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35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83" r:id="rId28"/>
    <p:sldId id="284" r:id="rId29"/>
    <p:sldId id="285" r:id="rId30"/>
    <p:sldId id="286" r:id="rId31"/>
    <p:sldId id="287" r:id="rId32"/>
    <p:sldId id="288" r:id="rId33"/>
    <p:sldId id="290" r:id="rId34"/>
    <p:sldId id="289" r:id="rId35"/>
    <p:sldId id="291" r:id="rId36"/>
    <p:sldId id="292" r:id="rId37"/>
    <p:sldId id="293" r:id="rId38"/>
    <p:sldId id="294" r:id="rId39"/>
    <p:sldId id="295" r:id="rId40"/>
    <p:sldId id="296" r:id="rId41"/>
    <p:sldId id="297" r:id="rId42"/>
    <p:sldId id="298" r:id="rId43"/>
    <p:sldId id="299" r:id="rId44"/>
    <p:sldId id="300" r:id="rId45"/>
    <p:sldId id="302" r:id="rId46"/>
    <p:sldId id="303" r:id="rId47"/>
    <p:sldId id="304" r:id="rId48"/>
    <p:sldId id="305" r:id="rId49"/>
    <p:sldId id="306" r:id="rId50"/>
    <p:sldId id="282" r:id="rId51"/>
    <p:sldId id="334" r:id="rId52"/>
    <p:sldId id="335" r:id="rId53"/>
    <p:sldId id="336" r:id="rId54"/>
    <p:sldId id="337" r:id="rId55"/>
    <p:sldId id="338" r:id="rId56"/>
    <p:sldId id="339" r:id="rId57"/>
    <p:sldId id="340" r:id="rId58"/>
    <p:sldId id="341" r:id="rId59"/>
    <p:sldId id="342" r:id="rId60"/>
    <p:sldId id="343" r:id="rId61"/>
    <p:sldId id="344" r:id="rId62"/>
    <p:sldId id="345" r:id="rId63"/>
    <p:sldId id="279" r:id="rId64"/>
    <p:sldId id="326" r:id="rId65"/>
    <p:sldId id="327" r:id="rId66"/>
    <p:sldId id="328" r:id="rId67"/>
    <p:sldId id="329" r:id="rId68"/>
    <p:sldId id="330" r:id="rId69"/>
    <p:sldId id="331" r:id="rId70"/>
    <p:sldId id="332" r:id="rId71"/>
    <p:sldId id="346" r:id="rId72"/>
    <p:sldId id="347" r:id="rId73"/>
    <p:sldId id="348" r:id="rId74"/>
    <p:sldId id="349" r:id="rId75"/>
    <p:sldId id="333" r:id="rId76"/>
    <p:sldId id="351" r:id="rId77"/>
    <p:sldId id="352" r:id="rId78"/>
    <p:sldId id="353" r:id="rId79"/>
    <p:sldId id="370" r:id="rId80"/>
    <p:sldId id="354" r:id="rId81"/>
    <p:sldId id="355" r:id="rId82"/>
    <p:sldId id="356" r:id="rId83"/>
    <p:sldId id="357" r:id="rId84"/>
    <p:sldId id="358" r:id="rId85"/>
    <p:sldId id="359" r:id="rId86"/>
    <p:sldId id="360" r:id="rId87"/>
    <p:sldId id="361" r:id="rId88"/>
    <p:sldId id="362" r:id="rId89"/>
    <p:sldId id="363" r:id="rId90"/>
    <p:sldId id="364" r:id="rId91"/>
    <p:sldId id="365" r:id="rId92"/>
    <p:sldId id="366" r:id="rId93"/>
    <p:sldId id="367" r:id="rId94"/>
    <p:sldId id="368" r:id="rId95"/>
    <p:sldId id="423" r:id="rId96"/>
    <p:sldId id="424" r:id="rId97"/>
    <p:sldId id="426" r:id="rId98"/>
    <p:sldId id="425" r:id="rId99"/>
    <p:sldId id="369" r:id="rId100"/>
    <p:sldId id="371" r:id="rId101"/>
    <p:sldId id="372" r:id="rId102"/>
    <p:sldId id="373" r:id="rId103"/>
    <p:sldId id="374" r:id="rId104"/>
    <p:sldId id="375" r:id="rId105"/>
    <p:sldId id="376" r:id="rId106"/>
    <p:sldId id="377" r:id="rId107"/>
    <p:sldId id="378" r:id="rId108"/>
    <p:sldId id="379" r:id="rId109"/>
    <p:sldId id="380" r:id="rId110"/>
    <p:sldId id="381" r:id="rId111"/>
    <p:sldId id="382" r:id="rId112"/>
    <p:sldId id="383" r:id="rId113"/>
    <p:sldId id="384" r:id="rId114"/>
    <p:sldId id="385" r:id="rId115"/>
    <p:sldId id="386" r:id="rId116"/>
    <p:sldId id="387" r:id="rId117"/>
    <p:sldId id="388" r:id="rId118"/>
    <p:sldId id="389" r:id="rId119"/>
    <p:sldId id="421" r:id="rId120"/>
    <p:sldId id="434" r:id="rId121"/>
    <p:sldId id="422" r:id="rId122"/>
    <p:sldId id="435" r:id="rId123"/>
    <p:sldId id="436" r:id="rId124"/>
    <p:sldId id="437" r:id="rId125"/>
    <p:sldId id="438" r:id="rId126"/>
    <p:sldId id="439" r:id="rId127"/>
    <p:sldId id="440" r:id="rId128"/>
    <p:sldId id="441" r:id="rId129"/>
    <p:sldId id="442" r:id="rId130"/>
    <p:sldId id="443" r:id="rId131"/>
    <p:sldId id="444" r:id="rId132"/>
    <p:sldId id="445" r:id="rId133"/>
    <p:sldId id="446" r:id="rId134"/>
    <p:sldId id="447" r:id="rId135"/>
    <p:sldId id="448" r:id="rId136"/>
    <p:sldId id="449" r:id="rId137"/>
    <p:sldId id="451" r:id="rId138"/>
    <p:sldId id="452" r:id="rId139"/>
    <p:sldId id="453" r:id="rId140"/>
    <p:sldId id="454" r:id="rId141"/>
    <p:sldId id="455" r:id="rId142"/>
    <p:sldId id="456" r:id="rId143"/>
    <p:sldId id="459" r:id="rId144"/>
    <p:sldId id="463" r:id="rId145"/>
    <p:sldId id="460" r:id="rId146"/>
    <p:sldId id="462" r:id="rId147"/>
    <p:sldId id="464" r:id="rId148"/>
    <p:sldId id="465" r:id="rId149"/>
    <p:sldId id="467" r:id="rId150"/>
    <p:sldId id="468" r:id="rId151"/>
    <p:sldId id="469" r:id="rId152"/>
    <p:sldId id="470" r:id="rId153"/>
    <p:sldId id="471" r:id="rId154"/>
    <p:sldId id="472" r:id="rId155"/>
    <p:sldId id="473" r:id="rId156"/>
    <p:sldId id="429" r:id="rId157"/>
    <p:sldId id="430" r:id="rId158"/>
    <p:sldId id="431" r:id="rId159"/>
    <p:sldId id="432" r:id="rId160"/>
    <p:sldId id="433" r:id="rId161"/>
    <p:sldId id="475" r:id="rId162"/>
    <p:sldId id="450" r:id="rId163"/>
    <p:sldId id="474" r:id="rId164"/>
    <p:sldId id="476" r:id="rId165"/>
    <p:sldId id="477" r:id="rId166"/>
    <p:sldId id="478" r:id="rId167"/>
    <p:sldId id="479" r:id="rId168"/>
    <p:sldId id="480" r:id="rId169"/>
    <p:sldId id="481" r:id="rId170"/>
    <p:sldId id="482" r:id="rId171"/>
    <p:sldId id="483" r:id="rId172"/>
    <p:sldId id="484" r:id="rId173"/>
    <p:sldId id="485" r:id="rId174"/>
    <p:sldId id="491" r:id="rId175"/>
    <p:sldId id="492" r:id="rId176"/>
    <p:sldId id="493" r:id="rId177"/>
    <p:sldId id="494" r:id="rId178"/>
    <p:sldId id="495" r:id="rId179"/>
    <p:sldId id="496" r:id="rId180"/>
    <p:sldId id="497" r:id="rId181"/>
    <p:sldId id="498" r:id="rId182"/>
    <p:sldId id="499" r:id="rId183"/>
    <p:sldId id="500" r:id="rId184"/>
    <p:sldId id="501" r:id="rId185"/>
    <p:sldId id="502" r:id="rId186"/>
    <p:sldId id="503" r:id="rId187"/>
    <p:sldId id="504" r:id="rId188"/>
    <p:sldId id="505" r:id="rId189"/>
    <p:sldId id="506" r:id="rId190"/>
    <p:sldId id="507" r:id="rId191"/>
    <p:sldId id="508" r:id="rId192"/>
    <p:sldId id="509" r:id="rId193"/>
    <p:sldId id="510" r:id="rId194"/>
    <p:sldId id="511" r:id="rId195"/>
    <p:sldId id="512" r:id="rId196"/>
    <p:sldId id="513" r:id="rId197"/>
    <p:sldId id="514" r:id="rId198"/>
    <p:sldId id="515" r:id="rId199"/>
    <p:sldId id="516" r:id="rId200"/>
    <p:sldId id="517" r:id="rId201"/>
    <p:sldId id="518" r:id="rId202"/>
    <p:sldId id="519" r:id="rId203"/>
    <p:sldId id="520" r:id="rId204"/>
    <p:sldId id="521" r:id="rId205"/>
    <p:sldId id="522" r:id="rId206"/>
    <p:sldId id="523" r:id="rId207"/>
    <p:sldId id="524" r:id="rId208"/>
    <p:sldId id="525" r:id="rId209"/>
    <p:sldId id="486" r:id="rId210"/>
    <p:sldId id="487" r:id="rId211"/>
    <p:sldId id="488" r:id="rId212"/>
    <p:sldId id="489" r:id="rId213"/>
    <p:sldId id="490" r:id="rId214"/>
    <p:sldId id="350" r:id="rId215"/>
    <p:sldId id="310" r:id="rId216"/>
    <p:sldId id="311" r:id="rId217"/>
    <p:sldId id="312" r:id="rId218"/>
    <p:sldId id="313" r:id="rId219"/>
    <p:sldId id="314" r:id="rId220"/>
    <p:sldId id="315" r:id="rId221"/>
    <p:sldId id="316" r:id="rId222"/>
    <p:sldId id="317" r:id="rId223"/>
    <p:sldId id="318" r:id="rId224"/>
    <p:sldId id="319" r:id="rId225"/>
    <p:sldId id="320" r:id="rId226"/>
    <p:sldId id="321" r:id="rId227"/>
    <p:sldId id="322" r:id="rId228"/>
    <p:sldId id="323" r:id="rId229"/>
    <p:sldId id="324" r:id="rId230"/>
    <p:sldId id="325" r:id="rId231"/>
    <p:sldId id="390" r:id="rId232"/>
    <p:sldId id="526" r:id="rId233"/>
    <p:sldId id="527" r:id="rId234"/>
    <p:sldId id="528" r:id="rId235"/>
    <p:sldId id="529" r:id="rId236"/>
    <p:sldId id="530" r:id="rId237"/>
    <p:sldId id="531" r:id="rId238"/>
    <p:sldId id="532" r:id="rId239"/>
    <p:sldId id="533" r:id="rId240"/>
    <p:sldId id="534" r:id="rId241"/>
    <p:sldId id="535" r:id="rId242"/>
    <p:sldId id="536" r:id="rId243"/>
    <p:sldId id="537" r:id="rId244"/>
    <p:sldId id="538" r:id="rId245"/>
    <p:sldId id="539" r:id="rId246"/>
    <p:sldId id="540" r:id="rId247"/>
    <p:sldId id="541" r:id="rId248"/>
    <p:sldId id="542" r:id="rId249"/>
    <p:sldId id="543" r:id="rId250"/>
    <p:sldId id="544" r:id="rId251"/>
    <p:sldId id="545" r:id="rId252"/>
    <p:sldId id="546" r:id="rId253"/>
    <p:sldId id="547" r:id="rId254"/>
    <p:sldId id="548" r:id="rId255"/>
    <p:sldId id="549" r:id="rId256"/>
    <p:sldId id="550" r:id="rId257"/>
    <p:sldId id="551" r:id="rId258"/>
    <p:sldId id="552" r:id="rId259"/>
    <p:sldId id="553" r:id="rId260"/>
    <p:sldId id="554" r:id="rId261"/>
    <p:sldId id="555" r:id="rId262"/>
    <p:sldId id="556" r:id="rId263"/>
    <p:sldId id="558" r:id="rId264"/>
    <p:sldId id="559" r:id="rId265"/>
    <p:sldId id="560" r:id="rId266"/>
    <p:sldId id="561" r:id="rId267"/>
    <p:sldId id="562" r:id="rId268"/>
    <p:sldId id="563" r:id="rId269"/>
    <p:sldId id="564" r:id="rId270"/>
    <p:sldId id="565" r:id="rId271"/>
    <p:sldId id="566" r:id="rId272"/>
    <p:sldId id="567" r:id="rId273"/>
    <p:sldId id="569" r:id="rId274"/>
    <p:sldId id="570" r:id="rId275"/>
    <p:sldId id="572" r:id="rId276"/>
    <p:sldId id="573" r:id="rId277"/>
    <p:sldId id="574" r:id="rId278"/>
    <p:sldId id="575" r:id="rId279"/>
    <p:sldId id="576" r:id="rId280"/>
    <p:sldId id="577" r:id="rId281"/>
    <p:sldId id="571" r:id="rId282"/>
    <p:sldId id="568" r:id="rId283"/>
    <p:sldId id="578" r:id="rId284"/>
    <p:sldId id="579" r:id="rId285"/>
    <p:sldId id="581" r:id="rId286"/>
    <p:sldId id="582" r:id="rId287"/>
    <p:sldId id="583" r:id="rId288"/>
    <p:sldId id="584" r:id="rId289"/>
    <p:sldId id="580" r:id="rId290"/>
    <p:sldId id="585" r:id="rId291"/>
    <p:sldId id="586" r:id="rId292"/>
    <p:sldId id="587" r:id="rId293"/>
    <p:sldId id="588" r:id="rId294"/>
    <p:sldId id="589" r:id="rId295"/>
    <p:sldId id="590" r:id="rId296"/>
    <p:sldId id="591" r:id="rId297"/>
    <p:sldId id="592" r:id="rId298"/>
    <p:sldId id="593" r:id="rId299"/>
    <p:sldId id="594" r:id="rId300"/>
    <p:sldId id="595" r:id="rId301"/>
    <p:sldId id="596" r:id="rId302"/>
    <p:sldId id="597" r:id="rId303"/>
    <p:sldId id="598" r:id="rId304"/>
    <p:sldId id="599" r:id="rId305"/>
    <p:sldId id="600" r:id="rId306"/>
    <p:sldId id="601" r:id="rId307"/>
    <p:sldId id="602" r:id="rId308"/>
    <p:sldId id="603" r:id="rId309"/>
    <p:sldId id="604" r:id="rId310"/>
    <p:sldId id="605" r:id="rId311"/>
    <p:sldId id="606" r:id="rId312"/>
    <p:sldId id="607" r:id="rId313"/>
    <p:sldId id="608" r:id="rId314"/>
    <p:sldId id="391" r:id="rId315"/>
    <p:sldId id="392" r:id="rId316"/>
    <p:sldId id="393" r:id="rId317"/>
    <p:sldId id="394" r:id="rId318"/>
    <p:sldId id="395" r:id="rId319"/>
    <p:sldId id="396" r:id="rId320"/>
    <p:sldId id="397" r:id="rId321"/>
    <p:sldId id="280" r:id="rId322"/>
    <p:sldId id="398" r:id="rId323"/>
    <p:sldId id="399" r:id="rId324"/>
    <p:sldId id="400" r:id="rId325"/>
    <p:sldId id="401" r:id="rId326"/>
    <p:sldId id="402" r:id="rId327"/>
    <p:sldId id="403" r:id="rId328"/>
    <p:sldId id="404" r:id="rId329"/>
    <p:sldId id="405" r:id="rId330"/>
    <p:sldId id="408" r:id="rId331"/>
    <p:sldId id="409" r:id="rId332"/>
    <p:sldId id="410" r:id="rId333"/>
    <p:sldId id="411" r:id="rId334"/>
    <p:sldId id="412" r:id="rId335"/>
    <p:sldId id="413" r:id="rId336"/>
    <p:sldId id="414" r:id="rId337"/>
    <p:sldId id="415" r:id="rId338"/>
    <p:sldId id="416" r:id="rId339"/>
    <p:sldId id="417" r:id="rId340"/>
    <p:sldId id="418" r:id="rId341"/>
    <p:sldId id="419" r:id="rId342"/>
    <p:sldId id="420" r:id="rId343"/>
    <p:sldId id="301" r:id="rId344"/>
    <p:sldId id="609" r:id="rId345"/>
    <p:sldId id="307" r:id="rId346"/>
    <p:sldId id="308" r:id="rId347"/>
    <p:sldId id="610" r:id="rId348"/>
    <p:sldId id="611" r:id="rId349"/>
    <p:sldId id="612" r:id="rId350"/>
    <p:sldId id="613" r:id="rId351"/>
    <p:sldId id="614" r:id="rId352"/>
    <p:sldId id="309" r:id="rId35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14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525" autoAdjust="0"/>
    <p:restoredTop sz="94674"/>
  </p:normalViewPr>
  <p:slideViewPr>
    <p:cSldViewPr snapToGrid="0" snapToObjects="1">
      <p:cViewPr varScale="1">
        <p:scale>
          <a:sx n="138" d="100"/>
          <a:sy n="138" d="100"/>
        </p:scale>
        <p:origin x="408" y="120"/>
      </p:cViewPr>
      <p:guideLst>
        <p:guide orient="horz" pos="162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slide" Target="slides/slide295.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slide" Target="slides/slide320.xml"/><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slide" Target="slides/slide33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slide" Target="slides/slide300.xml"/><Relationship Id="rId346" Type="http://schemas.openxmlformats.org/officeDocument/2006/relationships/slide" Target="slides/slide342.xml"/><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357" Type="http://schemas.openxmlformats.org/officeDocument/2006/relationships/theme" Target="theme/theme1.xml"/><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slide" Target="slides/slide322.xml"/><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37" Type="http://schemas.openxmlformats.org/officeDocument/2006/relationships/slide" Target="slides/slide333.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slide" Target="slides/slide302.xml"/><Relationship Id="rId45" Type="http://schemas.openxmlformats.org/officeDocument/2006/relationships/slide" Target="slides/slide41.xml"/><Relationship Id="rId87" Type="http://schemas.openxmlformats.org/officeDocument/2006/relationships/slide" Target="slides/slide83.xml"/><Relationship Id="rId110" Type="http://schemas.openxmlformats.org/officeDocument/2006/relationships/slide" Target="slides/slide106.xml"/><Relationship Id="rId348" Type="http://schemas.openxmlformats.org/officeDocument/2006/relationships/slide" Target="slides/slide344.xml"/><Relationship Id="rId152" Type="http://schemas.openxmlformats.org/officeDocument/2006/relationships/slide" Target="slides/slide148.xml"/><Relationship Id="rId194" Type="http://schemas.openxmlformats.org/officeDocument/2006/relationships/slide" Target="slides/slide190.xml"/><Relationship Id="rId208" Type="http://schemas.openxmlformats.org/officeDocument/2006/relationships/slide" Target="slides/slide204.xml"/><Relationship Id="rId261" Type="http://schemas.openxmlformats.org/officeDocument/2006/relationships/slide" Target="slides/slide257.xml"/><Relationship Id="rId14" Type="http://schemas.openxmlformats.org/officeDocument/2006/relationships/slide" Target="slides/slide10.xml"/><Relationship Id="rId56" Type="http://schemas.openxmlformats.org/officeDocument/2006/relationships/slide" Target="slides/slide52.xml"/><Relationship Id="rId317" Type="http://schemas.openxmlformats.org/officeDocument/2006/relationships/slide" Target="slides/slide313.xml"/><Relationship Id="rId98" Type="http://schemas.openxmlformats.org/officeDocument/2006/relationships/slide" Target="slides/slide94.xml"/><Relationship Id="rId121" Type="http://schemas.openxmlformats.org/officeDocument/2006/relationships/slide" Target="slides/slide117.xml"/><Relationship Id="rId163" Type="http://schemas.openxmlformats.org/officeDocument/2006/relationships/slide" Target="slides/slide159.xml"/><Relationship Id="rId219" Type="http://schemas.openxmlformats.org/officeDocument/2006/relationships/slide" Target="slides/slide215.xml"/><Relationship Id="rId230" Type="http://schemas.openxmlformats.org/officeDocument/2006/relationships/slide" Target="slides/slide226.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slide" Target="slides/slide303.xml"/><Relationship Id="rId328" Type="http://schemas.openxmlformats.org/officeDocument/2006/relationships/slide" Target="slides/slide324.xml"/><Relationship Id="rId349" Type="http://schemas.openxmlformats.org/officeDocument/2006/relationships/slide" Target="slides/slide345.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slide" Target="slides/slide314.xml"/><Relationship Id="rId339" Type="http://schemas.openxmlformats.org/officeDocument/2006/relationships/slide" Target="slides/slide335.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350" Type="http://schemas.openxmlformats.org/officeDocument/2006/relationships/slide" Target="slides/slide346.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slide" Target="slides/slide304.xml"/><Relationship Id="rId329" Type="http://schemas.openxmlformats.org/officeDocument/2006/relationships/slide" Target="slides/slide325.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340" Type="http://schemas.openxmlformats.org/officeDocument/2006/relationships/slide" Target="slides/slide336.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slide" Target="slides/slide315.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slide" Target="slides/slide326.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351" Type="http://schemas.openxmlformats.org/officeDocument/2006/relationships/slide" Target="slides/slide347.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slide" Target="slides/slide305.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slide" Target="slides/slide316.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341" Type="http://schemas.openxmlformats.org/officeDocument/2006/relationships/slide" Target="slides/slide337.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slide" Target="slides/slide306.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slide" Target="slides/slide327.xml"/><Relationship Id="rId352" Type="http://schemas.openxmlformats.org/officeDocument/2006/relationships/slide" Target="slides/slide348.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slide" Target="slides/slide296.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slide" Target="slides/slide317.xml"/><Relationship Id="rId342" Type="http://schemas.openxmlformats.org/officeDocument/2006/relationships/slide" Target="slides/slide338.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slide" Target="slides/slide307.xml"/><Relationship Id="rId332" Type="http://schemas.openxmlformats.org/officeDocument/2006/relationships/slide" Target="slides/slide328.xml"/><Relationship Id="rId353" Type="http://schemas.openxmlformats.org/officeDocument/2006/relationships/slide" Target="slides/slide349.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slide" Target="slides/slide297.xml"/><Relationship Id="rId322" Type="http://schemas.openxmlformats.org/officeDocument/2006/relationships/slide" Target="slides/slide318.xml"/><Relationship Id="rId343" Type="http://schemas.openxmlformats.org/officeDocument/2006/relationships/slide" Target="slides/slide339.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slide" Target="slides/slide308.xml"/><Relationship Id="rId333" Type="http://schemas.openxmlformats.org/officeDocument/2006/relationships/slide" Target="slides/slide329.xml"/><Relationship Id="rId354" Type="http://schemas.openxmlformats.org/officeDocument/2006/relationships/notesMaster" Target="notesMasters/notesMaster1.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slide" Target="slides/slide294.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slide" Target="slides/slide298.xml"/><Relationship Id="rId323" Type="http://schemas.openxmlformats.org/officeDocument/2006/relationships/slide" Target="slides/slide319.xml"/><Relationship Id="rId344" Type="http://schemas.openxmlformats.org/officeDocument/2006/relationships/slide" Target="slides/slide340.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slide" Target="slides/slide309.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slide" Target="slides/slide330.xml"/><Relationship Id="rId355" Type="http://schemas.openxmlformats.org/officeDocument/2006/relationships/presProps" Target="presProps.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slide" Target="slides/slide299.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345" Type="http://schemas.openxmlformats.org/officeDocument/2006/relationships/slide" Target="slides/slide341.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slide" Target="slides/slide310.xml"/><Relationship Id="rId356" Type="http://schemas.openxmlformats.org/officeDocument/2006/relationships/viewProps" Target="viewProps.xml"/><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slide" Target="slides/slide321.xml"/><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slide" Target="slides/slide332.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slide" Target="slides/slide301.xml"/><Relationship Id="rId347" Type="http://schemas.openxmlformats.org/officeDocument/2006/relationships/slide" Target="slides/slide343.xml"/><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slide" Target="slides/slide312.xml"/><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358" Type="http://schemas.openxmlformats.org/officeDocument/2006/relationships/tableStyles" Target="tableStyles.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 Id="rId24" Type="http://schemas.openxmlformats.org/officeDocument/2006/relationships/slide" Target="slides/slide20.xml"/><Relationship Id="rId66" Type="http://schemas.openxmlformats.org/officeDocument/2006/relationships/slide" Target="slides/slide62.xml"/><Relationship Id="rId131" Type="http://schemas.openxmlformats.org/officeDocument/2006/relationships/slide" Target="slides/slide127.xml"/><Relationship Id="rId327" Type="http://schemas.openxmlformats.org/officeDocument/2006/relationships/slide" Target="slides/slide323.xml"/><Relationship Id="rId173" Type="http://schemas.openxmlformats.org/officeDocument/2006/relationships/slide" Target="slides/slide169.xml"/><Relationship Id="rId229" Type="http://schemas.openxmlformats.org/officeDocument/2006/relationships/slide" Target="slides/slide225.xml"/><Relationship Id="rId240" Type="http://schemas.openxmlformats.org/officeDocument/2006/relationships/slide" Target="slides/slide236.xml"/><Relationship Id="rId35" Type="http://schemas.openxmlformats.org/officeDocument/2006/relationships/slide" Target="slides/slide31.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38" Type="http://schemas.openxmlformats.org/officeDocument/2006/relationships/slide" Target="slides/slide334.xml"/><Relationship Id="rId8" Type="http://schemas.openxmlformats.org/officeDocument/2006/relationships/slide" Target="slides/slide4.xml"/><Relationship Id="rId142" Type="http://schemas.openxmlformats.org/officeDocument/2006/relationships/slide" Target="slides/slide138.xml"/><Relationship Id="rId184" Type="http://schemas.openxmlformats.org/officeDocument/2006/relationships/slide" Target="slides/slide180.xml"/><Relationship Id="rId251" Type="http://schemas.openxmlformats.org/officeDocument/2006/relationships/slide" Target="slides/slide2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1EEDA2-55AB-4C4F-9719-460BD19956E3}" type="datetimeFigureOut">
              <a:rPr lang="en-US" smtClean="0"/>
              <a:t>7/18/2024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531AD8-AB23-44C9-9E71-113300B212C5}" type="slidenum">
              <a:rPr lang="en-US" smtClean="0"/>
              <a:t>‹#›</a:t>
            </a:fld>
            <a:endParaRPr lang="en-US"/>
          </a:p>
        </p:txBody>
      </p:sp>
    </p:spTree>
    <p:extLst>
      <p:ext uri="{BB962C8B-B14F-4D97-AF65-F5344CB8AC3E}">
        <p14:creationId xmlns:p14="http://schemas.microsoft.com/office/powerpoint/2010/main" val="3398563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531AD8-AB23-44C9-9E71-113300B212C5}" type="slidenum">
              <a:rPr lang="en-US" smtClean="0"/>
              <a:t>137</a:t>
            </a:fld>
            <a:endParaRPr lang="en-US"/>
          </a:p>
        </p:txBody>
      </p:sp>
    </p:spTree>
    <p:extLst>
      <p:ext uri="{BB962C8B-B14F-4D97-AF65-F5344CB8AC3E}">
        <p14:creationId xmlns:p14="http://schemas.microsoft.com/office/powerpoint/2010/main" val="2466336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B30426-E460-0742-AFCA-43EB1DD1B97F}" type="slidenum">
              <a:rPr lang="en-US" smtClean="0"/>
              <a:t>154</a:t>
            </a:fld>
            <a:endParaRPr lang="en-US" dirty="0"/>
          </a:p>
        </p:txBody>
      </p:sp>
    </p:spTree>
    <p:extLst>
      <p:ext uri="{BB962C8B-B14F-4D97-AF65-F5344CB8AC3E}">
        <p14:creationId xmlns:p14="http://schemas.microsoft.com/office/powerpoint/2010/main" val="35765146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30426-E460-0742-AFCA-43EB1DD1B97F}" type="slidenum">
              <a:rPr lang="en-US" smtClean="0"/>
              <a:t>157</a:t>
            </a:fld>
            <a:endParaRPr lang="en-US" dirty="0"/>
          </a:p>
        </p:txBody>
      </p:sp>
    </p:spTree>
    <p:extLst>
      <p:ext uri="{BB962C8B-B14F-4D97-AF65-F5344CB8AC3E}">
        <p14:creationId xmlns:p14="http://schemas.microsoft.com/office/powerpoint/2010/main" val="26406368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descr="B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685800" y="3959528"/>
            <a:ext cx="7772400" cy="742487"/>
          </a:xfrm>
          <a:prstGeom prst="rect">
            <a:avLst/>
          </a:prstGeom>
        </p:spPr>
        <p:txBody>
          <a:bodyPr>
            <a:normAutofit/>
          </a:bodyPr>
          <a:lstStyle>
            <a:lvl1pPr>
              <a:defRPr sz="2800" b="1" i="0">
                <a:solidFill>
                  <a:schemeClr val="bg1"/>
                </a:solidFill>
                <a:latin typeface="Arial" charset="0"/>
                <a:ea typeface="Arial" charset="0"/>
                <a:cs typeface="Arial" charset="0"/>
              </a:defRPr>
            </a:lvl1pPr>
          </a:lstStyle>
          <a:p>
            <a:r>
              <a:rPr lang="en-US" dirty="0"/>
              <a:t>Click to edit Master title style</a:t>
            </a:r>
          </a:p>
        </p:txBody>
      </p:sp>
    </p:spTree>
    <p:extLst>
      <p:ext uri="{BB962C8B-B14F-4D97-AF65-F5344CB8AC3E}">
        <p14:creationId xmlns:p14="http://schemas.microsoft.com/office/powerpoint/2010/main" val="1728351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ormAutofit/>
          </a:bodyPr>
          <a:lstStyle>
            <a:lvl1pPr algn="l">
              <a:defRPr sz="3600" b="1">
                <a:solidFill>
                  <a:srgbClr val="800000"/>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idx="1"/>
          </p:nvPr>
        </p:nvSpPr>
        <p:spPr>
          <a:xfrm>
            <a:off x="457200" y="1200151"/>
            <a:ext cx="8229600" cy="3366299"/>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ormAutofit/>
          </a:bodyPr>
          <a:lstStyle>
            <a:lvl1pPr algn="l">
              <a:defRPr sz="3600" b="1">
                <a:solidFill>
                  <a:srgbClr val="800000"/>
                </a:solidFill>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509001"/>
          </a:xfrm>
          <a:prstGeom prst="rect">
            <a:avLst/>
          </a:prstGeom>
        </p:spPr>
        <p:txBody>
          <a:bodyPr/>
          <a:lstStyle>
            <a:lvl1pPr>
              <a:defRPr sz="2800">
                <a:latin typeface="Arial" charset="0"/>
                <a:ea typeface="Arial" charset="0"/>
                <a:cs typeface="Arial" charset="0"/>
              </a:defRPr>
            </a:lvl1pPr>
            <a:lvl2pPr>
              <a:defRPr sz="2400">
                <a:latin typeface="Arial" charset="0"/>
                <a:ea typeface="Arial" charset="0"/>
                <a:cs typeface="Arial" charset="0"/>
              </a:defRPr>
            </a:lvl2pPr>
            <a:lvl3pPr>
              <a:defRPr sz="2000">
                <a:latin typeface="Arial" charset="0"/>
                <a:ea typeface="Arial" charset="0"/>
                <a:cs typeface="Arial" charset="0"/>
              </a:defRPr>
            </a:lvl3pPr>
            <a:lvl4pPr>
              <a:defRPr sz="1800">
                <a:latin typeface="Arial" charset="0"/>
                <a:ea typeface="Arial" charset="0"/>
                <a:cs typeface="Arial" charset="0"/>
              </a:defRPr>
            </a:lvl4pPr>
            <a:lvl5pPr>
              <a:defRPr sz="1800">
                <a:latin typeface="Arial" charset="0"/>
                <a:ea typeface="Arial" charset="0"/>
                <a:cs typeface="Arial"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509001"/>
          </a:xfrm>
          <a:prstGeom prst="rect">
            <a:avLst/>
          </a:prstGeom>
        </p:spPr>
        <p:txBody>
          <a:bodyPr/>
          <a:lstStyle>
            <a:lvl1pPr>
              <a:defRPr sz="2800">
                <a:latin typeface="Arial" charset="0"/>
                <a:ea typeface="Arial" charset="0"/>
                <a:cs typeface="Arial" charset="0"/>
              </a:defRPr>
            </a:lvl1pPr>
            <a:lvl2pPr>
              <a:defRPr sz="2400">
                <a:latin typeface="Arial" charset="0"/>
                <a:ea typeface="Arial" charset="0"/>
                <a:cs typeface="Arial" charset="0"/>
              </a:defRPr>
            </a:lvl2pPr>
            <a:lvl3pPr>
              <a:defRPr sz="2000">
                <a:latin typeface="Arial" charset="0"/>
                <a:ea typeface="Arial" charset="0"/>
                <a:cs typeface="Arial" charset="0"/>
              </a:defRPr>
            </a:lvl3pPr>
            <a:lvl4pPr>
              <a:defRPr sz="1800">
                <a:latin typeface="Arial" charset="0"/>
                <a:ea typeface="Arial" charset="0"/>
                <a:cs typeface="Arial" charset="0"/>
              </a:defRPr>
            </a:lvl4pPr>
            <a:lvl5pPr>
              <a:defRPr sz="1800">
                <a:latin typeface="Arial" charset="0"/>
                <a:ea typeface="Arial" charset="0"/>
                <a:cs typeface="Arial"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05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a:prstGeom prst="rect">
            <a:avLst/>
          </a:prstGeom>
        </p:spPr>
        <p:txBody>
          <a:bodyPr>
            <a:normAutofit/>
          </a:bodyPr>
          <a:lstStyle>
            <a:lvl1pPr algn="l">
              <a:defRPr sz="3600" b="1">
                <a:solidFill>
                  <a:srgbClr val="800000"/>
                </a:solidFill>
                <a:latin typeface="Arial" charset="0"/>
                <a:ea typeface="Arial" charset="0"/>
                <a:cs typeface="Arial" charset="0"/>
              </a:defRPr>
            </a:lvl1pPr>
          </a:lstStyle>
          <a:p>
            <a:r>
              <a:rPr lang="en-US" dirty="0"/>
              <a:t>Click to edit Master title style</a:t>
            </a:r>
          </a:p>
        </p:txBody>
      </p:sp>
      <p:sp>
        <p:nvSpPr>
          <p:cNvPr id="3" name="Text Placeholder 2"/>
          <p:cNvSpPr>
            <a:spLocks noGrp="1"/>
          </p:cNvSpPr>
          <p:nvPr>
            <p:ph type="body" idx="1"/>
          </p:nvPr>
        </p:nvSpPr>
        <p:spPr>
          <a:xfrm>
            <a:off x="457200" y="1151335"/>
            <a:ext cx="4040188" cy="555252"/>
          </a:xfrm>
          <a:prstGeom prst="rect">
            <a:avLst/>
          </a:prstGeom>
        </p:spPr>
        <p:txBody>
          <a:bodyPr anchor="b">
            <a:normAutofit/>
          </a:bodyPr>
          <a:lstStyle>
            <a:lvl1pPr marL="0" indent="0">
              <a:buNone/>
              <a:defRPr sz="20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706587"/>
            <a:ext cx="4040188" cy="3002565"/>
          </a:xfrm>
          <a:prstGeom prst="rect">
            <a:avLst/>
          </a:prstGeom>
        </p:spPr>
        <p:txBody>
          <a:bodyPr/>
          <a:lstStyle>
            <a:lvl1pPr>
              <a:defRPr sz="2400">
                <a:latin typeface="Arial" charset="0"/>
                <a:ea typeface="Arial" charset="0"/>
                <a:cs typeface="Arial" charset="0"/>
              </a:defRPr>
            </a:lvl1pPr>
            <a:lvl2pPr>
              <a:defRPr sz="2000">
                <a:latin typeface="Arial" charset="0"/>
                <a:ea typeface="Arial" charset="0"/>
                <a:cs typeface="Arial" charset="0"/>
              </a:defRPr>
            </a:lvl2pPr>
            <a:lvl3pPr>
              <a:defRPr sz="1800">
                <a:latin typeface="Arial" charset="0"/>
                <a:ea typeface="Arial" charset="0"/>
                <a:cs typeface="Arial" charset="0"/>
              </a:defRPr>
            </a:lvl3pPr>
            <a:lvl4pPr>
              <a:defRPr sz="1600">
                <a:latin typeface="Arial" charset="0"/>
                <a:ea typeface="Arial" charset="0"/>
                <a:cs typeface="Arial" charset="0"/>
              </a:defRPr>
            </a:lvl4pPr>
            <a:lvl5pPr>
              <a:defRPr sz="1600">
                <a:latin typeface="Arial" charset="0"/>
                <a:ea typeface="Arial" charset="0"/>
                <a:cs typeface="Arial"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45026" y="1151335"/>
            <a:ext cx="4041775" cy="555252"/>
          </a:xfrm>
          <a:prstGeom prst="rect">
            <a:avLst/>
          </a:prstGeom>
        </p:spPr>
        <p:txBody>
          <a:bodyPr anchor="b">
            <a:normAutofit/>
          </a:bodyPr>
          <a:lstStyle>
            <a:lvl1pPr marL="0" indent="0">
              <a:buNone/>
              <a:defRPr sz="2000" b="1">
                <a:latin typeface="Arial" charset="0"/>
                <a:ea typeface="Arial" charset="0"/>
                <a:cs typeface="Arial"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6" y="1706587"/>
            <a:ext cx="4041775" cy="3002565"/>
          </a:xfrm>
          <a:prstGeom prst="rect">
            <a:avLst/>
          </a:prstGeom>
        </p:spPr>
        <p:txBody>
          <a:bodyPr/>
          <a:lstStyle>
            <a:lvl1pPr>
              <a:defRPr sz="2400">
                <a:latin typeface="Arial" charset="0"/>
                <a:ea typeface="Arial" charset="0"/>
                <a:cs typeface="Arial" charset="0"/>
              </a:defRPr>
            </a:lvl1pPr>
            <a:lvl2pPr>
              <a:defRPr sz="2000">
                <a:latin typeface="Arial" charset="0"/>
                <a:ea typeface="Arial" charset="0"/>
                <a:cs typeface="Arial" charset="0"/>
              </a:defRPr>
            </a:lvl2pPr>
            <a:lvl3pPr>
              <a:defRPr sz="1800">
                <a:latin typeface="Arial" charset="0"/>
                <a:ea typeface="Arial" charset="0"/>
                <a:cs typeface="Arial" charset="0"/>
              </a:defRPr>
            </a:lvl3pPr>
            <a:lvl4pPr>
              <a:defRPr sz="1600">
                <a:latin typeface="Arial" charset="0"/>
                <a:ea typeface="Arial" charset="0"/>
                <a:cs typeface="Arial" charset="0"/>
              </a:defRPr>
            </a:lvl4pPr>
            <a:lvl5pPr>
              <a:defRPr sz="1600">
                <a:latin typeface="Arial" charset="0"/>
                <a:ea typeface="Arial" charset="0"/>
                <a:cs typeface="Arial"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24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34780"/>
          </a:xfrm>
          <a:prstGeom prst="rect">
            <a:avLst/>
          </a:prstGeom>
        </p:spPr>
        <p:txBody>
          <a:bodyPr anchor="b"/>
          <a:lstStyle>
            <a:lvl1pPr algn="l">
              <a:defRPr sz="2000" b="1">
                <a:latin typeface="Arial" charset="0"/>
                <a:ea typeface="Arial" charset="0"/>
                <a:cs typeface="Arial" charset="0"/>
              </a:defRPr>
            </a:lvl1pPr>
          </a:lstStyle>
          <a:p>
            <a:r>
              <a:rPr lang="en-US"/>
              <a:t>Click to edit Master title style</a:t>
            </a:r>
          </a:p>
        </p:txBody>
      </p:sp>
      <p:sp>
        <p:nvSpPr>
          <p:cNvPr id="3" name="Content Placeholder 2"/>
          <p:cNvSpPr>
            <a:spLocks noGrp="1"/>
          </p:cNvSpPr>
          <p:nvPr>
            <p:ph idx="1"/>
          </p:nvPr>
        </p:nvSpPr>
        <p:spPr>
          <a:xfrm>
            <a:off x="3575050" y="204789"/>
            <a:ext cx="5111750" cy="4518634"/>
          </a:xfrm>
          <a:prstGeom prst="rect">
            <a:avLst/>
          </a:prstGeom>
        </p:spPr>
        <p:txBody>
          <a:bodyPr/>
          <a:lstStyle>
            <a:lvl1pPr>
              <a:defRPr sz="3200">
                <a:latin typeface="Arial" charset="0"/>
                <a:ea typeface="Arial" charset="0"/>
                <a:cs typeface="Arial" charset="0"/>
              </a:defRPr>
            </a:lvl1pPr>
            <a:lvl2pPr>
              <a:defRPr sz="2800">
                <a:latin typeface="Arial" charset="0"/>
                <a:ea typeface="Arial" charset="0"/>
                <a:cs typeface="Arial" charset="0"/>
              </a:defRPr>
            </a:lvl2pPr>
            <a:lvl3pPr>
              <a:defRPr sz="2400">
                <a:latin typeface="Arial" charset="0"/>
                <a:ea typeface="Arial" charset="0"/>
                <a:cs typeface="Arial" charset="0"/>
              </a:defRPr>
            </a:lvl3pPr>
            <a:lvl4pPr>
              <a:defRPr sz="2000">
                <a:latin typeface="Arial" charset="0"/>
                <a:ea typeface="Arial" charset="0"/>
                <a:cs typeface="Arial" charset="0"/>
              </a:defRPr>
            </a:lvl4pPr>
            <a:lvl5pPr>
              <a:defRPr sz="2000">
                <a:latin typeface="Arial" charset="0"/>
                <a:ea typeface="Arial" charset="0"/>
                <a:cs typeface="Arial"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7"/>
            <a:ext cx="3008313" cy="3647096"/>
          </a:xfrm>
          <a:prstGeom prst="rect">
            <a:avLst/>
          </a:prstGeom>
        </p:spPr>
        <p:txBody>
          <a:bodyPr/>
          <a:lstStyle>
            <a:lvl1pPr marL="0" indent="0">
              <a:buNone/>
              <a:defRPr sz="1400">
                <a:latin typeface="Arial" charset="0"/>
                <a:ea typeface="Arial" charset="0"/>
                <a:cs typeface="Arial"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350722"/>
            <a:ext cx="5486400" cy="541677"/>
          </a:xfrm>
          <a:prstGeom prst="rect">
            <a:avLst/>
          </a:prstGeom>
        </p:spPr>
        <p:txBody>
          <a:bodyPr anchor="b"/>
          <a:lstStyle>
            <a:lvl1pPr algn="l">
              <a:defRPr sz="2000" b="1">
                <a:solidFill>
                  <a:srgbClr val="800000"/>
                </a:solidFill>
                <a:latin typeface="Arial" charset="0"/>
                <a:ea typeface="Arial" charset="0"/>
                <a:cs typeface="Arial" charset="0"/>
              </a:defRPr>
            </a:lvl1pPr>
          </a:lstStyle>
          <a:p>
            <a:r>
              <a:rPr lang="en-US"/>
              <a:t>Click to edit Master title style</a:t>
            </a:r>
          </a:p>
        </p:txBody>
      </p:sp>
      <p:sp>
        <p:nvSpPr>
          <p:cNvPr id="3" name="Picture Placeholder 2"/>
          <p:cNvSpPr>
            <a:spLocks noGrp="1"/>
          </p:cNvSpPr>
          <p:nvPr>
            <p:ph type="pic" idx="1"/>
          </p:nvPr>
        </p:nvSpPr>
        <p:spPr>
          <a:xfrm>
            <a:off x="1792288" y="209853"/>
            <a:ext cx="5486400" cy="3086100"/>
          </a:xfrm>
          <a:prstGeom prst="rect">
            <a:avLst/>
          </a:prstGeom>
        </p:spPr>
        <p:txBody>
          <a:bodyPr/>
          <a:lstStyle>
            <a:lvl1pPr marL="0" indent="0">
              <a:buNone/>
              <a:defRPr sz="3200">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3947017"/>
            <a:ext cx="5486400" cy="769270"/>
          </a:xfrm>
          <a:prstGeom prst="rect">
            <a:avLst/>
          </a:prstGeom>
        </p:spPr>
        <p:txBody>
          <a:bodyPr/>
          <a:lstStyle>
            <a:lvl1pPr marL="0" indent="0">
              <a:buNone/>
              <a:defRPr sz="1400">
                <a:latin typeface="Arial" charset="0"/>
                <a:ea typeface="Arial" charset="0"/>
                <a:cs typeface="Arial"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E7FD33-665B-8541-929C-BA9707B5AB14}"/>
              </a:ext>
            </a:extLst>
          </p:cNvPr>
          <p:cNvSpPr>
            <a:spLocks noGrp="1"/>
          </p:cNvSpPr>
          <p:nvPr>
            <p:ph type="dt" sz="half" idx="10"/>
          </p:nvPr>
        </p:nvSpPr>
        <p:spPr/>
        <p:txBody>
          <a:bodyPr/>
          <a:lstStyle/>
          <a:p>
            <a:fld id="{32338A89-9E82-4046-8247-794AEC633712}" type="datetimeFigureOut">
              <a:rPr lang="en-US" smtClean="0"/>
              <a:t>7/18/2024</a:t>
            </a:fld>
            <a:endParaRPr lang="en-US" dirty="0"/>
          </a:p>
        </p:txBody>
      </p:sp>
      <p:sp>
        <p:nvSpPr>
          <p:cNvPr id="4" name="Slide Number Placeholder 3">
            <a:extLst>
              <a:ext uri="{FF2B5EF4-FFF2-40B4-BE49-F238E27FC236}">
                <a16:creationId xmlns:a16="http://schemas.microsoft.com/office/drawing/2014/main" id="{E30A28C6-39A7-F547-B540-0FEE5B66E842}"/>
              </a:ext>
            </a:extLst>
          </p:cNvPr>
          <p:cNvSpPr>
            <a:spLocks noGrp="1"/>
          </p:cNvSpPr>
          <p:nvPr>
            <p:ph type="sldNum" sz="quarter" idx="12"/>
          </p:nvPr>
        </p:nvSpPr>
        <p:spPr/>
        <p:txBody>
          <a:bodyPr/>
          <a:lstStyle/>
          <a:p>
            <a:fld id="{51CBEAB3-1095-154A-BF2C-0E040F3337A0}" type="slidenum">
              <a:rPr lang="en-US" smtClean="0"/>
              <a:t>‹#›</a:t>
            </a:fld>
            <a:endParaRPr lang="en-US" dirty="0"/>
          </a:p>
        </p:txBody>
      </p:sp>
      <p:sp>
        <p:nvSpPr>
          <p:cNvPr id="9" name="Rectangle 8">
            <a:extLst>
              <a:ext uri="{FF2B5EF4-FFF2-40B4-BE49-F238E27FC236}">
                <a16:creationId xmlns:a16="http://schemas.microsoft.com/office/drawing/2014/main" id="{8C9BF3A2-B870-584B-88E8-7A36AFC9B040}"/>
              </a:ext>
            </a:extLst>
          </p:cNvPr>
          <p:cNvSpPr/>
          <p:nvPr userDrawn="1"/>
        </p:nvSpPr>
        <p:spPr>
          <a:xfrm>
            <a:off x="413239" y="582868"/>
            <a:ext cx="690563" cy="7028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3267526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9" r:id="rId3"/>
    <p:sldLayoutId id="2147493460" r:id="rId4"/>
    <p:sldLayoutId id="2147493463" r:id="rId5"/>
    <p:sldLayoutId id="2147493464" r:id="rId6"/>
    <p:sldLayoutId id="2147493465" r:id="rId7"/>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1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s://github.com/mathornton01/twupa_bioinformaticsws_2024/raw/main/data/bamfiles/eyes_1.zip" TargetMode="Externa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www.ncbi.nlm.nih.gov/"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1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hyperlink" Target="https://github.com/mathornton01/twupa_bioinformaticsws_2024/raw/main/data/bamfiles/eth_1.zip"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hyperlink" Target="https://www.ncbi.nlm.nih.gov/snp" TargetMode="External"/><Relationship Id="rId4" Type="http://schemas.openxmlformats.org/officeDocument/2006/relationships/hyperlink" Target="https://bmcgenomics.biomedcentral.com/articles/10.1186/s12864-015-2328-0"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ww.ncbi.nlm.nih.gov/pmc/articles/PMC3057002/" TargetMode="External"/><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hyperlink" Target="https://github.com/mathornton01/twupa_bioinformaticsws_2024/raw/main/data/bamfiles/hg138.zip" TargetMode="External"/></Relationships>
</file>

<file path=ppt/slides/_rels/slide156.xml.rels><?xml version="1.0" encoding="UTF-8" standalone="yes"?>
<Relationships xmlns="http://schemas.openxmlformats.org/package/2006/relationships"><Relationship Id="rId3" Type="http://schemas.openxmlformats.org/officeDocument/2006/relationships/hyperlink" Target="https://www.sciencedirect.com/science/article/pii/S1872497310001717?via%3Dihub" TargetMode="External"/><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8" Type="http://schemas.openxmlformats.org/officeDocument/2006/relationships/hyperlink" Target="https://www.sciencedirect.com/science/article/pii/S1872497310001717?via%3Dihub" TargetMode="External"/><Relationship Id="rId3" Type="http://schemas.openxmlformats.org/officeDocument/2006/relationships/hyperlink" Target="https://www.youtube.com/watch?v=E_G8z_2gTYM" TargetMode="External"/><Relationship Id="rId7" Type="http://schemas.openxmlformats.org/officeDocument/2006/relationships/hyperlink" Target="https://www.ncbi.nlm.nih.gov/pmc/articles/PMC3057002/"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bmcgenomics.biomedcentral.com/articles/10.1186/s12864-015-2328-0" TargetMode="External"/><Relationship Id="rId11" Type="http://schemas.openxmlformats.org/officeDocument/2006/relationships/hyperlink" Target="https://www.ncbi.nlm.nih.gov/sra/" TargetMode="External"/><Relationship Id="rId5" Type="http://schemas.openxmlformats.org/officeDocument/2006/relationships/hyperlink" Target="https://www.broadinstitute.org/" TargetMode="External"/><Relationship Id="rId10" Type="http://schemas.openxmlformats.org/officeDocument/2006/relationships/hyperlink" Target="https://www.ncbi.nlm.nih.gov/snp/" TargetMode="External"/><Relationship Id="rId4" Type="http://schemas.openxmlformats.org/officeDocument/2006/relationships/hyperlink" Target="https://software.broadinstitute.org/software/igv/UserGuide" TargetMode="External"/><Relationship Id="rId9" Type="http://schemas.openxmlformats.org/officeDocument/2006/relationships/hyperlink" Target="https://www.ncbi.nlm.nih.gov/" TargetMode="External"/></Relationships>
</file>

<file path=ppt/slides/_rels/slide158.xml.rels><?xml version="1.0" encoding="UTF-8" standalone="yes"?>
<Relationships xmlns="http://schemas.openxmlformats.org/package/2006/relationships"><Relationship Id="rId2" Type="http://schemas.openxmlformats.org/officeDocument/2006/relationships/hyperlink" Target="https://www.ncbi.nlm.nih.gov/nuccore/NC_000001.11?report=fasta&amp;from=11785723&amp;to=11805964&amp;strand=true" TargetMode="Externa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blast.ncbi.nlm.nih.gov/Blast.cgi"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19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DNA_microarray" TargetMode="External"/><Relationship Id="rId2" Type="http://schemas.openxmlformats.org/officeDocument/2006/relationships/hyperlink" Target="https://www.youtube.com/watch?v=NgRfc6atXQ8" TargetMode="Externa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240.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youtube.com/watch?v=CZeN-IgjYCo" TargetMode="External"/><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github.com/mathornton01/twupa_bioinformaticsws_2024/raw/main/data/genomefiles/sarscov2.fasta"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genome-idx.s3.amazonaws.com/hisat/grch38_genome.tar.gz"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hyperlink" Target="https://ftp.ebi.ac.uk/pub/databases/gencode/Gencode_human/release_46/gencode.v46.annotation.gtf.gz" TargetMode="Externa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hyperlink" Target="https://ftp.ncbi.nlm.nih.gov/geo/series/GSE177nnn/GSE177494/suppl/GSE177494_Raw_gene_counts_matrix.txt.gz" TargetMode="External"/><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hyperlink" Target="https://github.com/mathornton01/twupa_bioinformaticsws_2024/raw/main/tools/SRR14794084_Differential_Expression.R" TargetMode="Externa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hyperlink" Target="https://github.com/mathornton01/twupa_bioinformaticsws_2024/raw/main/data/genomefiles/sarscov2.fasta" TargetMode="External"/><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hyperlink" Target="https://github.com/FelixKrueger/TrimGalore/archive/0.6.10.tar.gz%20-o%20trim_galore.tar.gz" TargetMode="Externa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8.xml.rels><?xml version="1.0" encoding="UTF-8" standalone="yes"?>
<Relationships xmlns="http://schemas.openxmlformats.org/package/2006/relationships"><Relationship Id="rId2" Type="http://schemas.openxmlformats.org/officeDocument/2006/relationships/image" Target="../media/image970.png"/><Relationship Id="rId1" Type="http://schemas.openxmlformats.org/officeDocument/2006/relationships/slideLayout" Target="../slideLayouts/slideLayout7.xml"/></Relationships>
</file>

<file path=ppt/slides/_rels/slide31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980.png"/><Relationship Id="rId1" Type="http://schemas.openxmlformats.org/officeDocument/2006/relationships/slideLayout" Target="../slideLayouts/slideLayout7.xml"/><Relationship Id="rId4" Type="http://schemas.openxmlformats.org/officeDocument/2006/relationships/image" Target="../media/image21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2.xml.rels><?xml version="1.0" encoding="UTF-8" standalone="yes"?>
<Relationships xmlns="http://schemas.openxmlformats.org/package/2006/relationships"><Relationship Id="rId3" Type="http://schemas.openxmlformats.org/officeDocument/2006/relationships/hyperlink" Target="https://tinyheero.github.io/2015/09/02/pseudoalignments-kallisto.html" TargetMode="External"/><Relationship Id="rId2" Type="http://schemas.openxmlformats.org/officeDocument/2006/relationships/image" Target="../media/image1020.png"/><Relationship Id="rId1" Type="http://schemas.openxmlformats.org/officeDocument/2006/relationships/slideLayout" Target="../slideLayouts/slideLayout7.xml"/></Relationships>
</file>

<file path=ppt/slides/_rels/slide323.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5" Type="http://schemas.openxmlformats.org/officeDocument/2006/relationships/hyperlink" Target="https://tinyheero.github.io/2015/09/02/pseudoalignments-kallisto.html" TargetMode="External"/><Relationship Id="rId4" Type="http://schemas.openxmlformats.org/officeDocument/2006/relationships/image" Target="../media/image220.png"/></Relationships>
</file>

<file path=ppt/slides/_rels/slide324.xml.rels><?xml version="1.0" encoding="UTF-8" standalone="yes"?>
<Relationships xmlns="http://schemas.openxmlformats.org/package/2006/relationships"><Relationship Id="rId3" Type="http://schemas.openxmlformats.org/officeDocument/2006/relationships/image" Target="../media/image1070.png"/><Relationship Id="rId2" Type="http://schemas.openxmlformats.org/officeDocument/2006/relationships/image" Target="../media/image221.png"/><Relationship Id="rId1" Type="http://schemas.openxmlformats.org/officeDocument/2006/relationships/slideLayout" Target="../slideLayouts/slideLayout7.xml"/><Relationship Id="rId4" Type="http://schemas.openxmlformats.org/officeDocument/2006/relationships/hyperlink" Target="https://www.ncbi.nlm.nih.gov/pmc/articles/PMC5600148/#FD10" TargetMode="External"/></Relationships>
</file>

<file path=ppt/slides/_rels/slide32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s://hbctraining.github.io/Intro-to-rnaseq-hpc-salmon-flipped/lessons/08_quasi_alignment_salmon.html" TargetMode="External"/><Relationship Id="rId1" Type="http://schemas.openxmlformats.org/officeDocument/2006/relationships/slideLayout" Target="../slideLayouts/slideLayout7.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7.xml.rels><?xml version="1.0" encoding="UTF-8" standalone="yes"?>
<Relationships xmlns="http://schemas.openxmlformats.org/package/2006/relationships"><Relationship Id="rId3" Type="http://schemas.openxmlformats.org/officeDocument/2006/relationships/hyperlink" Target="https://tinyheero.github.io/2015/09/02/pseudoalignments-kallisto.html" TargetMode="External"/><Relationship Id="rId7" Type="http://schemas.openxmlformats.org/officeDocument/2006/relationships/hyperlink" Target="https://academic.oup.com/bioinformatics/article/32/12/i192/2288985?login=true" TargetMode="External"/><Relationship Id="rId2" Type="http://schemas.openxmlformats.org/officeDocument/2006/relationships/image" Target="../media/image1090.png"/><Relationship Id="rId1" Type="http://schemas.openxmlformats.org/officeDocument/2006/relationships/slideLayout" Target="../slideLayouts/slideLayout7.xml"/><Relationship Id="rId6" Type="http://schemas.openxmlformats.org/officeDocument/2006/relationships/hyperlink" Target="https://hbctraining.github.io/Intro-to-rnaseq-hpc-salmon-flipped/lessons/08_quasi_alignment_salmon.html" TargetMode="External"/><Relationship Id="rId5" Type="http://schemas.openxmlformats.org/officeDocument/2006/relationships/hyperlink" Target="https://www.nature.com/articles/nbt.2023" TargetMode="External"/><Relationship Id="rId4" Type="http://schemas.openxmlformats.org/officeDocument/2006/relationships/hyperlink" Target="https://www.youtube.com/watch?v=f-ecmECK7lw" TargetMode="External"/></Relationships>
</file>

<file path=ppt/slides/_rels/slide328.xml.rels><?xml version="1.0" encoding="UTF-8" standalone="yes"?>
<Relationships xmlns="http://schemas.openxmlformats.org/package/2006/relationships"><Relationship Id="rId3" Type="http://schemas.openxmlformats.org/officeDocument/2006/relationships/image" Target="../media/image1110.png"/><Relationship Id="rId2" Type="http://schemas.openxmlformats.org/officeDocument/2006/relationships/image" Target="../media/image1100.png"/><Relationship Id="rId1" Type="http://schemas.openxmlformats.org/officeDocument/2006/relationships/slideLayout" Target="../slideLayouts/slideLayout7.xml"/><Relationship Id="rId6" Type="http://schemas.openxmlformats.org/officeDocument/2006/relationships/image" Target="../media/image1130.png"/><Relationship Id="rId5" Type="http://schemas.openxmlformats.org/officeDocument/2006/relationships/hyperlink" Target="https://www.jstor.org/stable/2984875" TargetMode="External"/><Relationship Id="rId4" Type="http://schemas.openxmlformats.org/officeDocument/2006/relationships/image" Target="../media/image1120.png"/></Relationships>
</file>

<file path=ppt/slides/_rels/slide329.xml.rels><?xml version="1.0" encoding="UTF-8" standalone="yes"?>
<Relationships xmlns="http://schemas.openxmlformats.org/package/2006/relationships"><Relationship Id="rId3" Type="http://schemas.openxmlformats.org/officeDocument/2006/relationships/hyperlink" Target="https://www.jstor.org/stable/2984875" TargetMode="External"/><Relationship Id="rId2" Type="http://schemas.openxmlformats.org/officeDocument/2006/relationships/image" Target="../media/image114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hyperlink" Target="https://www.jstor.org/stable/2984875" TargetMode="External"/><Relationship Id="rId1" Type="http://schemas.openxmlformats.org/officeDocument/2006/relationships/slideLayout" Target="../slideLayouts/slideLayout7.xml"/></Relationships>
</file>

<file path=ppt/slides/_rels/slide331.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1170.png"/><Relationship Id="rId7" Type="http://schemas.openxmlformats.org/officeDocument/2006/relationships/image" Target="../media/image227.png"/><Relationship Id="rId2" Type="http://schemas.openxmlformats.org/officeDocument/2006/relationships/image" Target="../media/image224.png"/><Relationship Id="rId1" Type="http://schemas.openxmlformats.org/officeDocument/2006/relationships/slideLayout" Target="../slideLayouts/slideLayout7.xml"/><Relationship Id="rId6" Type="http://schemas.openxmlformats.org/officeDocument/2006/relationships/image" Target="../media/image226.png"/><Relationship Id="rId5" Type="http://schemas.openxmlformats.org/officeDocument/2006/relationships/image" Target="../media/image225.png"/><Relationship Id="rId10" Type="http://schemas.openxmlformats.org/officeDocument/2006/relationships/hyperlink" Target="https://www.jstor.org/stable/2984875" TargetMode="External"/><Relationship Id="rId4" Type="http://schemas.openxmlformats.org/officeDocument/2006/relationships/image" Target="../media/image1180.png"/><Relationship Id="rId9" Type="http://schemas.openxmlformats.org/officeDocument/2006/relationships/image" Target="../media/image1230.png"/></Relationships>
</file>

<file path=ppt/slides/_rels/slide332.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30.png"/><Relationship Id="rId7" Type="http://schemas.openxmlformats.org/officeDocument/2006/relationships/image" Target="../media/image1280.png"/><Relationship Id="rId12" Type="http://schemas.openxmlformats.org/officeDocument/2006/relationships/image" Target="../media/image1330.png"/><Relationship Id="rId2" Type="http://schemas.openxmlformats.org/officeDocument/2006/relationships/image" Target="../media/image229.png"/><Relationship Id="rId1" Type="http://schemas.openxmlformats.org/officeDocument/2006/relationships/slideLayout" Target="../slideLayouts/slideLayout7.xml"/><Relationship Id="rId6" Type="http://schemas.openxmlformats.org/officeDocument/2006/relationships/hyperlink" Target="https://www.jstor.org/stable/2984875" TargetMode="External"/><Relationship Id="rId11" Type="http://schemas.openxmlformats.org/officeDocument/2006/relationships/image" Target="../media/image1320.png"/><Relationship Id="rId5" Type="http://schemas.openxmlformats.org/officeDocument/2006/relationships/image" Target="../media/image1270.png"/><Relationship Id="rId10" Type="http://schemas.openxmlformats.org/officeDocument/2006/relationships/image" Target="../media/image1310.png"/><Relationship Id="rId4" Type="http://schemas.openxmlformats.org/officeDocument/2006/relationships/image" Target="../media/image1260.png"/><Relationship Id="rId9" Type="http://schemas.openxmlformats.org/officeDocument/2006/relationships/image" Target="../media/image232.png"/></Relationships>
</file>

<file path=ppt/slides/_rels/slide333.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234.png"/><Relationship Id="rId7" Type="http://schemas.openxmlformats.org/officeDocument/2006/relationships/image" Target="../media/image238.png"/><Relationship Id="rId2" Type="http://schemas.openxmlformats.org/officeDocument/2006/relationships/image" Target="../media/image233.png"/><Relationship Id="rId1" Type="http://schemas.openxmlformats.org/officeDocument/2006/relationships/slideLayout" Target="../slideLayouts/slideLayout7.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0"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image" Target="../media/image240.png"/></Relationships>
</file>

<file path=ppt/slides/_rels/slide334.xml.rels><?xml version="1.0" encoding="UTF-8" standalone="yes"?>
<Relationships xmlns="http://schemas.openxmlformats.org/package/2006/relationships"><Relationship Id="rId3" Type="http://schemas.openxmlformats.org/officeDocument/2006/relationships/image" Target="../media/image1450.png"/><Relationship Id="rId7" Type="http://schemas.openxmlformats.org/officeDocument/2006/relationships/image" Target="../media/image243.png"/><Relationship Id="rId2" Type="http://schemas.openxmlformats.org/officeDocument/2006/relationships/image" Target="../media/image1440.png"/><Relationship Id="rId1" Type="http://schemas.openxmlformats.org/officeDocument/2006/relationships/slideLayout" Target="../slideLayouts/slideLayout7.xml"/><Relationship Id="rId6" Type="http://schemas.openxmlformats.org/officeDocument/2006/relationships/image" Target="../media/image1480.png"/><Relationship Id="rId5" Type="http://schemas.openxmlformats.org/officeDocument/2006/relationships/image" Target="../media/image1470.png"/><Relationship Id="rId4" Type="http://schemas.openxmlformats.org/officeDocument/2006/relationships/image" Target="../media/image1460.png"/></Relationships>
</file>

<file path=ppt/slides/_rels/slide335.xml.rels><?xml version="1.0" encoding="UTF-8" standalone="yes"?>
<Relationships xmlns="http://schemas.openxmlformats.org/package/2006/relationships"><Relationship Id="rId8" Type="http://schemas.openxmlformats.org/officeDocument/2006/relationships/image" Target="../media/image1560.png"/><Relationship Id="rId13" Type="http://schemas.openxmlformats.org/officeDocument/2006/relationships/image" Target="../media/image1610.png"/><Relationship Id="rId18" Type="http://schemas.openxmlformats.org/officeDocument/2006/relationships/image" Target="../media/image1660.png"/><Relationship Id="rId26" Type="http://schemas.openxmlformats.org/officeDocument/2006/relationships/image" Target="../media/image1740.png"/><Relationship Id="rId3" Type="http://schemas.openxmlformats.org/officeDocument/2006/relationships/image" Target="../media/image1510.png"/><Relationship Id="rId21" Type="http://schemas.openxmlformats.org/officeDocument/2006/relationships/image" Target="../media/image1690.png"/><Relationship Id="rId7" Type="http://schemas.openxmlformats.org/officeDocument/2006/relationships/image" Target="../media/image1550.png"/><Relationship Id="rId12" Type="http://schemas.openxmlformats.org/officeDocument/2006/relationships/image" Target="../media/image1600.png"/><Relationship Id="rId17" Type="http://schemas.openxmlformats.org/officeDocument/2006/relationships/image" Target="../media/image1650.png"/><Relationship Id="rId25" Type="http://schemas.openxmlformats.org/officeDocument/2006/relationships/image" Target="../media/image244.png"/><Relationship Id="rId2" Type="http://schemas.openxmlformats.org/officeDocument/2006/relationships/image" Target="../media/image1500.png"/><Relationship Id="rId16" Type="http://schemas.openxmlformats.org/officeDocument/2006/relationships/image" Target="../media/image1640.png"/><Relationship Id="rId20" Type="http://schemas.openxmlformats.org/officeDocument/2006/relationships/image" Target="../media/image1680.png"/><Relationship Id="rId1" Type="http://schemas.openxmlformats.org/officeDocument/2006/relationships/slideLayout" Target="../slideLayouts/slideLayout7.xml"/><Relationship Id="rId6" Type="http://schemas.openxmlformats.org/officeDocument/2006/relationships/image" Target="../media/image1540.png"/><Relationship Id="rId11" Type="http://schemas.openxmlformats.org/officeDocument/2006/relationships/image" Target="../media/image1590.png"/><Relationship Id="rId24" Type="http://schemas.openxmlformats.org/officeDocument/2006/relationships/image" Target="../media/image1720.png"/><Relationship Id="rId5" Type="http://schemas.openxmlformats.org/officeDocument/2006/relationships/image" Target="../media/image1530.png"/><Relationship Id="rId15" Type="http://schemas.openxmlformats.org/officeDocument/2006/relationships/image" Target="../media/image1630.png"/><Relationship Id="rId23" Type="http://schemas.openxmlformats.org/officeDocument/2006/relationships/image" Target="../media/image1710.png"/><Relationship Id="rId10" Type="http://schemas.openxmlformats.org/officeDocument/2006/relationships/image" Target="../media/image1580.png"/><Relationship Id="rId19" Type="http://schemas.openxmlformats.org/officeDocument/2006/relationships/image" Target="../media/image1670.png"/><Relationship Id="rId4" Type="http://schemas.openxmlformats.org/officeDocument/2006/relationships/image" Target="../media/image1520.png"/><Relationship Id="rId9" Type="http://schemas.openxmlformats.org/officeDocument/2006/relationships/image" Target="../media/image1570.png"/><Relationship Id="rId14" Type="http://schemas.openxmlformats.org/officeDocument/2006/relationships/image" Target="../media/image1620.png"/><Relationship Id="rId22" Type="http://schemas.openxmlformats.org/officeDocument/2006/relationships/image" Target="../media/image1700.png"/><Relationship Id="rId27" Type="http://schemas.openxmlformats.org/officeDocument/2006/relationships/image" Target="../media/image245.png"/></Relationships>
</file>

<file path=ppt/slides/_rels/slide336.xml.rels><?xml version="1.0" encoding="UTF-8" standalone="yes"?>
<Relationships xmlns="http://schemas.openxmlformats.org/package/2006/relationships"><Relationship Id="rId8" Type="http://schemas.openxmlformats.org/officeDocument/2006/relationships/image" Target="../media/image1820.png"/><Relationship Id="rId3" Type="http://schemas.openxmlformats.org/officeDocument/2006/relationships/image" Target="../media/image1770.png"/><Relationship Id="rId7" Type="http://schemas.openxmlformats.org/officeDocument/2006/relationships/image" Target="../media/image1810.png"/><Relationship Id="rId2" Type="http://schemas.openxmlformats.org/officeDocument/2006/relationships/image" Target="../media/image1760.png"/><Relationship Id="rId1" Type="http://schemas.openxmlformats.org/officeDocument/2006/relationships/slideLayout" Target="../slideLayouts/slideLayout7.xml"/><Relationship Id="rId6" Type="http://schemas.openxmlformats.org/officeDocument/2006/relationships/image" Target="../media/image1800.png"/><Relationship Id="rId5" Type="http://schemas.openxmlformats.org/officeDocument/2006/relationships/image" Target="../media/image1790.png"/><Relationship Id="rId4" Type="http://schemas.openxmlformats.org/officeDocument/2006/relationships/image" Target="../media/image1780.png"/><Relationship Id="rId9" Type="http://schemas.openxmlformats.org/officeDocument/2006/relationships/image" Target="../media/image1830.png"/></Relationships>
</file>

<file path=ppt/slides/_rels/slide337.xml.rels><?xml version="1.0" encoding="UTF-8" standalone="yes"?>
<Relationships xmlns="http://schemas.openxmlformats.org/package/2006/relationships"><Relationship Id="rId2" Type="http://schemas.openxmlformats.org/officeDocument/2006/relationships/image" Target="../media/image1840.png"/><Relationship Id="rId1" Type="http://schemas.openxmlformats.org/officeDocument/2006/relationships/slideLayout" Target="../slideLayouts/slideLayout7.xml"/></Relationships>
</file>

<file path=ppt/slides/_rels/slide338.xml.rels><?xml version="1.0" encoding="UTF-8" standalone="yes"?>
<Relationships xmlns="http://schemas.openxmlformats.org/package/2006/relationships"><Relationship Id="rId3" Type="http://schemas.openxmlformats.org/officeDocument/2006/relationships/image" Target="../media/image1860.png"/><Relationship Id="rId2" Type="http://schemas.openxmlformats.org/officeDocument/2006/relationships/image" Target="../media/image1850.png"/><Relationship Id="rId1" Type="http://schemas.openxmlformats.org/officeDocument/2006/relationships/slideLayout" Target="../slideLayouts/slideLayout7.xml"/><Relationship Id="rId5" Type="http://schemas.openxmlformats.org/officeDocument/2006/relationships/image" Target="../media/image1880.png"/><Relationship Id="rId4" Type="http://schemas.openxmlformats.org/officeDocument/2006/relationships/image" Target="../media/image1870.png"/></Relationships>
</file>

<file path=ppt/slides/_rels/slide339.xml.rels><?xml version="1.0" encoding="UTF-8" standalone="yes"?>
<Relationships xmlns="http://schemas.openxmlformats.org/package/2006/relationships"><Relationship Id="rId8" Type="http://schemas.openxmlformats.org/officeDocument/2006/relationships/image" Target="../media/image1950.png"/><Relationship Id="rId3" Type="http://schemas.openxmlformats.org/officeDocument/2006/relationships/image" Target="../media/image1900.png"/><Relationship Id="rId7" Type="http://schemas.openxmlformats.org/officeDocument/2006/relationships/image" Target="../media/image1940.png"/><Relationship Id="rId2" Type="http://schemas.openxmlformats.org/officeDocument/2006/relationships/image" Target="../media/image1890.png"/><Relationship Id="rId1" Type="http://schemas.openxmlformats.org/officeDocument/2006/relationships/slideLayout" Target="../slideLayouts/slideLayout7.xml"/><Relationship Id="rId6" Type="http://schemas.openxmlformats.org/officeDocument/2006/relationships/image" Target="../media/image1930.png"/><Relationship Id="rId5" Type="http://schemas.openxmlformats.org/officeDocument/2006/relationships/image" Target="../media/image1920.png"/><Relationship Id="rId10" Type="http://schemas.openxmlformats.org/officeDocument/2006/relationships/image" Target="../media/image1970.png"/><Relationship Id="rId4" Type="http://schemas.openxmlformats.org/officeDocument/2006/relationships/image" Target="../media/image1910.png"/><Relationship Id="rId9" Type="http://schemas.openxmlformats.org/officeDocument/2006/relationships/image" Target="../media/image19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8" Type="http://schemas.openxmlformats.org/officeDocument/2006/relationships/image" Target="../media/image2000.png"/><Relationship Id="rId3" Type="http://schemas.openxmlformats.org/officeDocument/2006/relationships/image" Target="../media/image1980.png"/><Relationship Id="rId7" Type="http://schemas.openxmlformats.org/officeDocument/2006/relationships/image" Target="../media/image1970.png"/><Relationship Id="rId2" Type="http://schemas.openxmlformats.org/officeDocument/2006/relationships/image" Target="../media/image1900.png"/><Relationship Id="rId1" Type="http://schemas.openxmlformats.org/officeDocument/2006/relationships/slideLayout" Target="../slideLayouts/slideLayout7.xml"/><Relationship Id="rId6" Type="http://schemas.openxmlformats.org/officeDocument/2006/relationships/image" Target="../media/image1960.png"/><Relationship Id="rId5" Type="http://schemas.openxmlformats.org/officeDocument/2006/relationships/image" Target="../media/image1950.png"/><Relationship Id="rId4" Type="http://schemas.openxmlformats.org/officeDocument/2006/relationships/image" Target="../media/image1990.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4.xml.rels><?xml version="1.0" encoding="UTF-8" standalone="yes"?>
<Relationships xmlns="http://schemas.openxmlformats.org/package/2006/relationships"><Relationship Id="rId2" Type="http://schemas.openxmlformats.org/officeDocument/2006/relationships/image" Target="../media/image246.png"/><Relationship Id="rId1" Type="http://schemas.openxmlformats.org/officeDocument/2006/relationships/slideLayout" Target="../slideLayouts/slideLayout7.xml"/></Relationships>
</file>

<file path=ppt/slides/_rels/slide34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7.xml"/><Relationship Id="rId4" Type="http://schemas.openxmlformats.org/officeDocument/2006/relationships/image" Target="../media/image248.png"/></Relationships>
</file>

<file path=ppt/slides/_rels/slide346.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49.png"/><Relationship Id="rId1" Type="http://schemas.openxmlformats.org/officeDocument/2006/relationships/slideLayout" Target="../slideLayouts/slideLayout7.xml"/><Relationship Id="rId5" Type="http://schemas.openxmlformats.org/officeDocument/2006/relationships/image" Target="../media/image252.png"/><Relationship Id="rId4" Type="http://schemas.openxmlformats.org/officeDocument/2006/relationships/image" Target="../media/image251.png"/></Relationships>
</file>

<file path=ppt/slides/_rels/slide347.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7.xml"/><Relationship Id="rId4" Type="http://schemas.openxmlformats.org/officeDocument/2006/relationships/image" Target="../media/image255.png"/></Relationships>
</file>

<file path=ppt/slides/_rels/slide348.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7.xml"/></Relationships>
</file>

<file path=ppt/slides/_rels/slide349.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ncbi.nlm.nih.gov/nuccore/NC_045512.2?report=fasta"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s://raw.githubusercontent.com/mathornton01/twupa_bioinformaticsws_2024/main/tools/sample_fasta.py"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commons.wikimedia.org/w/index.php?curid=9923576" TargetMode="Externa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hyperlink" Target="https://www.ncbi.nlm.nih.gov/datasets/genome/GCF_000001405.26/"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samtools.github.io/hts-specs/SAMv1.pdf"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broadinstitute.org/about-us" TargetMode="Externa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9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6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75510"/>
            <a:ext cx="7772400" cy="742487"/>
          </a:xfrm>
        </p:spPr>
        <p:txBody>
          <a:bodyPr>
            <a:normAutofit fontScale="90000"/>
          </a:bodyPr>
          <a:lstStyle/>
          <a:p>
            <a:r>
              <a:rPr lang="en-US" dirty="0"/>
              <a:t>Project ACCESS Bioinformatics Workshop</a:t>
            </a:r>
            <a:br>
              <a:rPr lang="en-US" dirty="0"/>
            </a:br>
            <a:r>
              <a:rPr lang="en-US" dirty="0"/>
              <a:t>Summer 2024 – July 29, 30; 2024</a:t>
            </a:r>
            <a:br>
              <a:rPr lang="en-US" dirty="0"/>
            </a:br>
            <a:r>
              <a:rPr lang="en-US" dirty="0"/>
              <a:t>Micah Andrew Thornton ©</a:t>
            </a:r>
          </a:p>
        </p:txBody>
      </p:sp>
    </p:spTree>
    <p:extLst>
      <p:ext uri="{BB962C8B-B14F-4D97-AF65-F5344CB8AC3E}">
        <p14:creationId xmlns:p14="http://schemas.microsoft.com/office/powerpoint/2010/main" val="4093559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1A95-89FF-DB15-5DF0-8E1DE178D47B}"/>
              </a:ext>
            </a:extLst>
          </p:cNvPr>
          <p:cNvSpPr>
            <a:spLocks noGrp="1"/>
          </p:cNvSpPr>
          <p:nvPr>
            <p:ph type="title"/>
          </p:nvPr>
        </p:nvSpPr>
        <p:spPr/>
        <p:txBody>
          <a:bodyPr/>
          <a:lstStyle/>
          <a:p>
            <a:r>
              <a:rPr lang="en-US" dirty="0"/>
              <a:t>History of Bioinformatics</a:t>
            </a:r>
          </a:p>
        </p:txBody>
      </p:sp>
      <p:sp>
        <p:nvSpPr>
          <p:cNvPr id="4" name="Content Placeholder 25">
            <a:extLst>
              <a:ext uri="{FF2B5EF4-FFF2-40B4-BE49-F238E27FC236}">
                <a16:creationId xmlns:a16="http://schemas.microsoft.com/office/drawing/2014/main" id="{E5F6CC4A-8904-6F32-F6B5-B1337F56E839}"/>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5" name="Straight Connector 4">
            <a:extLst>
              <a:ext uri="{FF2B5EF4-FFF2-40B4-BE49-F238E27FC236}">
                <a16:creationId xmlns:a16="http://schemas.microsoft.com/office/drawing/2014/main" id="{C9ACFD3F-7BFF-D40A-13A9-CDF2F0970042}"/>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6" name="Straight Connector 5">
            <a:extLst>
              <a:ext uri="{FF2B5EF4-FFF2-40B4-BE49-F238E27FC236}">
                <a16:creationId xmlns:a16="http://schemas.microsoft.com/office/drawing/2014/main" id="{CE43A2CB-08E4-85E4-13AC-B37188D0E1E2}"/>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40A0915F-4CFC-3A4D-9558-E02E140CC6D2}"/>
              </a:ext>
            </a:extLst>
          </p:cNvPr>
          <p:cNvSpPr/>
          <p:nvPr/>
        </p:nvSpPr>
        <p:spPr>
          <a:xfrm flipH="1">
            <a:off x="1143000" y="180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26F64C63-9494-0D22-BFB1-825B5ECA6513}"/>
              </a:ext>
            </a:extLst>
          </p:cNvPr>
          <p:cNvSpPr/>
          <p:nvPr/>
        </p:nvSpPr>
        <p:spPr>
          <a:xfrm flipH="1">
            <a:off x="1143000" y="234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Straight Connector 8">
            <a:extLst>
              <a:ext uri="{FF2B5EF4-FFF2-40B4-BE49-F238E27FC236}">
                <a16:creationId xmlns:a16="http://schemas.microsoft.com/office/drawing/2014/main" id="{A342C3F0-03A1-9C7E-5E6C-6F7E5D048C07}"/>
              </a:ext>
            </a:extLst>
          </p:cNvPr>
          <p:cNvSpPr/>
          <p:nvPr/>
        </p:nvSpPr>
        <p:spPr>
          <a:xfrm flipH="1">
            <a:off x="1143000" y="295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0" name="Straight Connector 9">
            <a:extLst>
              <a:ext uri="{FF2B5EF4-FFF2-40B4-BE49-F238E27FC236}">
                <a16:creationId xmlns:a16="http://schemas.microsoft.com/office/drawing/2014/main" id="{5937ABF7-8189-FA8B-744A-EA60C67C6B2A}"/>
              </a:ext>
            </a:extLst>
          </p:cNvPr>
          <p:cNvSpPr/>
          <p:nvPr/>
        </p:nvSpPr>
        <p:spPr>
          <a:xfrm flipH="1">
            <a:off x="1143000" y="349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1" name="Straight Connector 10">
            <a:extLst>
              <a:ext uri="{FF2B5EF4-FFF2-40B4-BE49-F238E27FC236}">
                <a16:creationId xmlns:a16="http://schemas.microsoft.com/office/drawing/2014/main" id="{3AF55866-B158-8832-FA3B-D2A1EADE51B9}"/>
              </a:ext>
            </a:extLst>
          </p:cNvPr>
          <p:cNvSpPr/>
          <p:nvPr/>
        </p:nvSpPr>
        <p:spPr>
          <a:xfrm flipH="1">
            <a:off x="1143000" y="396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2" name="Content Placeholder 27">
            <a:extLst>
              <a:ext uri="{FF2B5EF4-FFF2-40B4-BE49-F238E27FC236}">
                <a16:creationId xmlns:a16="http://schemas.microsoft.com/office/drawing/2014/main" id="{4AC25FE2-CD64-8D68-C599-DF190FF2B242}"/>
              </a:ext>
            </a:extLst>
          </p:cNvPr>
          <p:cNvSpPr/>
          <p:nvPr/>
        </p:nvSpPr>
        <p:spPr>
          <a:xfrm>
            <a:off x="0" y="160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dirty="0">
                <a:solidFill>
                  <a:srgbClr val="000000"/>
                </a:solidFill>
                <a:latin typeface="Calibri"/>
                <a:ea typeface="DejaVu Sans"/>
              </a:rPr>
              <a:t>1960</a:t>
            </a:r>
            <a:endParaRPr lang="en-US" sz="1500" b="0" strike="noStrike" spc="-1" dirty="0">
              <a:latin typeface="Arial"/>
            </a:endParaRPr>
          </a:p>
        </p:txBody>
      </p:sp>
      <p:sp>
        <p:nvSpPr>
          <p:cNvPr id="13" name="Content Placeholder 28">
            <a:extLst>
              <a:ext uri="{FF2B5EF4-FFF2-40B4-BE49-F238E27FC236}">
                <a16:creationId xmlns:a16="http://schemas.microsoft.com/office/drawing/2014/main" id="{FF1C015E-3962-D2AA-8B31-982EE547C43F}"/>
              </a:ext>
            </a:extLst>
          </p:cNvPr>
          <p:cNvSpPr/>
          <p:nvPr/>
        </p:nvSpPr>
        <p:spPr>
          <a:xfrm>
            <a:off x="36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dirty="0">
                <a:solidFill>
                  <a:srgbClr val="000000"/>
                </a:solidFill>
                <a:latin typeface="Calibri"/>
                <a:ea typeface="DejaVu Sans"/>
              </a:rPr>
              <a:t>1950</a:t>
            </a:r>
            <a:endParaRPr lang="en-US" sz="1500" b="0" strike="noStrike" spc="-1" dirty="0">
              <a:latin typeface="Arial"/>
            </a:endParaRPr>
          </a:p>
        </p:txBody>
      </p:sp>
      <p:sp>
        <p:nvSpPr>
          <p:cNvPr id="14" name="Content Placeholder 29">
            <a:extLst>
              <a:ext uri="{FF2B5EF4-FFF2-40B4-BE49-F238E27FC236}">
                <a16:creationId xmlns:a16="http://schemas.microsoft.com/office/drawing/2014/main" id="{A8BE02D2-D3BE-B23A-9E79-188DD2FE81AD}"/>
              </a:ext>
            </a:extLst>
          </p:cNvPr>
          <p:cNvSpPr/>
          <p:nvPr/>
        </p:nvSpPr>
        <p:spPr>
          <a:xfrm>
            <a:off x="360" y="214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1970</a:t>
            </a:r>
            <a:endParaRPr lang="en-US" sz="1500" b="0" strike="noStrike" spc="-1">
              <a:latin typeface="Arial"/>
            </a:endParaRPr>
          </a:p>
        </p:txBody>
      </p:sp>
      <p:sp>
        <p:nvSpPr>
          <p:cNvPr id="15" name="Content Placeholder 30">
            <a:extLst>
              <a:ext uri="{FF2B5EF4-FFF2-40B4-BE49-F238E27FC236}">
                <a16:creationId xmlns:a16="http://schemas.microsoft.com/office/drawing/2014/main" id="{E323F186-AA89-2978-1CA4-0C48B31C0A76}"/>
              </a:ext>
            </a:extLst>
          </p:cNvPr>
          <p:cNvSpPr/>
          <p:nvPr/>
        </p:nvSpPr>
        <p:spPr>
          <a:xfrm>
            <a:off x="360" y="278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1980</a:t>
            </a:r>
            <a:endParaRPr lang="en-US" sz="1500" b="0" strike="noStrike" spc="-1">
              <a:latin typeface="Arial"/>
            </a:endParaRPr>
          </a:p>
        </p:txBody>
      </p:sp>
      <p:sp>
        <p:nvSpPr>
          <p:cNvPr id="16" name="Content Placeholder 31">
            <a:extLst>
              <a:ext uri="{FF2B5EF4-FFF2-40B4-BE49-F238E27FC236}">
                <a16:creationId xmlns:a16="http://schemas.microsoft.com/office/drawing/2014/main" id="{98FDFD0F-7460-2674-1F10-689681D92E49}"/>
              </a:ext>
            </a:extLst>
          </p:cNvPr>
          <p:cNvSpPr/>
          <p:nvPr/>
        </p:nvSpPr>
        <p:spPr>
          <a:xfrm>
            <a:off x="360" y="332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1990</a:t>
            </a:r>
            <a:endParaRPr lang="en-US" sz="1500" b="0" strike="noStrike" spc="-1">
              <a:latin typeface="Arial"/>
            </a:endParaRPr>
          </a:p>
        </p:txBody>
      </p:sp>
      <p:sp>
        <p:nvSpPr>
          <p:cNvPr id="17" name="Content Placeholder 32">
            <a:extLst>
              <a:ext uri="{FF2B5EF4-FFF2-40B4-BE49-F238E27FC236}">
                <a16:creationId xmlns:a16="http://schemas.microsoft.com/office/drawing/2014/main" id="{E0C1D2B9-5287-6D9E-DD18-6973D7082744}"/>
              </a:ext>
            </a:extLst>
          </p:cNvPr>
          <p:cNvSpPr/>
          <p:nvPr/>
        </p:nvSpPr>
        <p:spPr>
          <a:xfrm>
            <a:off x="360" y="3796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18" name="Content Placeholder 33">
            <a:extLst>
              <a:ext uri="{FF2B5EF4-FFF2-40B4-BE49-F238E27FC236}">
                <a16:creationId xmlns:a16="http://schemas.microsoft.com/office/drawing/2014/main" id="{5745A811-8F10-D8A5-1FD8-997FA3433276}"/>
              </a:ext>
            </a:extLst>
          </p:cNvPr>
          <p:cNvSpPr/>
          <p:nvPr/>
        </p:nvSpPr>
        <p:spPr>
          <a:xfrm>
            <a:off x="1024200" y="1371600"/>
            <a:ext cx="7313760" cy="53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600" b="0" strike="noStrike" spc="-1">
                <a:solidFill>
                  <a:srgbClr val="000000"/>
                </a:solidFill>
                <a:latin typeface="Calibri"/>
                <a:ea typeface="DejaVu Sans"/>
              </a:rPr>
              <a:t>(late 1950s) – Edman (Pehr Edman) Protein Sequencing – ~60 AA segments </a:t>
            </a:r>
            <a:endParaRPr lang="en-US" sz="1600" b="0" strike="noStrike" spc="-1">
              <a:latin typeface="Arial"/>
            </a:endParaRPr>
          </a:p>
          <a:p>
            <a:pPr>
              <a:lnSpc>
                <a:spcPct val="100000"/>
              </a:lnSpc>
              <a:spcBef>
                <a:spcPts val="1417"/>
              </a:spcBef>
              <a:buNone/>
            </a:pPr>
            <a:endParaRPr lang="en-US" sz="1500" b="0" strike="noStrike" spc="-1">
              <a:latin typeface="Arial"/>
            </a:endParaRPr>
          </a:p>
        </p:txBody>
      </p:sp>
      <p:sp>
        <p:nvSpPr>
          <p:cNvPr id="19" name="Rectangle 18">
            <a:extLst>
              <a:ext uri="{FF2B5EF4-FFF2-40B4-BE49-F238E27FC236}">
                <a16:creationId xmlns:a16="http://schemas.microsoft.com/office/drawing/2014/main" id="{1C2A1922-5024-AD76-16DB-C3482C8C1258}"/>
              </a:ext>
            </a:extLst>
          </p:cNvPr>
          <p:cNvSpPr/>
          <p:nvPr/>
        </p:nvSpPr>
        <p:spPr>
          <a:xfrm>
            <a:off x="1461240" y="1772280"/>
            <a:ext cx="69955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Noto Sans CJK SC"/>
              </a:rPr>
              <a:t>(1962) - COMPROTEIN  Developed (Margaret Oakley Dayhoff) – Allowed Assembling of peptide sequences into larger proteins </a:t>
            </a:r>
            <a:endParaRPr lang="en-US" sz="1500" b="0" strike="noStrike" spc="-1">
              <a:latin typeface="Arial"/>
            </a:endParaRPr>
          </a:p>
        </p:txBody>
      </p:sp>
    </p:spTree>
    <p:extLst>
      <p:ext uri="{BB962C8B-B14F-4D97-AF65-F5344CB8AC3E}">
        <p14:creationId xmlns:p14="http://schemas.microsoft.com/office/powerpoint/2010/main" val="18598560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0F7EA-CAAE-0B93-7F97-BAE4AE8829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3C5B10F-405A-1E1E-709E-4E3528820CCE}"/>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D5A16A3-820D-DD6B-B16E-4C4CF9BEA83E}"/>
              </a:ext>
            </a:extLst>
          </p:cNvPr>
          <p:cNvPicPr>
            <a:picLocks noChangeAspect="1"/>
          </p:cNvPicPr>
          <p:nvPr/>
        </p:nvPicPr>
        <p:blipFill>
          <a:blip r:embed="rId2"/>
          <a:stretch>
            <a:fillRect/>
          </a:stretch>
        </p:blipFill>
        <p:spPr>
          <a:xfrm>
            <a:off x="13939" y="0"/>
            <a:ext cx="9116122" cy="5143500"/>
          </a:xfrm>
          <a:prstGeom prst="rect">
            <a:avLst/>
          </a:prstGeom>
        </p:spPr>
      </p:pic>
      <p:grpSp>
        <p:nvGrpSpPr>
          <p:cNvPr id="6" name="Group 5">
            <a:extLst>
              <a:ext uri="{FF2B5EF4-FFF2-40B4-BE49-F238E27FC236}">
                <a16:creationId xmlns:a16="http://schemas.microsoft.com/office/drawing/2014/main" id="{B441759C-3CF8-D5EE-C444-E191EF68CF58}"/>
              </a:ext>
            </a:extLst>
          </p:cNvPr>
          <p:cNvGrpSpPr/>
          <p:nvPr/>
        </p:nvGrpSpPr>
        <p:grpSpPr>
          <a:xfrm>
            <a:off x="6427116" y="4335439"/>
            <a:ext cx="2705100" cy="762104"/>
            <a:chOff x="6300624" y="4335438"/>
            <a:chExt cx="2843376" cy="762106"/>
          </a:xfrm>
        </p:grpSpPr>
        <p:pic>
          <p:nvPicPr>
            <p:cNvPr id="7" name="Picture 6">
              <a:extLst>
                <a:ext uri="{FF2B5EF4-FFF2-40B4-BE49-F238E27FC236}">
                  <a16:creationId xmlns:a16="http://schemas.microsoft.com/office/drawing/2014/main" id="{D1C3C4B0-F29C-01FA-9A38-847F73A1A301}"/>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86332B63-FD77-C5AE-40C0-BC7F978A7722}"/>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C7A86DC3-1DFE-6FC8-2C24-7ADF7E311AEE}"/>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263444848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D06B6-594B-C011-00A5-A5923C1832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A3C99F-5840-BEA7-6C28-FF2BD96E146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D216839-C07C-2662-8B78-9DFF2BD18BC5}"/>
              </a:ext>
            </a:extLst>
          </p:cNvPr>
          <p:cNvPicPr>
            <a:picLocks noChangeAspect="1"/>
          </p:cNvPicPr>
          <p:nvPr/>
        </p:nvPicPr>
        <p:blipFill>
          <a:blip r:embed="rId2"/>
          <a:stretch>
            <a:fillRect/>
          </a:stretch>
        </p:blipFill>
        <p:spPr>
          <a:xfrm>
            <a:off x="0" y="1753"/>
            <a:ext cx="9144000" cy="5139993"/>
          </a:xfrm>
          <a:prstGeom prst="rect">
            <a:avLst/>
          </a:prstGeom>
        </p:spPr>
      </p:pic>
      <p:grpSp>
        <p:nvGrpSpPr>
          <p:cNvPr id="6" name="Group 5">
            <a:extLst>
              <a:ext uri="{FF2B5EF4-FFF2-40B4-BE49-F238E27FC236}">
                <a16:creationId xmlns:a16="http://schemas.microsoft.com/office/drawing/2014/main" id="{635CC3A9-41AE-E012-BC0A-53C216045B58}"/>
              </a:ext>
            </a:extLst>
          </p:cNvPr>
          <p:cNvGrpSpPr/>
          <p:nvPr/>
        </p:nvGrpSpPr>
        <p:grpSpPr>
          <a:xfrm>
            <a:off x="6427116" y="4335439"/>
            <a:ext cx="2705100" cy="762104"/>
            <a:chOff x="6300624" y="4335438"/>
            <a:chExt cx="2843376" cy="762106"/>
          </a:xfrm>
        </p:grpSpPr>
        <p:pic>
          <p:nvPicPr>
            <p:cNvPr id="7" name="Picture 6">
              <a:extLst>
                <a:ext uri="{FF2B5EF4-FFF2-40B4-BE49-F238E27FC236}">
                  <a16:creationId xmlns:a16="http://schemas.microsoft.com/office/drawing/2014/main" id="{CC7BF7C7-5233-520A-E4EE-D5D13A894E33}"/>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893AA682-FE24-1658-5473-7F54798BE6C8}"/>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D51CBFA6-105E-8EE4-0A23-36F2E86AB155}"/>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10019400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3925-896F-47DE-43AD-DC7CBF8679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F3506B1-5F29-A445-C55A-3A6FB16B91B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AB1E515-7C04-E4EC-2D76-745E753DAD52}"/>
              </a:ext>
            </a:extLst>
          </p:cNvPr>
          <p:cNvPicPr>
            <a:picLocks noChangeAspect="1"/>
          </p:cNvPicPr>
          <p:nvPr/>
        </p:nvPicPr>
        <p:blipFill>
          <a:blip r:embed="rId2"/>
          <a:stretch>
            <a:fillRect/>
          </a:stretch>
        </p:blipFill>
        <p:spPr>
          <a:xfrm>
            <a:off x="0" y="14648"/>
            <a:ext cx="9144000" cy="5114203"/>
          </a:xfrm>
          <a:prstGeom prst="rect">
            <a:avLst/>
          </a:prstGeom>
        </p:spPr>
      </p:pic>
      <p:grpSp>
        <p:nvGrpSpPr>
          <p:cNvPr id="6" name="Group 5">
            <a:extLst>
              <a:ext uri="{FF2B5EF4-FFF2-40B4-BE49-F238E27FC236}">
                <a16:creationId xmlns:a16="http://schemas.microsoft.com/office/drawing/2014/main" id="{024E3882-A8D7-6F05-6BEA-6B3F391202BF}"/>
              </a:ext>
            </a:extLst>
          </p:cNvPr>
          <p:cNvGrpSpPr/>
          <p:nvPr/>
        </p:nvGrpSpPr>
        <p:grpSpPr>
          <a:xfrm>
            <a:off x="6472238" y="4335439"/>
            <a:ext cx="2659978" cy="762104"/>
            <a:chOff x="6300624" y="4335438"/>
            <a:chExt cx="2843376" cy="762106"/>
          </a:xfrm>
        </p:grpSpPr>
        <p:pic>
          <p:nvPicPr>
            <p:cNvPr id="7" name="Picture 6">
              <a:extLst>
                <a:ext uri="{FF2B5EF4-FFF2-40B4-BE49-F238E27FC236}">
                  <a16:creationId xmlns:a16="http://schemas.microsoft.com/office/drawing/2014/main" id="{E3B30C0B-EBAE-98AB-DCE5-E0E2EBEAA9FD}"/>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7402D907-1398-057A-D588-2964D6ECD45B}"/>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5D71B79F-878C-88DF-B79C-88BA00198D11}"/>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3425931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5C71-4355-2260-0F20-5F72304059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4899ED2-E45B-D2D8-7D7B-5A959C5ADB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9AC298F-F071-8A57-EC31-5CF107D721CF}"/>
              </a:ext>
            </a:extLst>
          </p:cNvPr>
          <p:cNvPicPr>
            <a:picLocks noChangeAspect="1"/>
          </p:cNvPicPr>
          <p:nvPr/>
        </p:nvPicPr>
        <p:blipFill>
          <a:blip r:embed="rId2"/>
          <a:stretch>
            <a:fillRect/>
          </a:stretch>
        </p:blipFill>
        <p:spPr>
          <a:xfrm>
            <a:off x="0" y="5259"/>
            <a:ext cx="9144000" cy="5132981"/>
          </a:xfrm>
          <a:prstGeom prst="rect">
            <a:avLst/>
          </a:prstGeom>
        </p:spPr>
      </p:pic>
      <p:grpSp>
        <p:nvGrpSpPr>
          <p:cNvPr id="6" name="Group 5">
            <a:extLst>
              <a:ext uri="{FF2B5EF4-FFF2-40B4-BE49-F238E27FC236}">
                <a16:creationId xmlns:a16="http://schemas.microsoft.com/office/drawing/2014/main" id="{3A222D2E-4480-C922-D71E-F26065AD4301}"/>
              </a:ext>
            </a:extLst>
          </p:cNvPr>
          <p:cNvGrpSpPr/>
          <p:nvPr/>
        </p:nvGrpSpPr>
        <p:grpSpPr>
          <a:xfrm>
            <a:off x="6334125" y="4335439"/>
            <a:ext cx="2798091" cy="762104"/>
            <a:chOff x="6300624" y="4335438"/>
            <a:chExt cx="2843376" cy="762106"/>
          </a:xfrm>
        </p:grpSpPr>
        <p:pic>
          <p:nvPicPr>
            <p:cNvPr id="7" name="Picture 6">
              <a:extLst>
                <a:ext uri="{FF2B5EF4-FFF2-40B4-BE49-F238E27FC236}">
                  <a16:creationId xmlns:a16="http://schemas.microsoft.com/office/drawing/2014/main" id="{9723C32D-3838-4406-EE5E-EAA854FF685D}"/>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F4037CFD-391E-51C4-5BFA-3B440E8D3A6C}"/>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D82799EF-2080-C40B-A432-93C34BF5B2E0}"/>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30904420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3A29-658D-2EDF-438B-264CEFE444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4BC2B1-98C6-17ED-EE8E-963C9C6A5E9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B762D84-73FE-8A8F-0F8F-21153DC03893}"/>
              </a:ext>
            </a:extLst>
          </p:cNvPr>
          <p:cNvPicPr>
            <a:picLocks noChangeAspect="1"/>
          </p:cNvPicPr>
          <p:nvPr/>
        </p:nvPicPr>
        <p:blipFill>
          <a:blip r:embed="rId2"/>
          <a:stretch>
            <a:fillRect/>
          </a:stretch>
        </p:blipFill>
        <p:spPr>
          <a:xfrm>
            <a:off x="0" y="2188"/>
            <a:ext cx="9144000" cy="5139124"/>
          </a:xfrm>
          <a:prstGeom prst="rect">
            <a:avLst/>
          </a:prstGeom>
        </p:spPr>
      </p:pic>
      <p:grpSp>
        <p:nvGrpSpPr>
          <p:cNvPr id="10" name="Group 9">
            <a:extLst>
              <a:ext uri="{FF2B5EF4-FFF2-40B4-BE49-F238E27FC236}">
                <a16:creationId xmlns:a16="http://schemas.microsoft.com/office/drawing/2014/main" id="{308E7247-6908-9E3B-D3DD-CB9787D0FE17}"/>
              </a:ext>
            </a:extLst>
          </p:cNvPr>
          <p:cNvGrpSpPr/>
          <p:nvPr/>
        </p:nvGrpSpPr>
        <p:grpSpPr>
          <a:xfrm>
            <a:off x="6324600" y="4335439"/>
            <a:ext cx="2807616" cy="762104"/>
            <a:chOff x="6300624" y="4335438"/>
            <a:chExt cx="2843376" cy="762106"/>
          </a:xfrm>
        </p:grpSpPr>
        <p:pic>
          <p:nvPicPr>
            <p:cNvPr id="11" name="Picture 10">
              <a:extLst>
                <a:ext uri="{FF2B5EF4-FFF2-40B4-BE49-F238E27FC236}">
                  <a16:creationId xmlns:a16="http://schemas.microsoft.com/office/drawing/2014/main" id="{6A1E7DEB-479B-66D1-14AF-D8E52C51F3EF}"/>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12" name="Picture 11">
              <a:extLst>
                <a:ext uri="{FF2B5EF4-FFF2-40B4-BE49-F238E27FC236}">
                  <a16:creationId xmlns:a16="http://schemas.microsoft.com/office/drawing/2014/main" id="{F967E1EB-DBE1-CDCD-3584-19ED4F1A0AB6}"/>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13" name="Picture 12">
              <a:extLst>
                <a:ext uri="{FF2B5EF4-FFF2-40B4-BE49-F238E27FC236}">
                  <a16:creationId xmlns:a16="http://schemas.microsoft.com/office/drawing/2014/main" id="{E5FB52A6-F11E-EE79-2E66-97FFC6F1BEE2}"/>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44159431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478B1-7A84-FF4A-F547-A2F0421B6E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F0D6BA-4A38-20C5-BDA7-0AE930BD0EE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380AA17-E3A0-DEF8-8543-A7EA0EB96C1C}"/>
              </a:ext>
            </a:extLst>
          </p:cNvPr>
          <p:cNvPicPr>
            <a:picLocks noChangeAspect="1"/>
          </p:cNvPicPr>
          <p:nvPr/>
        </p:nvPicPr>
        <p:blipFill>
          <a:blip r:embed="rId2"/>
          <a:stretch>
            <a:fillRect/>
          </a:stretch>
        </p:blipFill>
        <p:spPr>
          <a:xfrm>
            <a:off x="6618" y="0"/>
            <a:ext cx="9130763" cy="5143500"/>
          </a:xfrm>
          <a:prstGeom prst="rect">
            <a:avLst/>
          </a:prstGeom>
        </p:spPr>
      </p:pic>
      <p:grpSp>
        <p:nvGrpSpPr>
          <p:cNvPr id="6" name="Group 5">
            <a:extLst>
              <a:ext uri="{FF2B5EF4-FFF2-40B4-BE49-F238E27FC236}">
                <a16:creationId xmlns:a16="http://schemas.microsoft.com/office/drawing/2014/main" id="{72C2FD08-2945-F2BF-292D-5F84D1CBA73D}"/>
              </a:ext>
            </a:extLst>
          </p:cNvPr>
          <p:cNvGrpSpPr/>
          <p:nvPr/>
        </p:nvGrpSpPr>
        <p:grpSpPr>
          <a:xfrm>
            <a:off x="6448424" y="4308977"/>
            <a:ext cx="2683791" cy="762104"/>
            <a:chOff x="6300624" y="4335438"/>
            <a:chExt cx="2843376" cy="762106"/>
          </a:xfrm>
        </p:grpSpPr>
        <p:pic>
          <p:nvPicPr>
            <p:cNvPr id="7" name="Picture 6">
              <a:extLst>
                <a:ext uri="{FF2B5EF4-FFF2-40B4-BE49-F238E27FC236}">
                  <a16:creationId xmlns:a16="http://schemas.microsoft.com/office/drawing/2014/main" id="{4E5A5FEC-FE64-6F18-74EB-0E962DFFBB14}"/>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99232144-34FE-6B1E-33B7-084575C4622E}"/>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97EDC7F6-7D64-5487-EC95-E77D83F72668}"/>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233056714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DF5E-C30C-E617-1D30-3958A7F08C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F46102-5D39-AB8E-D387-F009F67D222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04FB0BB-4928-1D5C-56BE-4D665360BADC}"/>
              </a:ext>
            </a:extLst>
          </p:cNvPr>
          <p:cNvPicPr>
            <a:picLocks noChangeAspect="1"/>
          </p:cNvPicPr>
          <p:nvPr/>
        </p:nvPicPr>
        <p:blipFill>
          <a:blip r:embed="rId2"/>
          <a:stretch>
            <a:fillRect/>
          </a:stretch>
        </p:blipFill>
        <p:spPr>
          <a:xfrm>
            <a:off x="0" y="11988"/>
            <a:ext cx="9144000" cy="5119524"/>
          </a:xfrm>
          <a:prstGeom prst="rect">
            <a:avLst/>
          </a:prstGeom>
        </p:spPr>
      </p:pic>
      <p:grpSp>
        <p:nvGrpSpPr>
          <p:cNvPr id="6" name="Group 5">
            <a:extLst>
              <a:ext uri="{FF2B5EF4-FFF2-40B4-BE49-F238E27FC236}">
                <a16:creationId xmlns:a16="http://schemas.microsoft.com/office/drawing/2014/main" id="{4F1051B0-EB5A-A045-1237-E39C26E269EA}"/>
              </a:ext>
            </a:extLst>
          </p:cNvPr>
          <p:cNvGrpSpPr/>
          <p:nvPr/>
        </p:nvGrpSpPr>
        <p:grpSpPr>
          <a:xfrm>
            <a:off x="6448424" y="4308977"/>
            <a:ext cx="2683791" cy="762104"/>
            <a:chOff x="6300624" y="4335438"/>
            <a:chExt cx="2843376" cy="762106"/>
          </a:xfrm>
        </p:grpSpPr>
        <p:pic>
          <p:nvPicPr>
            <p:cNvPr id="7" name="Picture 6">
              <a:extLst>
                <a:ext uri="{FF2B5EF4-FFF2-40B4-BE49-F238E27FC236}">
                  <a16:creationId xmlns:a16="http://schemas.microsoft.com/office/drawing/2014/main" id="{F03D9409-9788-CA3E-229E-B6B74BC8D081}"/>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F8AE1D33-2E69-E531-ECE3-5BDAA4410053}"/>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1F5983C2-1225-FE51-2184-97C22400C9AF}"/>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41603160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169B5-112E-1FFB-8628-4FBEAE5C97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6F4539-9A80-380F-16F8-42F36F5596F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D5946E2F-F30A-B0CE-F0E4-80E336317C5D}"/>
              </a:ext>
            </a:extLst>
          </p:cNvPr>
          <p:cNvPicPr>
            <a:picLocks noChangeAspect="1"/>
          </p:cNvPicPr>
          <p:nvPr/>
        </p:nvPicPr>
        <p:blipFill>
          <a:blip r:embed="rId2"/>
          <a:stretch>
            <a:fillRect/>
          </a:stretch>
        </p:blipFill>
        <p:spPr>
          <a:xfrm>
            <a:off x="0" y="1753"/>
            <a:ext cx="9144000" cy="5139993"/>
          </a:xfrm>
          <a:prstGeom prst="rect">
            <a:avLst/>
          </a:prstGeom>
        </p:spPr>
      </p:pic>
      <p:grpSp>
        <p:nvGrpSpPr>
          <p:cNvPr id="6" name="Group 5">
            <a:extLst>
              <a:ext uri="{FF2B5EF4-FFF2-40B4-BE49-F238E27FC236}">
                <a16:creationId xmlns:a16="http://schemas.microsoft.com/office/drawing/2014/main" id="{3681DD2D-4B87-8F31-2E10-D1784219315A}"/>
              </a:ext>
            </a:extLst>
          </p:cNvPr>
          <p:cNvGrpSpPr/>
          <p:nvPr/>
        </p:nvGrpSpPr>
        <p:grpSpPr>
          <a:xfrm>
            <a:off x="6448424" y="4308977"/>
            <a:ext cx="2683791" cy="762104"/>
            <a:chOff x="6300624" y="4335438"/>
            <a:chExt cx="2843376" cy="762106"/>
          </a:xfrm>
        </p:grpSpPr>
        <p:pic>
          <p:nvPicPr>
            <p:cNvPr id="7" name="Picture 6">
              <a:extLst>
                <a:ext uri="{FF2B5EF4-FFF2-40B4-BE49-F238E27FC236}">
                  <a16:creationId xmlns:a16="http://schemas.microsoft.com/office/drawing/2014/main" id="{89608F4A-7C07-1CD3-8FB9-00F15B855CAD}"/>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35F4DB69-9BB0-1E2D-D8CC-3BB5336DB04F}"/>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A8823572-6ACB-34AF-96B9-4A95B63DC270}"/>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16925673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C9BCD-3C76-BA52-9348-913CED25F92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C464AE8-A29E-4E92-159C-7D37083126B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C6D8F86-6F15-4925-1412-8CC210B7E5F6}"/>
              </a:ext>
            </a:extLst>
          </p:cNvPr>
          <p:cNvPicPr>
            <a:picLocks noChangeAspect="1"/>
          </p:cNvPicPr>
          <p:nvPr/>
        </p:nvPicPr>
        <p:blipFill>
          <a:blip r:embed="rId2"/>
          <a:stretch>
            <a:fillRect/>
          </a:stretch>
        </p:blipFill>
        <p:spPr>
          <a:xfrm>
            <a:off x="0" y="11570"/>
            <a:ext cx="9144000" cy="5120360"/>
          </a:xfrm>
          <a:prstGeom prst="rect">
            <a:avLst/>
          </a:prstGeom>
        </p:spPr>
      </p:pic>
      <p:grpSp>
        <p:nvGrpSpPr>
          <p:cNvPr id="6" name="Group 5">
            <a:extLst>
              <a:ext uri="{FF2B5EF4-FFF2-40B4-BE49-F238E27FC236}">
                <a16:creationId xmlns:a16="http://schemas.microsoft.com/office/drawing/2014/main" id="{D4A078EA-C2B2-5520-B649-CD8AFB1008FB}"/>
              </a:ext>
            </a:extLst>
          </p:cNvPr>
          <p:cNvGrpSpPr/>
          <p:nvPr/>
        </p:nvGrpSpPr>
        <p:grpSpPr>
          <a:xfrm>
            <a:off x="6448424" y="4308977"/>
            <a:ext cx="2683791" cy="762104"/>
            <a:chOff x="6300624" y="4335438"/>
            <a:chExt cx="2843376" cy="762106"/>
          </a:xfrm>
        </p:grpSpPr>
        <p:pic>
          <p:nvPicPr>
            <p:cNvPr id="7" name="Picture 6">
              <a:extLst>
                <a:ext uri="{FF2B5EF4-FFF2-40B4-BE49-F238E27FC236}">
                  <a16:creationId xmlns:a16="http://schemas.microsoft.com/office/drawing/2014/main" id="{A9C4B7F4-8B82-02F5-959F-458ED652963F}"/>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11B961F8-A1AC-BFC8-DD79-1469A6828B9C}"/>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414A817D-5607-A89B-75F4-C1BBEB30F77B}"/>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105109407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72CD2-6D3B-EF50-FB92-B75DBD928D5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7E8B49-01F6-FF62-6A36-84042CDA883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FB2AE3-67DE-B324-E1EF-C0641DF7F09F}"/>
              </a:ext>
            </a:extLst>
          </p:cNvPr>
          <p:cNvPicPr>
            <a:picLocks noChangeAspect="1"/>
          </p:cNvPicPr>
          <p:nvPr/>
        </p:nvPicPr>
        <p:blipFill>
          <a:blip r:embed="rId2"/>
          <a:stretch>
            <a:fillRect/>
          </a:stretch>
        </p:blipFill>
        <p:spPr>
          <a:xfrm>
            <a:off x="0" y="11150"/>
            <a:ext cx="9144000" cy="5121199"/>
          </a:xfrm>
          <a:prstGeom prst="rect">
            <a:avLst/>
          </a:prstGeom>
        </p:spPr>
      </p:pic>
      <p:grpSp>
        <p:nvGrpSpPr>
          <p:cNvPr id="6" name="Group 5">
            <a:extLst>
              <a:ext uri="{FF2B5EF4-FFF2-40B4-BE49-F238E27FC236}">
                <a16:creationId xmlns:a16="http://schemas.microsoft.com/office/drawing/2014/main" id="{A7FEE652-2E29-70EF-5D32-FF3C416A4DD2}"/>
              </a:ext>
            </a:extLst>
          </p:cNvPr>
          <p:cNvGrpSpPr/>
          <p:nvPr/>
        </p:nvGrpSpPr>
        <p:grpSpPr>
          <a:xfrm>
            <a:off x="6448424" y="4340751"/>
            <a:ext cx="2683791" cy="730330"/>
            <a:chOff x="6300624" y="4335438"/>
            <a:chExt cx="2843376" cy="762106"/>
          </a:xfrm>
        </p:grpSpPr>
        <p:pic>
          <p:nvPicPr>
            <p:cNvPr id="7" name="Picture 6">
              <a:extLst>
                <a:ext uri="{FF2B5EF4-FFF2-40B4-BE49-F238E27FC236}">
                  <a16:creationId xmlns:a16="http://schemas.microsoft.com/office/drawing/2014/main" id="{3349147E-2990-82F0-1FB2-78D3FC7BBEE5}"/>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A1A3BB05-948A-045F-A219-7CDCDD6DB11A}"/>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BDBA35DD-318E-6FD4-C1F2-BDD737C40534}"/>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4282960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60C3-388B-61DF-7EE6-3DCCD00F748E}"/>
              </a:ext>
            </a:extLst>
          </p:cNvPr>
          <p:cNvSpPr>
            <a:spLocks noGrp="1"/>
          </p:cNvSpPr>
          <p:nvPr>
            <p:ph type="title"/>
          </p:nvPr>
        </p:nvSpPr>
        <p:spPr/>
        <p:txBody>
          <a:bodyPr/>
          <a:lstStyle/>
          <a:p>
            <a:r>
              <a:rPr lang="en-US" dirty="0"/>
              <a:t>History of Bioinformatics</a:t>
            </a:r>
            <a:endParaRPr lang="en-US" b="0" dirty="0"/>
          </a:p>
        </p:txBody>
      </p:sp>
      <p:sp>
        <p:nvSpPr>
          <p:cNvPr id="4" name="Content Placeholder 13">
            <a:extLst>
              <a:ext uri="{FF2B5EF4-FFF2-40B4-BE49-F238E27FC236}">
                <a16:creationId xmlns:a16="http://schemas.microsoft.com/office/drawing/2014/main" id="{2EDF60F5-118A-A7C4-B8BE-0B0C33ACCC01}"/>
              </a:ext>
            </a:extLst>
          </p:cNvPr>
          <p:cNvSpPr/>
          <p:nvPr/>
        </p:nvSpPr>
        <p:spPr>
          <a:xfrm>
            <a:off x="3200400" y="3200400"/>
            <a:ext cx="548496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Times New Roman"/>
                <a:ea typeface="DejaVu Sans"/>
              </a:rPr>
              <a:t>Jeff Gauthier, Antony T Vincent, Steve J Charette, Nicolas Derome, A brief history of bioinformatics, Briefings in Bioinformatics, Volume 20, Issue 6, November 2019, Pages 1981–1996, https://doi.org/10.1093/bib/bby063</a:t>
            </a:r>
            <a:endParaRPr lang="en-US" sz="1500" b="0" strike="noStrike" spc="-1">
              <a:latin typeface="Arial"/>
            </a:endParaRPr>
          </a:p>
        </p:txBody>
      </p:sp>
      <p:pic>
        <p:nvPicPr>
          <p:cNvPr id="5" name="Picture 4">
            <a:extLst>
              <a:ext uri="{FF2B5EF4-FFF2-40B4-BE49-F238E27FC236}">
                <a16:creationId xmlns:a16="http://schemas.microsoft.com/office/drawing/2014/main" id="{B5BF03D7-0070-9DEB-B834-5CADD91F6262}"/>
              </a:ext>
            </a:extLst>
          </p:cNvPr>
          <p:cNvPicPr/>
          <p:nvPr/>
        </p:nvPicPr>
        <p:blipFill>
          <a:blip r:embed="rId2"/>
          <a:stretch/>
        </p:blipFill>
        <p:spPr>
          <a:xfrm>
            <a:off x="2757055" y="1394640"/>
            <a:ext cx="6170760" cy="1491120"/>
          </a:xfrm>
          <a:prstGeom prst="rect">
            <a:avLst/>
          </a:prstGeom>
          <a:ln w="0">
            <a:noFill/>
          </a:ln>
        </p:spPr>
      </p:pic>
      <p:pic>
        <p:nvPicPr>
          <p:cNvPr id="6" name="Picture 5">
            <a:extLst>
              <a:ext uri="{FF2B5EF4-FFF2-40B4-BE49-F238E27FC236}">
                <a16:creationId xmlns:a16="http://schemas.microsoft.com/office/drawing/2014/main" id="{499E81BE-83E7-B8C6-8141-28E7CF3FE67A}"/>
              </a:ext>
            </a:extLst>
          </p:cNvPr>
          <p:cNvPicPr/>
          <p:nvPr/>
        </p:nvPicPr>
        <p:blipFill>
          <a:blip r:embed="rId3"/>
          <a:stretch/>
        </p:blipFill>
        <p:spPr>
          <a:xfrm>
            <a:off x="128335" y="1051920"/>
            <a:ext cx="2855880" cy="2855880"/>
          </a:xfrm>
          <a:prstGeom prst="rect">
            <a:avLst/>
          </a:prstGeom>
          <a:ln w="0">
            <a:noFill/>
          </a:ln>
        </p:spPr>
      </p:pic>
    </p:spTree>
    <p:extLst>
      <p:ext uri="{BB962C8B-B14F-4D97-AF65-F5344CB8AC3E}">
        <p14:creationId xmlns:p14="http://schemas.microsoft.com/office/powerpoint/2010/main" val="6537002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D5B01-C043-9AB5-4E60-D374BE3180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F91483F-BC9B-6088-10FD-0A3C8E25D5D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B4137A7D-A285-17A7-F82C-5D6F2A3C25BB}"/>
              </a:ext>
            </a:extLst>
          </p:cNvPr>
          <p:cNvPicPr>
            <a:picLocks noChangeAspect="1"/>
          </p:cNvPicPr>
          <p:nvPr/>
        </p:nvPicPr>
        <p:blipFill>
          <a:blip r:embed="rId2"/>
          <a:stretch>
            <a:fillRect/>
          </a:stretch>
        </p:blipFill>
        <p:spPr>
          <a:xfrm>
            <a:off x="0" y="17424"/>
            <a:ext cx="9144000" cy="5108652"/>
          </a:xfrm>
          <a:prstGeom prst="rect">
            <a:avLst/>
          </a:prstGeom>
        </p:spPr>
      </p:pic>
      <p:grpSp>
        <p:nvGrpSpPr>
          <p:cNvPr id="6" name="Group 5">
            <a:extLst>
              <a:ext uri="{FF2B5EF4-FFF2-40B4-BE49-F238E27FC236}">
                <a16:creationId xmlns:a16="http://schemas.microsoft.com/office/drawing/2014/main" id="{B143DF9A-F3AB-CDA3-7B1C-005D15821812}"/>
              </a:ext>
            </a:extLst>
          </p:cNvPr>
          <p:cNvGrpSpPr/>
          <p:nvPr/>
        </p:nvGrpSpPr>
        <p:grpSpPr>
          <a:xfrm>
            <a:off x="6448424" y="4340751"/>
            <a:ext cx="2683791" cy="730330"/>
            <a:chOff x="6300624" y="4335438"/>
            <a:chExt cx="2843376" cy="762106"/>
          </a:xfrm>
        </p:grpSpPr>
        <p:pic>
          <p:nvPicPr>
            <p:cNvPr id="7" name="Picture 6">
              <a:extLst>
                <a:ext uri="{FF2B5EF4-FFF2-40B4-BE49-F238E27FC236}">
                  <a16:creationId xmlns:a16="http://schemas.microsoft.com/office/drawing/2014/main" id="{D1CB1797-E029-8F6B-1850-B868331AF517}"/>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57567BC2-A57F-CCB5-27C8-62BD1943E0C0}"/>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16001F07-E316-4E23-868A-05463FCF2ED4}"/>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13329304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B218A-6586-EA89-C4B8-1666D828A6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C0F7E9F-A6CE-41B9-7392-30B37F3F2F4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C34889-7B09-62CB-858E-35E7B2DBDDC3}"/>
              </a:ext>
            </a:extLst>
          </p:cNvPr>
          <p:cNvPicPr>
            <a:picLocks noChangeAspect="1"/>
          </p:cNvPicPr>
          <p:nvPr/>
        </p:nvPicPr>
        <p:blipFill>
          <a:blip r:embed="rId2"/>
          <a:stretch>
            <a:fillRect/>
          </a:stretch>
        </p:blipFill>
        <p:spPr>
          <a:xfrm>
            <a:off x="0" y="26693"/>
            <a:ext cx="9144000" cy="5090114"/>
          </a:xfrm>
          <a:prstGeom prst="rect">
            <a:avLst/>
          </a:prstGeom>
        </p:spPr>
      </p:pic>
      <p:grpSp>
        <p:nvGrpSpPr>
          <p:cNvPr id="6" name="Group 5">
            <a:extLst>
              <a:ext uri="{FF2B5EF4-FFF2-40B4-BE49-F238E27FC236}">
                <a16:creationId xmlns:a16="http://schemas.microsoft.com/office/drawing/2014/main" id="{B8C4AEE7-C0A0-B0D0-50E2-046EE71CF677}"/>
              </a:ext>
            </a:extLst>
          </p:cNvPr>
          <p:cNvGrpSpPr/>
          <p:nvPr/>
        </p:nvGrpSpPr>
        <p:grpSpPr>
          <a:xfrm>
            <a:off x="6448424" y="4340751"/>
            <a:ext cx="2683791" cy="730330"/>
            <a:chOff x="6300624" y="4335438"/>
            <a:chExt cx="2843376" cy="762106"/>
          </a:xfrm>
        </p:grpSpPr>
        <p:pic>
          <p:nvPicPr>
            <p:cNvPr id="7" name="Picture 6">
              <a:extLst>
                <a:ext uri="{FF2B5EF4-FFF2-40B4-BE49-F238E27FC236}">
                  <a16:creationId xmlns:a16="http://schemas.microsoft.com/office/drawing/2014/main" id="{D298757D-6297-ABA2-04FF-B4FFED9D49F0}"/>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12ADAEBE-5814-A7E4-8A71-CE3A610DA381}"/>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D569BDCD-A191-7A97-370B-D00714FE1485}"/>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20216825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E2A79-24F7-8A08-B7DD-7D3040CEEEF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F86FAD-0E60-9727-5BC5-3CA40B79678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DF55453-7F14-148E-B651-9E691B5D1882}"/>
              </a:ext>
            </a:extLst>
          </p:cNvPr>
          <p:cNvPicPr>
            <a:picLocks noChangeAspect="1"/>
          </p:cNvPicPr>
          <p:nvPr/>
        </p:nvPicPr>
        <p:blipFill>
          <a:blip r:embed="rId2"/>
          <a:stretch>
            <a:fillRect/>
          </a:stretch>
        </p:blipFill>
        <p:spPr>
          <a:xfrm>
            <a:off x="2332" y="0"/>
            <a:ext cx="9139335" cy="5143500"/>
          </a:xfrm>
          <a:prstGeom prst="rect">
            <a:avLst/>
          </a:prstGeom>
        </p:spPr>
      </p:pic>
      <p:grpSp>
        <p:nvGrpSpPr>
          <p:cNvPr id="6" name="Group 5">
            <a:extLst>
              <a:ext uri="{FF2B5EF4-FFF2-40B4-BE49-F238E27FC236}">
                <a16:creationId xmlns:a16="http://schemas.microsoft.com/office/drawing/2014/main" id="{40BFC8B1-E398-7DAE-05C9-D705B11B2DE4}"/>
              </a:ext>
            </a:extLst>
          </p:cNvPr>
          <p:cNvGrpSpPr/>
          <p:nvPr/>
        </p:nvGrpSpPr>
        <p:grpSpPr>
          <a:xfrm>
            <a:off x="6448424" y="4340751"/>
            <a:ext cx="2683791" cy="730330"/>
            <a:chOff x="6300624" y="4335438"/>
            <a:chExt cx="2843376" cy="762106"/>
          </a:xfrm>
        </p:grpSpPr>
        <p:pic>
          <p:nvPicPr>
            <p:cNvPr id="7" name="Picture 6">
              <a:extLst>
                <a:ext uri="{FF2B5EF4-FFF2-40B4-BE49-F238E27FC236}">
                  <a16:creationId xmlns:a16="http://schemas.microsoft.com/office/drawing/2014/main" id="{22C5041B-889C-AAD5-869C-99B4F5E01E30}"/>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3A5191C2-2429-1727-72E0-B79B64C19CE6}"/>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DE248EA0-E31C-DE52-B2F5-83CF2A509355}"/>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31151469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706B5-F2DC-88E4-673D-B79BE930D6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FE7ED07-F8E3-F744-6EBD-715943C9F57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FDE9F1A5-8924-ACDB-7981-A33C791223B9}"/>
              </a:ext>
            </a:extLst>
          </p:cNvPr>
          <p:cNvPicPr>
            <a:picLocks noChangeAspect="1"/>
          </p:cNvPicPr>
          <p:nvPr/>
        </p:nvPicPr>
        <p:blipFill>
          <a:blip r:embed="rId2"/>
          <a:stretch>
            <a:fillRect/>
          </a:stretch>
        </p:blipFill>
        <p:spPr>
          <a:xfrm>
            <a:off x="0" y="9189"/>
            <a:ext cx="9144000" cy="5125121"/>
          </a:xfrm>
          <a:prstGeom prst="rect">
            <a:avLst/>
          </a:prstGeom>
        </p:spPr>
      </p:pic>
      <p:grpSp>
        <p:nvGrpSpPr>
          <p:cNvPr id="6" name="Group 5">
            <a:extLst>
              <a:ext uri="{FF2B5EF4-FFF2-40B4-BE49-F238E27FC236}">
                <a16:creationId xmlns:a16="http://schemas.microsoft.com/office/drawing/2014/main" id="{ADB80D77-B6F2-F450-16B3-82F6C6FD6008}"/>
              </a:ext>
            </a:extLst>
          </p:cNvPr>
          <p:cNvGrpSpPr/>
          <p:nvPr/>
        </p:nvGrpSpPr>
        <p:grpSpPr>
          <a:xfrm>
            <a:off x="6448424" y="4340751"/>
            <a:ext cx="2683791" cy="730330"/>
            <a:chOff x="6300624" y="4335438"/>
            <a:chExt cx="2843376" cy="762106"/>
          </a:xfrm>
        </p:grpSpPr>
        <p:pic>
          <p:nvPicPr>
            <p:cNvPr id="7" name="Picture 6">
              <a:extLst>
                <a:ext uri="{FF2B5EF4-FFF2-40B4-BE49-F238E27FC236}">
                  <a16:creationId xmlns:a16="http://schemas.microsoft.com/office/drawing/2014/main" id="{AA143840-789F-9E81-E696-6CCC9AA5AAC5}"/>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D6623A05-4622-6DAB-18C8-8B8C08FFCB52}"/>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6C448BBA-1EF4-961E-3B0D-43F732BD5CCE}"/>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75719085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C8E8-9BDA-696D-39BA-FBFBAE005E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EAC62E0-9557-3F1D-093A-429728A7CAF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579AA7B-C5F7-03D2-E772-6F39DDC54368}"/>
              </a:ext>
            </a:extLst>
          </p:cNvPr>
          <p:cNvPicPr>
            <a:picLocks noChangeAspect="1"/>
          </p:cNvPicPr>
          <p:nvPr/>
        </p:nvPicPr>
        <p:blipFill>
          <a:blip r:embed="rId2"/>
          <a:stretch>
            <a:fillRect/>
          </a:stretch>
        </p:blipFill>
        <p:spPr>
          <a:xfrm>
            <a:off x="0" y="4154"/>
            <a:ext cx="9144000" cy="5135192"/>
          </a:xfrm>
          <a:prstGeom prst="rect">
            <a:avLst/>
          </a:prstGeom>
        </p:spPr>
      </p:pic>
      <p:grpSp>
        <p:nvGrpSpPr>
          <p:cNvPr id="6" name="Group 5">
            <a:extLst>
              <a:ext uri="{FF2B5EF4-FFF2-40B4-BE49-F238E27FC236}">
                <a16:creationId xmlns:a16="http://schemas.microsoft.com/office/drawing/2014/main" id="{291B22EB-E738-1DDA-AF39-E5E693F791C6}"/>
              </a:ext>
            </a:extLst>
          </p:cNvPr>
          <p:cNvGrpSpPr/>
          <p:nvPr/>
        </p:nvGrpSpPr>
        <p:grpSpPr>
          <a:xfrm>
            <a:off x="6448424" y="4340751"/>
            <a:ext cx="2683791" cy="730330"/>
            <a:chOff x="6300624" y="4335438"/>
            <a:chExt cx="2843376" cy="762106"/>
          </a:xfrm>
        </p:grpSpPr>
        <p:pic>
          <p:nvPicPr>
            <p:cNvPr id="7" name="Picture 6">
              <a:extLst>
                <a:ext uri="{FF2B5EF4-FFF2-40B4-BE49-F238E27FC236}">
                  <a16:creationId xmlns:a16="http://schemas.microsoft.com/office/drawing/2014/main" id="{C2FE2992-9A94-B2FF-F5F8-149B840F8EDB}"/>
                </a:ext>
              </a:extLst>
            </p:cNvPr>
            <p:cNvPicPr>
              <a:picLocks noChangeAspect="1"/>
            </p:cNvPicPr>
            <p:nvPr/>
          </p:nvPicPr>
          <p:blipFill>
            <a:blip r:embed="rId3"/>
            <a:stretch>
              <a:fillRect/>
            </a:stretch>
          </p:blipFill>
          <p:spPr>
            <a:xfrm>
              <a:off x="6300624" y="4367212"/>
              <a:ext cx="2563975" cy="395287"/>
            </a:xfrm>
            <a:prstGeom prst="rect">
              <a:avLst/>
            </a:prstGeom>
          </p:spPr>
        </p:pic>
        <p:pic>
          <p:nvPicPr>
            <p:cNvPr id="8" name="Picture 7">
              <a:extLst>
                <a:ext uri="{FF2B5EF4-FFF2-40B4-BE49-F238E27FC236}">
                  <a16:creationId xmlns:a16="http://schemas.microsoft.com/office/drawing/2014/main" id="{94E191F4-1F2A-CB0D-21E7-26BADD870C8B}"/>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D7C4D559-DDFF-2DAA-B8E3-78516B28100B}"/>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214314627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368CB-E1C9-AD70-D362-E478358027BF}"/>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FE444306-38BE-6E12-4446-8EF4D919753A}"/>
              </a:ext>
            </a:extLst>
          </p:cNvPr>
          <p:cNvSpPr>
            <a:spLocks noGrp="1"/>
          </p:cNvSpPr>
          <p:nvPr>
            <p:ph idx="1"/>
          </p:nvPr>
        </p:nvSpPr>
        <p:spPr/>
        <p:txBody>
          <a:bodyPr/>
          <a:lstStyle/>
          <a:p>
            <a:r>
              <a:rPr lang="en-US" dirty="0"/>
              <a:t>Now we are going to work with IGV to investigate a sample. </a:t>
            </a:r>
          </a:p>
          <a:p>
            <a:r>
              <a:rPr lang="en-US" dirty="0"/>
              <a:t>SRA Toolkit helps to download samples easily</a:t>
            </a:r>
          </a:p>
        </p:txBody>
      </p:sp>
    </p:spTree>
    <p:extLst>
      <p:ext uri="{BB962C8B-B14F-4D97-AF65-F5344CB8AC3E}">
        <p14:creationId xmlns:p14="http://schemas.microsoft.com/office/powerpoint/2010/main" val="27422567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A55BC-3AE7-CE97-E098-0F98099B2622}"/>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F5305D04-4C4E-4004-C7D4-2387E51F2CC5}"/>
              </a:ext>
            </a:extLst>
          </p:cNvPr>
          <p:cNvSpPr>
            <a:spLocks noGrp="1"/>
          </p:cNvSpPr>
          <p:nvPr>
            <p:ph idx="1"/>
          </p:nvPr>
        </p:nvSpPr>
        <p:spPr/>
        <p:txBody>
          <a:bodyPr/>
          <a:lstStyle/>
          <a:p>
            <a:r>
              <a:rPr lang="en-US" sz="1400" dirty="0">
                <a:latin typeface="Courier New" panose="02070309020205020404" pitchFamily="49" charset="0"/>
                <a:cs typeface="Courier New" panose="02070309020205020404" pitchFamily="49" charset="0"/>
              </a:rPr>
              <a:t>Download the .bam and .bai alignment files by opening a terminal window and typing the following command in</a:t>
            </a:r>
          </a:p>
          <a:p>
            <a:pPr lvl="1"/>
            <a:r>
              <a:rPr lang="en-US" sz="900" dirty="0" err="1">
                <a:latin typeface="Courier New" panose="02070309020205020404" pitchFamily="49" charset="0"/>
                <a:cs typeface="Courier New" panose="02070309020205020404" pitchFamily="49" charset="0"/>
              </a:rPr>
              <a:t>wget</a:t>
            </a:r>
            <a:r>
              <a:rPr lang="en-US" sz="900" dirty="0">
                <a:latin typeface="Courier New" panose="02070309020205020404" pitchFamily="49" charset="0"/>
                <a:cs typeface="Courier New" panose="02070309020205020404" pitchFamily="49" charset="0"/>
              </a:rPr>
              <a:t> </a:t>
            </a:r>
            <a:r>
              <a:rPr lang="en-US" sz="900" dirty="0">
                <a:latin typeface="Courier New" panose="02070309020205020404" pitchFamily="49" charset="0"/>
                <a:cs typeface="Courier New" panose="02070309020205020404" pitchFamily="49" charset="0"/>
                <a:hlinkClick r:id="rId2"/>
              </a:rPr>
              <a:t>https://github.com/mathornton01/twupa_bioinformaticsws_2024/raw/main/data/bamfiles/eyes_1.zip</a:t>
            </a:r>
            <a:endParaRPr lang="en-US" sz="900" dirty="0">
              <a:latin typeface="Courier New" panose="02070309020205020404" pitchFamily="49" charset="0"/>
              <a:cs typeface="Courier New" panose="02070309020205020404" pitchFamily="49" charset="0"/>
            </a:endParaRPr>
          </a:p>
          <a:p>
            <a:r>
              <a:rPr lang="en-US" sz="2200" dirty="0">
                <a:latin typeface="Courier New" panose="02070309020205020404" pitchFamily="49" charset="0"/>
                <a:cs typeface="Courier New" panose="02070309020205020404" pitchFamily="49" charset="0"/>
              </a:rPr>
              <a:t>Extract the zipped </a:t>
            </a:r>
            <a:r>
              <a:rPr lang="en-US" sz="2200" dirty="0" err="1">
                <a:latin typeface="Courier New" panose="02070309020205020404" pitchFamily="49" charset="0"/>
                <a:cs typeface="Courier New" panose="02070309020205020404" pitchFamily="49" charset="0"/>
              </a:rPr>
              <a:t>bamfiles</a:t>
            </a:r>
            <a:r>
              <a:rPr lang="en-US" sz="2200" dirty="0">
                <a:latin typeface="Courier New" panose="02070309020205020404" pitchFamily="49" charset="0"/>
                <a:cs typeface="Courier New" panose="02070309020205020404" pitchFamily="49" charset="0"/>
              </a:rPr>
              <a:t> folder with</a:t>
            </a:r>
          </a:p>
          <a:p>
            <a:pPr lvl="1"/>
            <a:r>
              <a:rPr lang="en-US" sz="1000" dirty="0">
                <a:latin typeface="Courier New" panose="02070309020205020404" pitchFamily="49" charset="0"/>
                <a:cs typeface="Courier New" panose="02070309020205020404" pitchFamily="49" charset="0"/>
              </a:rPr>
              <a:t>unzip eyes_1.zip</a:t>
            </a:r>
          </a:p>
          <a:p>
            <a:r>
              <a:rPr lang="en-US" sz="1400" dirty="0">
                <a:latin typeface="Courier New" panose="02070309020205020404" pitchFamily="49" charset="0"/>
                <a:cs typeface="Courier New" panose="02070309020205020404" pitchFamily="49" charset="0"/>
              </a:rPr>
              <a:t>Open IGV and load the Hg38 human genome reference (you should have this downloaded already) </a:t>
            </a:r>
          </a:p>
          <a:p>
            <a:pPr marL="0" indent="0">
              <a:buNone/>
            </a:pPr>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a:p>
            <a:endParaRPr lang="en-US" sz="1400" dirty="0">
              <a:latin typeface="Courier New" panose="02070309020205020404" pitchFamily="49" charset="0"/>
              <a:cs typeface="Courier New" panose="02070309020205020404" pitchFamily="49" charset="0"/>
            </a:endParaRPr>
          </a:p>
          <a:p>
            <a:pPr marL="0" indent="0">
              <a:buNone/>
            </a:pPr>
            <a:endParaRPr lang="en-US" sz="1400" dirty="0">
              <a:latin typeface="Courier New" panose="02070309020205020404" pitchFamily="49" charset="0"/>
              <a:cs typeface="Courier New" panose="02070309020205020404" pitchFamily="49" charset="0"/>
            </a:endParaRPr>
          </a:p>
        </p:txBody>
      </p:sp>
      <p:pic>
        <p:nvPicPr>
          <p:cNvPr id="5" name="Picture 4">
            <a:extLst>
              <a:ext uri="{FF2B5EF4-FFF2-40B4-BE49-F238E27FC236}">
                <a16:creationId xmlns:a16="http://schemas.microsoft.com/office/drawing/2014/main" id="{9EB85A66-11C0-FDDF-D86A-7CAA2F35D647}"/>
              </a:ext>
            </a:extLst>
          </p:cNvPr>
          <p:cNvPicPr>
            <a:picLocks noChangeAspect="1"/>
          </p:cNvPicPr>
          <p:nvPr/>
        </p:nvPicPr>
        <p:blipFill>
          <a:blip r:embed="rId3"/>
          <a:stretch>
            <a:fillRect/>
          </a:stretch>
        </p:blipFill>
        <p:spPr>
          <a:xfrm>
            <a:off x="623454" y="2934385"/>
            <a:ext cx="6802582" cy="1375592"/>
          </a:xfrm>
          <a:prstGeom prst="rect">
            <a:avLst/>
          </a:prstGeom>
        </p:spPr>
      </p:pic>
    </p:spTree>
    <p:extLst>
      <p:ext uri="{BB962C8B-B14F-4D97-AF65-F5344CB8AC3E}">
        <p14:creationId xmlns:p14="http://schemas.microsoft.com/office/powerpoint/2010/main" val="3765114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3F5B-BA80-B8FB-E795-98D4C719977D}"/>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8F6FE2EF-8F45-30E4-42D0-B5A18E8E78B1}"/>
              </a:ext>
            </a:extLst>
          </p:cNvPr>
          <p:cNvSpPr>
            <a:spLocks noGrp="1"/>
          </p:cNvSpPr>
          <p:nvPr>
            <p:ph idx="1"/>
          </p:nvPr>
        </p:nvSpPr>
        <p:spPr/>
        <p:txBody>
          <a:bodyPr/>
          <a:lstStyle/>
          <a:p>
            <a:r>
              <a:rPr lang="en-US" dirty="0"/>
              <a:t>Load the eyes_exercise_1.bam file (note that the .bai index file must be in the same directory as the .bam file)</a:t>
            </a:r>
          </a:p>
        </p:txBody>
      </p:sp>
      <p:pic>
        <p:nvPicPr>
          <p:cNvPr id="5" name="Picture 4">
            <a:extLst>
              <a:ext uri="{FF2B5EF4-FFF2-40B4-BE49-F238E27FC236}">
                <a16:creationId xmlns:a16="http://schemas.microsoft.com/office/drawing/2014/main" id="{3F53B41C-91FC-B12B-0DA3-4CB0C9F2AC09}"/>
              </a:ext>
            </a:extLst>
          </p:cNvPr>
          <p:cNvPicPr>
            <a:picLocks noChangeAspect="1"/>
          </p:cNvPicPr>
          <p:nvPr/>
        </p:nvPicPr>
        <p:blipFill>
          <a:blip r:embed="rId2"/>
          <a:stretch>
            <a:fillRect/>
          </a:stretch>
        </p:blipFill>
        <p:spPr>
          <a:xfrm>
            <a:off x="1226127" y="2866124"/>
            <a:ext cx="6213764" cy="1248480"/>
          </a:xfrm>
          <a:prstGeom prst="rect">
            <a:avLst/>
          </a:prstGeom>
        </p:spPr>
      </p:pic>
      <p:sp>
        <p:nvSpPr>
          <p:cNvPr id="6" name="Rectangle 5">
            <a:extLst>
              <a:ext uri="{FF2B5EF4-FFF2-40B4-BE49-F238E27FC236}">
                <a16:creationId xmlns:a16="http://schemas.microsoft.com/office/drawing/2014/main" id="{EB769DAF-CB23-7F1B-6419-0D98241E561F}"/>
              </a:ext>
            </a:extLst>
          </p:cNvPr>
          <p:cNvSpPr/>
          <p:nvPr/>
        </p:nvSpPr>
        <p:spPr>
          <a:xfrm>
            <a:off x="1226127" y="3144982"/>
            <a:ext cx="928255" cy="145473"/>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629815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6D246-FA3E-0948-8B92-5D9B1AA76E0B}"/>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15DABEB8-85BB-8760-3F5E-E6ECBD982105}"/>
              </a:ext>
            </a:extLst>
          </p:cNvPr>
          <p:cNvSpPr>
            <a:spLocks noGrp="1"/>
          </p:cNvSpPr>
          <p:nvPr>
            <p:ph idx="1"/>
          </p:nvPr>
        </p:nvSpPr>
        <p:spPr>
          <a:xfrm>
            <a:off x="457200" y="2362200"/>
            <a:ext cx="8229600" cy="2204250"/>
          </a:xfrm>
        </p:spPr>
        <p:txBody>
          <a:bodyPr/>
          <a:lstStyle/>
          <a:p>
            <a:r>
              <a:rPr lang="en-US" dirty="0"/>
              <a:t>Select the eyes_exercise_1.bamfile (you may have to navigate to the appropriate directory [</a:t>
            </a:r>
            <a:r>
              <a:rPr lang="en-US" dirty="0" err="1"/>
              <a:t>linux</a:t>
            </a:r>
            <a:r>
              <a:rPr lang="en-US" dirty="0"/>
              <a:t>])</a:t>
            </a:r>
          </a:p>
        </p:txBody>
      </p:sp>
      <p:pic>
        <p:nvPicPr>
          <p:cNvPr id="6" name="Picture 5">
            <a:extLst>
              <a:ext uri="{FF2B5EF4-FFF2-40B4-BE49-F238E27FC236}">
                <a16:creationId xmlns:a16="http://schemas.microsoft.com/office/drawing/2014/main" id="{567E1461-A3A3-0C5A-F2E2-1887761B707F}"/>
              </a:ext>
            </a:extLst>
          </p:cNvPr>
          <p:cNvPicPr>
            <a:picLocks noChangeAspect="1"/>
          </p:cNvPicPr>
          <p:nvPr/>
        </p:nvPicPr>
        <p:blipFill>
          <a:blip r:embed="rId2"/>
          <a:stretch>
            <a:fillRect/>
          </a:stretch>
        </p:blipFill>
        <p:spPr>
          <a:xfrm>
            <a:off x="1354282" y="798230"/>
            <a:ext cx="6435436" cy="1375292"/>
          </a:xfrm>
          <a:prstGeom prst="rect">
            <a:avLst/>
          </a:prstGeom>
        </p:spPr>
      </p:pic>
    </p:spTree>
    <p:extLst>
      <p:ext uri="{BB962C8B-B14F-4D97-AF65-F5344CB8AC3E}">
        <p14:creationId xmlns:p14="http://schemas.microsoft.com/office/powerpoint/2010/main" val="252918551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5C9FD-8224-2A4A-56EF-F3E2FF22D24A}"/>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DDD8D995-F482-C39D-C1B4-8BB47E673420}"/>
              </a:ext>
            </a:extLst>
          </p:cNvPr>
          <p:cNvSpPr>
            <a:spLocks noGrp="1"/>
          </p:cNvSpPr>
          <p:nvPr>
            <p:ph idx="1"/>
          </p:nvPr>
        </p:nvSpPr>
        <p:spPr/>
        <p:txBody>
          <a:bodyPr/>
          <a:lstStyle/>
          <a:p>
            <a:r>
              <a:rPr lang="en-US" dirty="0"/>
              <a:t>You should now see the coverage and alignment tracks for the eyes_exercise_1.bam file</a:t>
            </a:r>
          </a:p>
        </p:txBody>
      </p:sp>
      <p:pic>
        <p:nvPicPr>
          <p:cNvPr id="5" name="Picture 4">
            <a:extLst>
              <a:ext uri="{FF2B5EF4-FFF2-40B4-BE49-F238E27FC236}">
                <a16:creationId xmlns:a16="http://schemas.microsoft.com/office/drawing/2014/main" id="{6D648509-9436-0DFE-2E4E-DF10D354FCD2}"/>
              </a:ext>
            </a:extLst>
          </p:cNvPr>
          <p:cNvPicPr>
            <a:picLocks noChangeAspect="1"/>
          </p:cNvPicPr>
          <p:nvPr/>
        </p:nvPicPr>
        <p:blipFill>
          <a:blip r:embed="rId2"/>
          <a:stretch>
            <a:fillRect/>
          </a:stretch>
        </p:blipFill>
        <p:spPr>
          <a:xfrm>
            <a:off x="457200" y="2785071"/>
            <a:ext cx="6082145" cy="1918301"/>
          </a:xfrm>
          <a:prstGeom prst="rect">
            <a:avLst/>
          </a:prstGeom>
        </p:spPr>
      </p:pic>
    </p:spTree>
    <p:extLst>
      <p:ext uri="{BB962C8B-B14F-4D97-AF65-F5344CB8AC3E}">
        <p14:creationId xmlns:p14="http://schemas.microsoft.com/office/powerpoint/2010/main" val="2096771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9BA6D-35FB-899C-C8B0-1EC2EC76ED25}"/>
              </a:ext>
            </a:extLst>
          </p:cNvPr>
          <p:cNvSpPr>
            <a:spLocks noGrp="1"/>
          </p:cNvSpPr>
          <p:nvPr>
            <p:ph type="title"/>
          </p:nvPr>
        </p:nvSpPr>
        <p:spPr/>
        <p:txBody>
          <a:bodyPr/>
          <a:lstStyle/>
          <a:p>
            <a:r>
              <a:rPr lang="en-US" dirty="0"/>
              <a:t>History of Bioinformatics</a:t>
            </a:r>
          </a:p>
        </p:txBody>
      </p:sp>
      <p:sp>
        <p:nvSpPr>
          <p:cNvPr id="4" name="Content Placeholder 34">
            <a:extLst>
              <a:ext uri="{FF2B5EF4-FFF2-40B4-BE49-F238E27FC236}">
                <a16:creationId xmlns:a16="http://schemas.microsoft.com/office/drawing/2014/main" id="{EF115AA5-C4F2-0949-4BEC-C02C9521B134}"/>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5" name="Straight Connector 4">
            <a:extLst>
              <a:ext uri="{FF2B5EF4-FFF2-40B4-BE49-F238E27FC236}">
                <a16:creationId xmlns:a16="http://schemas.microsoft.com/office/drawing/2014/main" id="{5AD64627-B259-14D6-0231-7A538D61CFA0}"/>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6" name="Straight Connector 5">
            <a:extLst>
              <a:ext uri="{FF2B5EF4-FFF2-40B4-BE49-F238E27FC236}">
                <a16:creationId xmlns:a16="http://schemas.microsoft.com/office/drawing/2014/main" id="{9DBC5776-C07F-CCCC-091F-728248B62D4C}"/>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26044799-34E2-69B8-8185-53385784E2DE}"/>
              </a:ext>
            </a:extLst>
          </p:cNvPr>
          <p:cNvSpPr/>
          <p:nvPr/>
        </p:nvSpPr>
        <p:spPr>
          <a:xfrm flipH="1">
            <a:off x="1143000" y="180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B19BC230-7D46-02E0-95BA-05726918E5B4}"/>
              </a:ext>
            </a:extLst>
          </p:cNvPr>
          <p:cNvSpPr/>
          <p:nvPr/>
        </p:nvSpPr>
        <p:spPr>
          <a:xfrm flipH="1">
            <a:off x="1143000" y="234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Straight Connector 8">
            <a:extLst>
              <a:ext uri="{FF2B5EF4-FFF2-40B4-BE49-F238E27FC236}">
                <a16:creationId xmlns:a16="http://schemas.microsoft.com/office/drawing/2014/main" id="{EA7D13FE-540D-A6B7-34F6-A6364DD80916}"/>
              </a:ext>
            </a:extLst>
          </p:cNvPr>
          <p:cNvSpPr/>
          <p:nvPr/>
        </p:nvSpPr>
        <p:spPr>
          <a:xfrm flipH="1">
            <a:off x="1143000" y="295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0" name="Straight Connector 9">
            <a:extLst>
              <a:ext uri="{FF2B5EF4-FFF2-40B4-BE49-F238E27FC236}">
                <a16:creationId xmlns:a16="http://schemas.microsoft.com/office/drawing/2014/main" id="{7C37201F-CA8B-674D-F0DB-FE6CB2C19ED2}"/>
              </a:ext>
            </a:extLst>
          </p:cNvPr>
          <p:cNvSpPr/>
          <p:nvPr/>
        </p:nvSpPr>
        <p:spPr>
          <a:xfrm flipH="1">
            <a:off x="1143000" y="349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1" name="Straight Connector 10">
            <a:extLst>
              <a:ext uri="{FF2B5EF4-FFF2-40B4-BE49-F238E27FC236}">
                <a16:creationId xmlns:a16="http://schemas.microsoft.com/office/drawing/2014/main" id="{181E1F80-9997-6A0A-2505-328130FF9B9A}"/>
              </a:ext>
            </a:extLst>
          </p:cNvPr>
          <p:cNvSpPr/>
          <p:nvPr/>
        </p:nvSpPr>
        <p:spPr>
          <a:xfrm flipH="1">
            <a:off x="1143000" y="396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2" name="Content Placeholder 35">
            <a:extLst>
              <a:ext uri="{FF2B5EF4-FFF2-40B4-BE49-F238E27FC236}">
                <a16:creationId xmlns:a16="http://schemas.microsoft.com/office/drawing/2014/main" id="{509E2C86-3191-5839-DD1E-6A764ABFDC6A}"/>
              </a:ext>
            </a:extLst>
          </p:cNvPr>
          <p:cNvSpPr/>
          <p:nvPr/>
        </p:nvSpPr>
        <p:spPr>
          <a:xfrm>
            <a:off x="0" y="160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1960</a:t>
            </a:r>
            <a:endParaRPr lang="en-US" sz="1500" b="0" strike="noStrike" spc="-1">
              <a:latin typeface="Arial"/>
            </a:endParaRPr>
          </a:p>
        </p:txBody>
      </p:sp>
      <p:sp>
        <p:nvSpPr>
          <p:cNvPr id="13" name="Content Placeholder 36">
            <a:extLst>
              <a:ext uri="{FF2B5EF4-FFF2-40B4-BE49-F238E27FC236}">
                <a16:creationId xmlns:a16="http://schemas.microsoft.com/office/drawing/2014/main" id="{4AB11ECA-5CEE-FA99-F144-7E801E53D9BF}"/>
              </a:ext>
            </a:extLst>
          </p:cNvPr>
          <p:cNvSpPr/>
          <p:nvPr/>
        </p:nvSpPr>
        <p:spPr>
          <a:xfrm>
            <a:off x="36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14" name="Content Placeholder 37">
            <a:extLst>
              <a:ext uri="{FF2B5EF4-FFF2-40B4-BE49-F238E27FC236}">
                <a16:creationId xmlns:a16="http://schemas.microsoft.com/office/drawing/2014/main" id="{0600E242-F22F-1134-977A-38424A8F222F}"/>
              </a:ext>
            </a:extLst>
          </p:cNvPr>
          <p:cNvSpPr/>
          <p:nvPr/>
        </p:nvSpPr>
        <p:spPr>
          <a:xfrm>
            <a:off x="360" y="214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1970</a:t>
            </a:r>
            <a:endParaRPr lang="en-US" sz="1500" b="0" strike="noStrike" spc="-1">
              <a:latin typeface="Arial"/>
            </a:endParaRPr>
          </a:p>
        </p:txBody>
      </p:sp>
      <p:sp>
        <p:nvSpPr>
          <p:cNvPr id="15" name="Content Placeholder 38">
            <a:extLst>
              <a:ext uri="{FF2B5EF4-FFF2-40B4-BE49-F238E27FC236}">
                <a16:creationId xmlns:a16="http://schemas.microsoft.com/office/drawing/2014/main" id="{601E747C-B202-1E4E-34E5-AD6289CC4350}"/>
              </a:ext>
            </a:extLst>
          </p:cNvPr>
          <p:cNvSpPr/>
          <p:nvPr/>
        </p:nvSpPr>
        <p:spPr>
          <a:xfrm>
            <a:off x="360" y="278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1980</a:t>
            </a:r>
            <a:endParaRPr lang="en-US" sz="1500" b="0" strike="noStrike" spc="-1">
              <a:latin typeface="Arial"/>
            </a:endParaRPr>
          </a:p>
        </p:txBody>
      </p:sp>
      <p:sp>
        <p:nvSpPr>
          <p:cNvPr id="16" name="Content Placeholder 39">
            <a:extLst>
              <a:ext uri="{FF2B5EF4-FFF2-40B4-BE49-F238E27FC236}">
                <a16:creationId xmlns:a16="http://schemas.microsoft.com/office/drawing/2014/main" id="{1C80496C-BB51-B1A6-B4D2-7808BA3A119D}"/>
              </a:ext>
            </a:extLst>
          </p:cNvPr>
          <p:cNvSpPr/>
          <p:nvPr/>
        </p:nvSpPr>
        <p:spPr>
          <a:xfrm>
            <a:off x="360" y="332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1990</a:t>
            </a:r>
            <a:endParaRPr lang="en-US" sz="1500" b="0" strike="noStrike" spc="-1">
              <a:latin typeface="Arial"/>
            </a:endParaRPr>
          </a:p>
        </p:txBody>
      </p:sp>
      <p:sp>
        <p:nvSpPr>
          <p:cNvPr id="17" name="Content Placeholder 40">
            <a:extLst>
              <a:ext uri="{FF2B5EF4-FFF2-40B4-BE49-F238E27FC236}">
                <a16:creationId xmlns:a16="http://schemas.microsoft.com/office/drawing/2014/main" id="{68E23775-9929-A3CA-A239-DF3D79296E1A}"/>
              </a:ext>
            </a:extLst>
          </p:cNvPr>
          <p:cNvSpPr/>
          <p:nvPr/>
        </p:nvSpPr>
        <p:spPr>
          <a:xfrm>
            <a:off x="360" y="3796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18" name="Content Placeholder 41">
            <a:extLst>
              <a:ext uri="{FF2B5EF4-FFF2-40B4-BE49-F238E27FC236}">
                <a16:creationId xmlns:a16="http://schemas.microsoft.com/office/drawing/2014/main" id="{12BA938E-717E-F3D8-B21C-0F02D268FF4F}"/>
              </a:ext>
            </a:extLst>
          </p:cNvPr>
          <p:cNvSpPr/>
          <p:nvPr/>
        </p:nvSpPr>
        <p:spPr>
          <a:xfrm>
            <a:off x="1024200" y="1371600"/>
            <a:ext cx="7313760" cy="53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600" b="0" strike="noStrike" spc="-1">
                <a:solidFill>
                  <a:srgbClr val="000000"/>
                </a:solidFill>
                <a:latin typeface="Calibri"/>
                <a:ea typeface="Noto Sans CJK SC"/>
              </a:rPr>
              <a:t>(late 1950s) - Edman (Pehr Edman) Protein Sequencing – ~60 AA segments </a:t>
            </a:r>
            <a:endParaRPr lang="en-US" sz="1600" b="0" strike="noStrike" spc="-1">
              <a:latin typeface="Arial"/>
            </a:endParaRPr>
          </a:p>
          <a:p>
            <a:pPr>
              <a:lnSpc>
                <a:spcPct val="100000"/>
              </a:lnSpc>
              <a:spcBef>
                <a:spcPts val="1417"/>
              </a:spcBef>
              <a:buNone/>
            </a:pPr>
            <a:endParaRPr lang="en-US" sz="1500" b="0" strike="noStrike" spc="-1">
              <a:latin typeface="Arial"/>
            </a:endParaRPr>
          </a:p>
        </p:txBody>
      </p:sp>
      <p:sp>
        <p:nvSpPr>
          <p:cNvPr id="19" name="Rectangle 18">
            <a:extLst>
              <a:ext uri="{FF2B5EF4-FFF2-40B4-BE49-F238E27FC236}">
                <a16:creationId xmlns:a16="http://schemas.microsoft.com/office/drawing/2014/main" id="{CF8D459D-027D-3020-2B9B-60A35BE2F039}"/>
              </a:ext>
            </a:extLst>
          </p:cNvPr>
          <p:cNvSpPr/>
          <p:nvPr/>
        </p:nvSpPr>
        <p:spPr>
          <a:xfrm>
            <a:off x="1461240" y="1772280"/>
            <a:ext cx="69955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Noto Sans CJK SC"/>
              </a:rPr>
              <a:t>(1962) - COMPROTEIN Developed (Margaret Oakley Dayhoff) – Allowed Assembling of peptide sequences into larger proteins </a:t>
            </a:r>
            <a:endParaRPr lang="en-US" sz="1500" b="0" strike="noStrike" spc="-1">
              <a:latin typeface="Arial"/>
            </a:endParaRPr>
          </a:p>
        </p:txBody>
      </p:sp>
      <p:sp>
        <p:nvSpPr>
          <p:cNvPr id="20" name="Rectangle 19">
            <a:extLst>
              <a:ext uri="{FF2B5EF4-FFF2-40B4-BE49-F238E27FC236}">
                <a16:creationId xmlns:a16="http://schemas.microsoft.com/office/drawing/2014/main" id="{F384F028-1F79-0E40-3F1C-03905A23AC72}"/>
              </a:ext>
            </a:extLst>
          </p:cNvPr>
          <p:cNvSpPr/>
          <p:nvPr/>
        </p:nvSpPr>
        <p:spPr>
          <a:xfrm>
            <a:off x="1461240" y="2286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(1970) – Needleman and Wunsch – Develop Dynamic Programming Approach for computing Sequence Dissimilarity + End to End Alignment. </a:t>
            </a:r>
            <a:endParaRPr lang="en-US" sz="1500" b="0" strike="noStrike" spc="-1">
              <a:latin typeface="Arial"/>
            </a:endParaRPr>
          </a:p>
        </p:txBody>
      </p:sp>
    </p:spTree>
    <p:extLst>
      <p:ext uri="{BB962C8B-B14F-4D97-AF65-F5344CB8AC3E}">
        <p14:creationId xmlns:p14="http://schemas.microsoft.com/office/powerpoint/2010/main" val="11444785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9FAB-C28C-4B03-5541-23758423EC54}"/>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D15D9B45-10BD-BC6F-A264-ECDB33218199}"/>
              </a:ext>
            </a:extLst>
          </p:cNvPr>
          <p:cNvSpPr>
            <a:spLocks noGrp="1"/>
          </p:cNvSpPr>
          <p:nvPr>
            <p:ph idx="1"/>
          </p:nvPr>
        </p:nvSpPr>
        <p:spPr>
          <a:xfrm>
            <a:off x="4364182" y="1200151"/>
            <a:ext cx="4322618" cy="3366299"/>
          </a:xfrm>
        </p:spPr>
        <p:txBody>
          <a:bodyPr/>
          <a:lstStyle/>
          <a:p>
            <a:r>
              <a:rPr lang="en-US" dirty="0"/>
              <a:t>This table will help us Identify the eye color of the individual from whom the eye_exercise_1.bam file was taken.</a:t>
            </a:r>
          </a:p>
        </p:txBody>
      </p:sp>
      <p:pic>
        <p:nvPicPr>
          <p:cNvPr id="4" name="Picture 3"/>
          <p:cNvPicPr>
            <a:picLocks noChangeAspect="1"/>
          </p:cNvPicPr>
          <p:nvPr/>
        </p:nvPicPr>
        <p:blipFill>
          <a:blip r:embed="rId2"/>
          <a:stretch>
            <a:fillRect/>
          </a:stretch>
        </p:blipFill>
        <p:spPr>
          <a:xfrm>
            <a:off x="427953" y="1098298"/>
            <a:ext cx="3768328" cy="3486839"/>
          </a:xfrm>
          <a:prstGeom prst="rect">
            <a:avLst/>
          </a:prstGeom>
        </p:spPr>
      </p:pic>
    </p:spTree>
    <p:extLst>
      <p:ext uri="{BB962C8B-B14F-4D97-AF65-F5344CB8AC3E}">
        <p14:creationId xmlns:p14="http://schemas.microsoft.com/office/powerpoint/2010/main" val="313155224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1D49C-D9B5-159D-14F7-7069D55177B8}"/>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C4BCFE56-79A4-07C7-4F1C-7EA451D0EDF7}"/>
              </a:ext>
            </a:extLst>
          </p:cNvPr>
          <p:cNvSpPr>
            <a:spLocks noGrp="1"/>
          </p:cNvSpPr>
          <p:nvPr>
            <p:ph idx="1"/>
          </p:nvPr>
        </p:nvSpPr>
        <p:spPr>
          <a:xfrm>
            <a:off x="4433455" y="1200151"/>
            <a:ext cx="4253345" cy="3366299"/>
          </a:xfrm>
        </p:spPr>
        <p:txBody>
          <a:bodyPr/>
          <a:lstStyle/>
          <a:p>
            <a:r>
              <a:rPr lang="en-US" dirty="0"/>
              <a:t>We need to identify where the SNPs for these given SNP IDs are located in GRCh38</a:t>
            </a:r>
          </a:p>
        </p:txBody>
      </p:sp>
      <p:pic>
        <p:nvPicPr>
          <p:cNvPr id="4" name="Picture 3">
            <a:extLst>
              <a:ext uri="{FF2B5EF4-FFF2-40B4-BE49-F238E27FC236}">
                <a16:creationId xmlns:a16="http://schemas.microsoft.com/office/drawing/2014/main" id="{58FC61D5-B88D-5EAC-2CDC-C33117C0B3A9}"/>
              </a:ext>
            </a:extLst>
          </p:cNvPr>
          <p:cNvPicPr>
            <a:picLocks noChangeAspect="1"/>
          </p:cNvPicPr>
          <p:nvPr/>
        </p:nvPicPr>
        <p:blipFill>
          <a:blip r:embed="rId2"/>
          <a:stretch>
            <a:fillRect/>
          </a:stretch>
        </p:blipFill>
        <p:spPr>
          <a:xfrm>
            <a:off x="589599" y="971551"/>
            <a:ext cx="3767655" cy="3487214"/>
          </a:xfrm>
          <a:prstGeom prst="rect">
            <a:avLst/>
          </a:prstGeom>
        </p:spPr>
      </p:pic>
    </p:spTree>
    <p:extLst>
      <p:ext uri="{BB962C8B-B14F-4D97-AF65-F5344CB8AC3E}">
        <p14:creationId xmlns:p14="http://schemas.microsoft.com/office/powerpoint/2010/main" val="36017087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26D8D-C8DA-9E4E-F896-1DA98FC94357}"/>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D7927D2E-860E-65B8-D5E8-901DDA12DAB5}"/>
              </a:ext>
            </a:extLst>
          </p:cNvPr>
          <p:cNvSpPr>
            <a:spLocks noGrp="1"/>
          </p:cNvSpPr>
          <p:nvPr>
            <p:ph idx="1"/>
          </p:nvPr>
        </p:nvSpPr>
        <p:spPr>
          <a:xfrm>
            <a:off x="4440382" y="1200151"/>
            <a:ext cx="4246418" cy="3366299"/>
          </a:xfrm>
        </p:spPr>
        <p:txBody>
          <a:bodyPr/>
          <a:lstStyle/>
          <a:p>
            <a:r>
              <a:rPr lang="en-US" dirty="0"/>
              <a:t>Let us identify where the SNP corresponding to ID: “rs12913832” is located.</a:t>
            </a:r>
          </a:p>
        </p:txBody>
      </p:sp>
      <p:pic>
        <p:nvPicPr>
          <p:cNvPr id="4" name="Picture 3">
            <a:extLst>
              <a:ext uri="{FF2B5EF4-FFF2-40B4-BE49-F238E27FC236}">
                <a16:creationId xmlns:a16="http://schemas.microsoft.com/office/drawing/2014/main" id="{0262805B-DB56-45F1-8576-0919620FB842}"/>
              </a:ext>
            </a:extLst>
          </p:cNvPr>
          <p:cNvPicPr>
            <a:picLocks noChangeAspect="1"/>
          </p:cNvPicPr>
          <p:nvPr/>
        </p:nvPicPr>
        <p:blipFill>
          <a:blip r:embed="rId2"/>
          <a:stretch>
            <a:fillRect/>
          </a:stretch>
        </p:blipFill>
        <p:spPr>
          <a:xfrm>
            <a:off x="589599" y="971551"/>
            <a:ext cx="3767655" cy="3487214"/>
          </a:xfrm>
          <a:prstGeom prst="rect">
            <a:avLst/>
          </a:prstGeom>
        </p:spPr>
      </p:pic>
    </p:spTree>
    <p:extLst>
      <p:ext uri="{BB962C8B-B14F-4D97-AF65-F5344CB8AC3E}">
        <p14:creationId xmlns:p14="http://schemas.microsoft.com/office/powerpoint/2010/main" val="30695585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7B961-5049-EF19-3D57-0B3F5C5F8BFE}"/>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842B0A11-DCCA-2587-1A45-330BD77B9371}"/>
              </a:ext>
            </a:extLst>
          </p:cNvPr>
          <p:cNvSpPr>
            <a:spLocks noGrp="1"/>
          </p:cNvSpPr>
          <p:nvPr>
            <p:ph idx="1"/>
          </p:nvPr>
        </p:nvSpPr>
        <p:spPr/>
        <p:txBody>
          <a:bodyPr/>
          <a:lstStyle/>
          <a:p>
            <a:r>
              <a:rPr lang="en-US" dirty="0"/>
              <a:t>Visit the website: </a:t>
            </a:r>
            <a:r>
              <a:rPr lang="en-US" dirty="0">
                <a:hlinkClick r:id="rId2"/>
              </a:rPr>
              <a:t>https://www.ncbi.nlm.nih.gov</a:t>
            </a:r>
            <a:r>
              <a:rPr lang="en-US" dirty="0"/>
              <a:t> </a:t>
            </a:r>
          </a:p>
        </p:txBody>
      </p:sp>
      <p:pic>
        <p:nvPicPr>
          <p:cNvPr id="5" name="Picture 4">
            <a:extLst>
              <a:ext uri="{FF2B5EF4-FFF2-40B4-BE49-F238E27FC236}">
                <a16:creationId xmlns:a16="http://schemas.microsoft.com/office/drawing/2014/main" id="{0EDE871F-639D-96FF-2D46-12C533A9B93A}"/>
              </a:ext>
            </a:extLst>
          </p:cNvPr>
          <p:cNvPicPr>
            <a:picLocks noChangeAspect="1"/>
          </p:cNvPicPr>
          <p:nvPr/>
        </p:nvPicPr>
        <p:blipFill>
          <a:blip r:embed="rId3"/>
          <a:stretch>
            <a:fillRect/>
          </a:stretch>
        </p:blipFill>
        <p:spPr>
          <a:xfrm>
            <a:off x="214746" y="2343326"/>
            <a:ext cx="6858000" cy="2223124"/>
          </a:xfrm>
          <a:prstGeom prst="rect">
            <a:avLst/>
          </a:prstGeom>
        </p:spPr>
      </p:pic>
    </p:spTree>
    <p:extLst>
      <p:ext uri="{BB962C8B-B14F-4D97-AF65-F5344CB8AC3E}">
        <p14:creationId xmlns:p14="http://schemas.microsoft.com/office/powerpoint/2010/main" val="2168565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65765-187D-C92E-6950-5A3A8CC3ED49}"/>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6E91598F-9251-AB6B-21A2-190FCC409EE4}"/>
              </a:ext>
            </a:extLst>
          </p:cNvPr>
          <p:cNvSpPr>
            <a:spLocks noGrp="1"/>
          </p:cNvSpPr>
          <p:nvPr>
            <p:ph idx="1"/>
          </p:nvPr>
        </p:nvSpPr>
        <p:spPr>
          <a:xfrm>
            <a:off x="457200" y="1200151"/>
            <a:ext cx="3969327" cy="3366299"/>
          </a:xfrm>
        </p:spPr>
        <p:txBody>
          <a:bodyPr/>
          <a:lstStyle/>
          <a:p>
            <a:r>
              <a:rPr lang="en-US" dirty="0"/>
              <a:t>Select SNP from the dropdown menu</a:t>
            </a:r>
          </a:p>
        </p:txBody>
      </p:sp>
      <p:pic>
        <p:nvPicPr>
          <p:cNvPr id="5" name="Picture 4">
            <a:extLst>
              <a:ext uri="{FF2B5EF4-FFF2-40B4-BE49-F238E27FC236}">
                <a16:creationId xmlns:a16="http://schemas.microsoft.com/office/drawing/2014/main" id="{75A84C7C-96E7-AD01-A5C8-091D0E5B9EAE}"/>
              </a:ext>
            </a:extLst>
          </p:cNvPr>
          <p:cNvPicPr>
            <a:picLocks noChangeAspect="1"/>
          </p:cNvPicPr>
          <p:nvPr/>
        </p:nvPicPr>
        <p:blipFill>
          <a:blip r:embed="rId2"/>
          <a:stretch>
            <a:fillRect/>
          </a:stretch>
        </p:blipFill>
        <p:spPr>
          <a:xfrm>
            <a:off x="4717475" y="325581"/>
            <a:ext cx="3856087" cy="3584864"/>
          </a:xfrm>
          <a:prstGeom prst="rect">
            <a:avLst/>
          </a:prstGeom>
        </p:spPr>
      </p:pic>
    </p:spTree>
    <p:extLst>
      <p:ext uri="{BB962C8B-B14F-4D97-AF65-F5344CB8AC3E}">
        <p14:creationId xmlns:p14="http://schemas.microsoft.com/office/powerpoint/2010/main" val="23584611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956F9-1C49-59D0-48F2-31A244D9BBBB}"/>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52A9F0AA-1383-D0E0-CDA0-7F311F93BB90}"/>
              </a:ext>
            </a:extLst>
          </p:cNvPr>
          <p:cNvSpPr>
            <a:spLocks noGrp="1"/>
          </p:cNvSpPr>
          <p:nvPr>
            <p:ph idx="1"/>
          </p:nvPr>
        </p:nvSpPr>
        <p:spPr/>
        <p:txBody>
          <a:bodyPr/>
          <a:lstStyle/>
          <a:p>
            <a:r>
              <a:rPr lang="en-US" dirty="0"/>
              <a:t>Type the SNP ID we are trying to identify (rs12913832) into the search bar.</a:t>
            </a:r>
          </a:p>
        </p:txBody>
      </p:sp>
      <p:pic>
        <p:nvPicPr>
          <p:cNvPr id="5" name="Picture 4">
            <a:extLst>
              <a:ext uri="{FF2B5EF4-FFF2-40B4-BE49-F238E27FC236}">
                <a16:creationId xmlns:a16="http://schemas.microsoft.com/office/drawing/2014/main" id="{0827DD01-921F-EBD5-CEEE-1B2901E7AD3C}"/>
              </a:ext>
            </a:extLst>
          </p:cNvPr>
          <p:cNvPicPr>
            <a:picLocks noChangeAspect="1"/>
          </p:cNvPicPr>
          <p:nvPr/>
        </p:nvPicPr>
        <p:blipFill>
          <a:blip r:embed="rId2"/>
          <a:stretch>
            <a:fillRect/>
          </a:stretch>
        </p:blipFill>
        <p:spPr>
          <a:xfrm>
            <a:off x="879764" y="2507202"/>
            <a:ext cx="6892636" cy="1282193"/>
          </a:xfrm>
          <a:prstGeom prst="rect">
            <a:avLst/>
          </a:prstGeom>
        </p:spPr>
      </p:pic>
    </p:spTree>
    <p:extLst>
      <p:ext uri="{BB962C8B-B14F-4D97-AF65-F5344CB8AC3E}">
        <p14:creationId xmlns:p14="http://schemas.microsoft.com/office/powerpoint/2010/main" val="12121945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4CE435-76B0-4C81-B8C4-9AE6147E072A}"/>
              </a:ext>
            </a:extLst>
          </p:cNvPr>
          <p:cNvPicPr>
            <a:picLocks noChangeAspect="1"/>
          </p:cNvPicPr>
          <p:nvPr/>
        </p:nvPicPr>
        <p:blipFill>
          <a:blip r:embed="rId2"/>
          <a:stretch>
            <a:fillRect/>
          </a:stretch>
        </p:blipFill>
        <p:spPr>
          <a:xfrm>
            <a:off x="3969326" y="316202"/>
            <a:ext cx="4852987" cy="3296369"/>
          </a:xfrm>
          <a:prstGeom prst="rect">
            <a:avLst/>
          </a:prstGeom>
        </p:spPr>
      </p:pic>
      <p:sp>
        <p:nvSpPr>
          <p:cNvPr id="2" name="Title 1">
            <a:extLst>
              <a:ext uri="{FF2B5EF4-FFF2-40B4-BE49-F238E27FC236}">
                <a16:creationId xmlns:a16="http://schemas.microsoft.com/office/drawing/2014/main" id="{4BDFC819-666A-DFBD-1C93-FB300D61BF95}"/>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DC3FF078-401F-5050-59F2-CDF3351F6BBC}"/>
              </a:ext>
            </a:extLst>
          </p:cNvPr>
          <p:cNvSpPr>
            <a:spLocks noGrp="1"/>
          </p:cNvSpPr>
          <p:nvPr>
            <p:ph idx="1"/>
          </p:nvPr>
        </p:nvSpPr>
        <p:spPr>
          <a:xfrm>
            <a:off x="217777" y="1173453"/>
            <a:ext cx="4603173" cy="3366299"/>
          </a:xfrm>
        </p:spPr>
        <p:txBody>
          <a:bodyPr/>
          <a:lstStyle/>
          <a:p>
            <a:r>
              <a:rPr lang="en-US" dirty="0"/>
              <a:t>Collect the location and allelic variant information from this page.</a:t>
            </a:r>
          </a:p>
          <a:p>
            <a:r>
              <a:rPr lang="en-US" dirty="0"/>
              <a:t>Position- 15:28120472</a:t>
            </a:r>
          </a:p>
          <a:p>
            <a:r>
              <a:rPr lang="en-US" dirty="0"/>
              <a:t>Variants- A&gt;C/G</a:t>
            </a:r>
          </a:p>
        </p:txBody>
      </p:sp>
      <p:sp>
        <p:nvSpPr>
          <p:cNvPr id="6" name="Rectangle 5">
            <a:extLst>
              <a:ext uri="{FF2B5EF4-FFF2-40B4-BE49-F238E27FC236}">
                <a16:creationId xmlns:a16="http://schemas.microsoft.com/office/drawing/2014/main" id="{E42233E1-E03E-3D37-2824-CB22D4A4F53B}"/>
              </a:ext>
            </a:extLst>
          </p:cNvPr>
          <p:cNvSpPr/>
          <p:nvPr/>
        </p:nvSpPr>
        <p:spPr>
          <a:xfrm>
            <a:off x="4419600" y="2071255"/>
            <a:ext cx="1849582" cy="22167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E7B50D5-BE11-8431-A471-CE26D9164CAE}"/>
              </a:ext>
            </a:extLst>
          </p:cNvPr>
          <p:cNvSpPr/>
          <p:nvPr/>
        </p:nvSpPr>
        <p:spPr>
          <a:xfrm>
            <a:off x="4419600" y="1964387"/>
            <a:ext cx="1849582" cy="106868"/>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32135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70E5C-70CD-B5A5-56A9-0ACF633378C9}"/>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E4938F08-A9C0-630B-5707-20EB83589923}"/>
              </a:ext>
            </a:extLst>
          </p:cNvPr>
          <p:cNvSpPr>
            <a:spLocks noGrp="1"/>
          </p:cNvSpPr>
          <p:nvPr>
            <p:ph idx="1"/>
          </p:nvPr>
        </p:nvSpPr>
        <p:spPr/>
        <p:txBody>
          <a:bodyPr/>
          <a:lstStyle/>
          <a:p>
            <a:r>
              <a:rPr lang="en-US" dirty="0"/>
              <a:t>Return to IGV, and type this location into the search bar at the top of the application window then press “Go”. </a:t>
            </a:r>
          </a:p>
        </p:txBody>
      </p:sp>
      <p:pic>
        <p:nvPicPr>
          <p:cNvPr id="5" name="Picture 4">
            <a:extLst>
              <a:ext uri="{FF2B5EF4-FFF2-40B4-BE49-F238E27FC236}">
                <a16:creationId xmlns:a16="http://schemas.microsoft.com/office/drawing/2014/main" id="{79BCE962-05C4-E2A3-D581-9B0C4213F5A1}"/>
              </a:ext>
            </a:extLst>
          </p:cNvPr>
          <p:cNvPicPr>
            <a:picLocks noChangeAspect="1"/>
          </p:cNvPicPr>
          <p:nvPr/>
        </p:nvPicPr>
        <p:blipFill>
          <a:blip r:embed="rId2"/>
          <a:stretch>
            <a:fillRect/>
          </a:stretch>
        </p:blipFill>
        <p:spPr>
          <a:xfrm>
            <a:off x="609599" y="3043561"/>
            <a:ext cx="6643255" cy="1463976"/>
          </a:xfrm>
          <a:prstGeom prst="rect">
            <a:avLst/>
          </a:prstGeom>
        </p:spPr>
      </p:pic>
    </p:spTree>
    <p:extLst>
      <p:ext uri="{BB962C8B-B14F-4D97-AF65-F5344CB8AC3E}">
        <p14:creationId xmlns:p14="http://schemas.microsoft.com/office/powerpoint/2010/main" val="41034886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A15A8-E91F-DD95-12BF-A4027D4C06FC}"/>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3B47093C-3463-F598-6A02-662C0404DAD4}"/>
              </a:ext>
            </a:extLst>
          </p:cNvPr>
          <p:cNvSpPr>
            <a:spLocks noGrp="1"/>
          </p:cNvSpPr>
          <p:nvPr>
            <p:ph idx="1"/>
          </p:nvPr>
        </p:nvSpPr>
        <p:spPr/>
        <p:txBody>
          <a:bodyPr/>
          <a:lstStyle/>
          <a:p>
            <a:r>
              <a:rPr lang="en-US" dirty="0"/>
              <a:t>Select the dual-colored coverage histogram indicator in the coverage track for information about the sample.</a:t>
            </a:r>
          </a:p>
        </p:txBody>
      </p:sp>
      <p:pic>
        <p:nvPicPr>
          <p:cNvPr id="5" name="Picture 4">
            <a:extLst>
              <a:ext uri="{FF2B5EF4-FFF2-40B4-BE49-F238E27FC236}">
                <a16:creationId xmlns:a16="http://schemas.microsoft.com/office/drawing/2014/main" id="{46BD69A4-4BD4-DB15-0DE7-A531027B4369}"/>
              </a:ext>
            </a:extLst>
          </p:cNvPr>
          <p:cNvPicPr>
            <a:picLocks noChangeAspect="1"/>
          </p:cNvPicPr>
          <p:nvPr/>
        </p:nvPicPr>
        <p:blipFill>
          <a:blip r:embed="rId2"/>
          <a:stretch>
            <a:fillRect/>
          </a:stretch>
        </p:blipFill>
        <p:spPr>
          <a:xfrm>
            <a:off x="1108364" y="2737296"/>
            <a:ext cx="5756564" cy="1888623"/>
          </a:xfrm>
          <a:prstGeom prst="rect">
            <a:avLst/>
          </a:prstGeom>
        </p:spPr>
      </p:pic>
    </p:spTree>
    <p:extLst>
      <p:ext uri="{BB962C8B-B14F-4D97-AF65-F5344CB8AC3E}">
        <p14:creationId xmlns:p14="http://schemas.microsoft.com/office/powerpoint/2010/main" val="428249403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7596C-EFE3-B52B-7EDD-92975736B99F}"/>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3618BCDF-4127-BB44-3AF6-D36631DB46C6}"/>
              </a:ext>
            </a:extLst>
          </p:cNvPr>
          <p:cNvSpPr>
            <a:spLocks noGrp="1"/>
          </p:cNvSpPr>
          <p:nvPr>
            <p:ph idx="1"/>
          </p:nvPr>
        </p:nvSpPr>
        <p:spPr>
          <a:xfrm>
            <a:off x="457200" y="1200151"/>
            <a:ext cx="4765964" cy="3366299"/>
          </a:xfrm>
        </p:spPr>
        <p:txBody>
          <a:bodyPr/>
          <a:lstStyle/>
          <a:p>
            <a:r>
              <a:rPr lang="en-US" dirty="0"/>
              <a:t>What would you guess was the genotype of this individual? (A/G)</a:t>
            </a:r>
          </a:p>
          <a:p>
            <a:r>
              <a:rPr lang="en-US" dirty="0"/>
              <a:t>What does this indicate about the individual according to our table?</a:t>
            </a:r>
          </a:p>
        </p:txBody>
      </p:sp>
      <p:pic>
        <p:nvPicPr>
          <p:cNvPr id="4" name="Picture 3">
            <a:extLst>
              <a:ext uri="{FF2B5EF4-FFF2-40B4-BE49-F238E27FC236}">
                <a16:creationId xmlns:a16="http://schemas.microsoft.com/office/drawing/2014/main" id="{DCB15279-8EA4-CEEF-28C8-2D7800AEE6F6}"/>
              </a:ext>
            </a:extLst>
          </p:cNvPr>
          <p:cNvPicPr>
            <a:picLocks noChangeAspect="1"/>
          </p:cNvPicPr>
          <p:nvPr/>
        </p:nvPicPr>
        <p:blipFill>
          <a:blip r:embed="rId2"/>
          <a:stretch>
            <a:fillRect/>
          </a:stretch>
        </p:blipFill>
        <p:spPr>
          <a:xfrm>
            <a:off x="5140427" y="577050"/>
            <a:ext cx="3767655" cy="3487214"/>
          </a:xfrm>
          <a:prstGeom prst="rect">
            <a:avLst/>
          </a:prstGeom>
        </p:spPr>
      </p:pic>
      <p:sp>
        <p:nvSpPr>
          <p:cNvPr id="6" name="Rectangle 5">
            <a:extLst>
              <a:ext uri="{FF2B5EF4-FFF2-40B4-BE49-F238E27FC236}">
                <a16:creationId xmlns:a16="http://schemas.microsoft.com/office/drawing/2014/main" id="{B5A01105-4875-7E35-822E-BCCEC6916A35}"/>
              </a:ext>
            </a:extLst>
          </p:cNvPr>
          <p:cNvSpPr/>
          <p:nvPr/>
        </p:nvSpPr>
        <p:spPr>
          <a:xfrm>
            <a:off x="5334000" y="1378527"/>
            <a:ext cx="3352800" cy="16625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C68356-8576-E6E4-0B6D-2E5E890B8152}"/>
              </a:ext>
            </a:extLst>
          </p:cNvPr>
          <p:cNvSpPr/>
          <p:nvPr/>
        </p:nvSpPr>
        <p:spPr>
          <a:xfrm>
            <a:off x="5334000" y="2036618"/>
            <a:ext cx="3352800" cy="16625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6323C24-6104-A643-BDB0-289C2EC79D76}"/>
              </a:ext>
            </a:extLst>
          </p:cNvPr>
          <p:cNvSpPr/>
          <p:nvPr/>
        </p:nvSpPr>
        <p:spPr>
          <a:xfrm>
            <a:off x="5334000" y="2653145"/>
            <a:ext cx="3352800" cy="16625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44FBDE-95B7-82CD-6CA7-74E050350BBF}"/>
              </a:ext>
            </a:extLst>
          </p:cNvPr>
          <p:cNvSpPr/>
          <p:nvPr/>
        </p:nvSpPr>
        <p:spPr>
          <a:xfrm>
            <a:off x="5334000" y="2964873"/>
            <a:ext cx="3352800" cy="11083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1BCA62-0B76-8A4E-CF30-9452AD541F79}"/>
              </a:ext>
            </a:extLst>
          </p:cNvPr>
          <p:cNvSpPr/>
          <p:nvPr/>
        </p:nvSpPr>
        <p:spPr>
          <a:xfrm>
            <a:off x="5334000" y="3276600"/>
            <a:ext cx="3352800" cy="11083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27A7724-EB3B-3EA0-6238-D65EDA083538}"/>
              </a:ext>
            </a:extLst>
          </p:cNvPr>
          <p:cNvSpPr/>
          <p:nvPr/>
        </p:nvSpPr>
        <p:spPr>
          <a:xfrm>
            <a:off x="5334000" y="3609109"/>
            <a:ext cx="3352800" cy="11083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91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F9C76-DDDC-B4D1-E606-325F52CC9CF8}"/>
              </a:ext>
            </a:extLst>
          </p:cNvPr>
          <p:cNvSpPr>
            <a:spLocks noGrp="1"/>
          </p:cNvSpPr>
          <p:nvPr>
            <p:ph type="title"/>
          </p:nvPr>
        </p:nvSpPr>
        <p:spPr/>
        <p:txBody>
          <a:bodyPr/>
          <a:lstStyle/>
          <a:p>
            <a:r>
              <a:rPr lang="en-US" dirty="0"/>
              <a:t>History of Bioinformatics</a:t>
            </a:r>
          </a:p>
        </p:txBody>
      </p:sp>
      <p:sp>
        <p:nvSpPr>
          <p:cNvPr id="4" name="Content Placeholder 48">
            <a:extLst>
              <a:ext uri="{FF2B5EF4-FFF2-40B4-BE49-F238E27FC236}">
                <a16:creationId xmlns:a16="http://schemas.microsoft.com/office/drawing/2014/main" id="{5DECFF04-C8A1-361F-A551-C26B40781AAE}"/>
              </a:ext>
            </a:extLst>
          </p:cNvPr>
          <p:cNvSpPr/>
          <p:nvPr/>
        </p:nvSpPr>
        <p:spPr>
          <a:xfrm>
            <a:off x="5486400" y="2743200"/>
            <a:ext cx="342756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Times New Roman"/>
                <a:ea typeface="DejaVu Sans"/>
              </a:rPr>
              <a:t>Jeff Gauthier, Antony T Vincent, Steve J Charette, Nicolas Derome, A brief history of bioinformatics, Briefings in Bioinformatics, Volume 20, Issue 6, November 2019, Pages 1981–1996, https://doi.org/10.1093/bib/bby063</a:t>
            </a:r>
            <a:endParaRPr lang="en-US" sz="1500" b="0" strike="noStrike" spc="-1">
              <a:latin typeface="Arial"/>
            </a:endParaRPr>
          </a:p>
        </p:txBody>
      </p:sp>
      <p:pic>
        <p:nvPicPr>
          <p:cNvPr id="5" name="Picture 4">
            <a:extLst>
              <a:ext uri="{FF2B5EF4-FFF2-40B4-BE49-F238E27FC236}">
                <a16:creationId xmlns:a16="http://schemas.microsoft.com/office/drawing/2014/main" id="{6303AE3C-D7AB-D67C-A793-FDAB70450963}"/>
              </a:ext>
            </a:extLst>
          </p:cNvPr>
          <p:cNvPicPr/>
          <p:nvPr/>
        </p:nvPicPr>
        <p:blipFill>
          <a:blip r:embed="rId2"/>
          <a:stretch/>
        </p:blipFill>
        <p:spPr>
          <a:xfrm>
            <a:off x="228600" y="867240"/>
            <a:ext cx="5446440" cy="3474720"/>
          </a:xfrm>
          <a:prstGeom prst="rect">
            <a:avLst/>
          </a:prstGeom>
          <a:ln w="0">
            <a:noFill/>
          </a:ln>
        </p:spPr>
      </p:pic>
      <p:pic>
        <p:nvPicPr>
          <p:cNvPr id="6" name="Picture 5">
            <a:extLst>
              <a:ext uri="{FF2B5EF4-FFF2-40B4-BE49-F238E27FC236}">
                <a16:creationId xmlns:a16="http://schemas.microsoft.com/office/drawing/2014/main" id="{4E8D06D2-1FF1-2177-B402-770F7551AF51}"/>
              </a:ext>
            </a:extLst>
          </p:cNvPr>
          <p:cNvPicPr/>
          <p:nvPr/>
        </p:nvPicPr>
        <p:blipFill>
          <a:blip r:embed="rId3"/>
          <a:stretch/>
        </p:blipFill>
        <p:spPr>
          <a:xfrm>
            <a:off x="5924160" y="914400"/>
            <a:ext cx="1389600" cy="1658520"/>
          </a:xfrm>
          <a:prstGeom prst="rect">
            <a:avLst/>
          </a:prstGeom>
          <a:ln w="0">
            <a:noFill/>
          </a:ln>
        </p:spPr>
      </p:pic>
      <p:pic>
        <p:nvPicPr>
          <p:cNvPr id="7" name="Picture 6">
            <a:extLst>
              <a:ext uri="{FF2B5EF4-FFF2-40B4-BE49-F238E27FC236}">
                <a16:creationId xmlns:a16="http://schemas.microsoft.com/office/drawing/2014/main" id="{2CB5DD7A-C92C-1D07-5B1F-FF600C26BF00}"/>
              </a:ext>
            </a:extLst>
          </p:cNvPr>
          <p:cNvPicPr/>
          <p:nvPr/>
        </p:nvPicPr>
        <p:blipFill>
          <a:blip r:embed="rId4"/>
          <a:stretch/>
        </p:blipFill>
        <p:spPr>
          <a:xfrm>
            <a:off x="7543800" y="914400"/>
            <a:ext cx="1342800" cy="1679040"/>
          </a:xfrm>
          <a:prstGeom prst="rect">
            <a:avLst/>
          </a:prstGeom>
          <a:ln w="0">
            <a:noFill/>
          </a:ln>
        </p:spPr>
      </p:pic>
    </p:spTree>
    <p:extLst>
      <p:ext uri="{BB962C8B-B14F-4D97-AF65-F5344CB8AC3E}">
        <p14:creationId xmlns:p14="http://schemas.microsoft.com/office/powerpoint/2010/main" val="4432025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4A8BA-60C3-5A83-8916-7DFA7860CAB3}"/>
              </a:ext>
            </a:extLst>
          </p:cNvPr>
          <p:cNvSpPr>
            <a:spLocks noGrp="1"/>
          </p:cNvSpPr>
          <p:nvPr>
            <p:ph type="title"/>
          </p:nvPr>
        </p:nvSpPr>
        <p:spPr/>
        <p:txBody>
          <a:bodyPr/>
          <a:lstStyle/>
          <a:p>
            <a:r>
              <a:rPr lang="en-US" dirty="0"/>
              <a:t>IGV Tutorial</a:t>
            </a:r>
          </a:p>
        </p:txBody>
      </p:sp>
      <p:sp>
        <p:nvSpPr>
          <p:cNvPr id="3" name="Content Placeholder 2">
            <a:extLst>
              <a:ext uri="{FF2B5EF4-FFF2-40B4-BE49-F238E27FC236}">
                <a16:creationId xmlns:a16="http://schemas.microsoft.com/office/drawing/2014/main" id="{FC465EEF-6E63-9A1D-8028-C987D89C10C1}"/>
              </a:ext>
            </a:extLst>
          </p:cNvPr>
          <p:cNvSpPr>
            <a:spLocks noGrp="1"/>
          </p:cNvSpPr>
          <p:nvPr>
            <p:ph idx="1"/>
          </p:nvPr>
        </p:nvSpPr>
        <p:spPr>
          <a:xfrm>
            <a:off x="457200" y="1200151"/>
            <a:ext cx="4350327" cy="3366299"/>
          </a:xfrm>
        </p:spPr>
        <p:txBody>
          <a:bodyPr/>
          <a:lstStyle/>
          <a:p>
            <a:r>
              <a:rPr lang="en-US" dirty="0"/>
              <a:t>Which SNP should we check next? </a:t>
            </a:r>
          </a:p>
          <a:p>
            <a:pPr lvl="1"/>
            <a:r>
              <a:rPr lang="en-US" dirty="0"/>
              <a:t>How about rs12203592?</a:t>
            </a:r>
          </a:p>
          <a:p>
            <a:pPr lvl="1"/>
            <a:r>
              <a:rPr lang="en-US" dirty="0"/>
              <a:t>What is the most likely eye color for this person?</a:t>
            </a:r>
          </a:p>
        </p:txBody>
      </p:sp>
      <p:pic>
        <p:nvPicPr>
          <p:cNvPr id="4" name="Picture 3">
            <a:extLst>
              <a:ext uri="{FF2B5EF4-FFF2-40B4-BE49-F238E27FC236}">
                <a16:creationId xmlns:a16="http://schemas.microsoft.com/office/drawing/2014/main" id="{8463E37B-C7CE-4557-92F3-1DD401D4672B}"/>
              </a:ext>
            </a:extLst>
          </p:cNvPr>
          <p:cNvPicPr>
            <a:picLocks noChangeAspect="1"/>
          </p:cNvPicPr>
          <p:nvPr/>
        </p:nvPicPr>
        <p:blipFill>
          <a:blip r:embed="rId2"/>
          <a:stretch>
            <a:fillRect/>
          </a:stretch>
        </p:blipFill>
        <p:spPr>
          <a:xfrm>
            <a:off x="5154281" y="634604"/>
            <a:ext cx="3767655" cy="3487214"/>
          </a:xfrm>
          <a:prstGeom prst="rect">
            <a:avLst/>
          </a:prstGeom>
        </p:spPr>
      </p:pic>
    </p:spTree>
    <p:extLst>
      <p:ext uri="{BB962C8B-B14F-4D97-AF65-F5344CB8AC3E}">
        <p14:creationId xmlns:p14="http://schemas.microsoft.com/office/powerpoint/2010/main" val="40619511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DDECC-8DF8-D489-BA55-B9597761EC7A}"/>
              </a:ext>
            </a:extLst>
          </p:cNvPr>
          <p:cNvSpPr>
            <a:spLocks noGrp="1"/>
          </p:cNvSpPr>
          <p:nvPr>
            <p:ph type="title"/>
          </p:nvPr>
        </p:nvSpPr>
        <p:spPr/>
        <p:txBody>
          <a:bodyPr>
            <a:normAutofit/>
          </a:bodyPr>
          <a:lstStyle/>
          <a:p>
            <a:r>
              <a:rPr lang="en-US" dirty="0"/>
              <a:t>Minor Allele Frequency</a:t>
            </a:r>
          </a:p>
        </p:txBody>
      </p:sp>
      <p:sp>
        <p:nvSpPr>
          <p:cNvPr id="3" name="Content Placeholder 2">
            <a:extLst>
              <a:ext uri="{FF2B5EF4-FFF2-40B4-BE49-F238E27FC236}">
                <a16:creationId xmlns:a16="http://schemas.microsoft.com/office/drawing/2014/main" id="{1727ACD9-D9D8-8707-F53E-C706CAA86C4E}"/>
              </a:ext>
            </a:extLst>
          </p:cNvPr>
          <p:cNvSpPr>
            <a:spLocks noGrp="1"/>
          </p:cNvSpPr>
          <p:nvPr>
            <p:ph idx="1"/>
          </p:nvPr>
        </p:nvSpPr>
        <p:spPr/>
        <p:txBody>
          <a:bodyPr/>
          <a:lstStyle/>
          <a:p>
            <a:r>
              <a:rPr lang="en-US" sz="2800" dirty="0"/>
              <a:t>Minor Allele Frequency (MAF) is an important value in genomic studies.</a:t>
            </a:r>
          </a:p>
          <a:p>
            <a:r>
              <a:rPr lang="en-US" sz="2800" dirty="0"/>
              <a:t>Each read indicates one allele (for haploid organisms there is only one allele in the sample)</a:t>
            </a:r>
          </a:p>
          <a:p>
            <a:r>
              <a:rPr lang="en-US" sz="2800" dirty="0"/>
              <a:t>For polyploid (diploid and higher ploidy) there can be up to four possible alleles.</a:t>
            </a:r>
          </a:p>
          <a:p>
            <a:endParaRPr lang="en-US" sz="2800" dirty="0"/>
          </a:p>
        </p:txBody>
      </p:sp>
    </p:spTree>
    <p:extLst>
      <p:ext uri="{BB962C8B-B14F-4D97-AF65-F5344CB8AC3E}">
        <p14:creationId xmlns:p14="http://schemas.microsoft.com/office/powerpoint/2010/main" val="351618052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41940-BA38-6309-FAFB-8B5D5ABE8A90}"/>
              </a:ext>
            </a:extLst>
          </p:cNvPr>
          <p:cNvSpPr>
            <a:spLocks noGrp="1"/>
          </p:cNvSpPr>
          <p:nvPr>
            <p:ph type="title"/>
          </p:nvPr>
        </p:nvSpPr>
        <p:spPr/>
        <p:txBody>
          <a:bodyPr/>
          <a:lstStyle/>
          <a:p>
            <a:r>
              <a:rPr lang="en-US" dirty="0"/>
              <a:t>Minor Allele Frequency</a:t>
            </a:r>
          </a:p>
        </p:txBody>
      </p:sp>
      <p:sp>
        <p:nvSpPr>
          <p:cNvPr id="3" name="Content Placeholder 2">
            <a:extLst>
              <a:ext uri="{FF2B5EF4-FFF2-40B4-BE49-F238E27FC236}">
                <a16:creationId xmlns:a16="http://schemas.microsoft.com/office/drawing/2014/main" id="{A47B695C-549E-A61B-5FD2-D0E3B0B3EB7B}"/>
              </a:ext>
            </a:extLst>
          </p:cNvPr>
          <p:cNvSpPr>
            <a:spLocks noGrp="1"/>
          </p:cNvSpPr>
          <p:nvPr>
            <p:ph idx="1"/>
          </p:nvPr>
        </p:nvSpPr>
        <p:spPr/>
        <p:txBody>
          <a:bodyPr/>
          <a:lstStyle/>
          <a:p>
            <a:r>
              <a:rPr lang="en-US" dirty="0"/>
              <a:t>In a given population the frequency of the least commonly occurring allele is known as the minor allele frequency.</a:t>
            </a:r>
          </a:p>
        </p:txBody>
      </p:sp>
    </p:spTree>
    <p:extLst>
      <p:ext uri="{BB962C8B-B14F-4D97-AF65-F5344CB8AC3E}">
        <p14:creationId xmlns:p14="http://schemas.microsoft.com/office/powerpoint/2010/main" val="17214535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B1D73-8C54-8626-95D6-CD3B088EAAC7}"/>
              </a:ext>
            </a:extLst>
          </p:cNvPr>
          <p:cNvSpPr>
            <a:spLocks noGrp="1"/>
          </p:cNvSpPr>
          <p:nvPr>
            <p:ph type="title"/>
          </p:nvPr>
        </p:nvSpPr>
        <p:spPr/>
        <p:txBody>
          <a:bodyPr/>
          <a:lstStyle/>
          <a:p>
            <a:r>
              <a:rPr lang="en-US" dirty="0"/>
              <a:t>Minor Allele Frequency</a:t>
            </a:r>
          </a:p>
        </p:txBody>
      </p:sp>
      <p:sp>
        <p:nvSpPr>
          <p:cNvPr id="3" name="Content Placeholder 2">
            <a:extLst>
              <a:ext uri="{FF2B5EF4-FFF2-40B4-BE49-F238E27FC236}">
                <a16:creationId xmlns:a16="http://schemas.microsoft.com/office/drawing/2014/main" id="{88BAFA65-42E3-1D9F-E7AF-7411A12701BB}"/>
              </a:ext>
            </a:extLst>
          </p:cNvPr>
          <p:cNvSpPr>
            <a:spLocks noGrp="1"/>
          </p:cNvSpPr>
          <p:nvPr>
            <p:ph idx="1"/>
          </p:nvPr>
        </p:nvSpPr>
        <p:spPr/>
        <p:txBody>
          <a:bodyPr/>
          <a:lstStyle/>
          <a:p>
            <a:r>
              <a:rPr lang="en-US" sz="2000" dirty="0"/>
              <a:t>Suppose we observe the following haplotypes in the population. </a:t>
            </a:r>
          </a:p>
          <a:p>
            <a:pPr lvl="1"/>
            <a:r>
              <a:rPr lang="en-US" sz="1800" dirty="0"/>
              <a:t>[AT, TT, TT, TT, TA, AA, TA]</a:t>
            </a:r>
          </a:p>
          <a:p>
            <a:r>
              <a:rPr lang="en-US" sz="2000" dirty="0"/>
              <a:t>To calculate the MAF, we must first identify the number of A and T in the sample </a:t>
            </a:r>
          </a:p>
          <a:p>
            <a:r>
              <a:rPr lang="en-US" sz="2000" dirty="0"/>
              <a:t>There are 5 A, and 9 T, for a total of 14 Bases.</a:t>
            </a:r>
          </a:p>
          <a:p>
            <a:pPr lvl="1"/>
            <a:r>
              <a:rPr lang="en-US" sz="1600" dirty="0"/>
              <a:t>The minor Allele for this particular SNP then would be A, and the MAF is 5/14 which is a little less than 1/3. </a:t>
            </a:r>
          </a:p>
          <a:p>
            <a:pPr marL="0" indent="0">
              <a:buNone/>
            </a:pPr>
            <a:endParaRPr lang="en-US" sz="2000" dirty="0"/>
          </a:p>
        </p:txBody>
      </p:sp>
    </p:spTree>
    <p:extLst>
      <p:ext uri="{BB962C8B-B14F-4D97-AF65-F5344CB8AC3E}">
        <p14:creationId xmlns:p14="http://schemas.microsoft.com/office/powerpoint/2010/main" val="425584335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91908-052F-2B86-A8A4-44D51A1EB0FF}"/>
              </a:ext>
            </a:extLst>
          </p:cNvPr>
          <p:cNvSpPr>
            <a:spLocks noGrp="1"/>
          </p:cNvSpPr>
          <p:nvPr>
            <p:ph type="title"/>
          </p:nvPr>
        </p:nvSpPr>
        <p:spPr/>
        <p:txBody>
          <a:bodyPr/>
          <a:lstStyle/>
          <a:p>
            <a:r>
              <a:rPr lang="en-US" dirty="0"/>
              <a:t>Minor Allele Frequency</a:t>
            </a:r>
          </a:p>
        </p:txBody>
      </p:sp>
      <p:sp>
        <p:nvSpPr>
          <p:cNvPr id="3" name="Content Placeholder 2">
            <a:extLst>
              <a:ext uri="{FF2B5EF4-FFF2-40B4-BE49-F238E27FC236}">
                <a16:creationId xmlns:a16="http://schemas.microsoft.com/office/drawing/2014/main" id="{BE95A9B1-27F6-EBAE-B74A-586527730754}"/>
              </a:ext>
            </a:extLst>
          </p:cNvPr>
          <p:cNvSpPr>
            <a:spLocks noGrp="1"/>
          </p:cNvSpPr>
          <p:nvPr>
            <p:ph idx="1"/>
          </p:nvPr>
        </p:nvSpPr>
        <p:spPr/>
        <p:txBody>
          <a:bodyPr/>
          <a:lstStyle/>
          <a:p>
            <a:r>
              <a:rPr lang="en-US" dirty="0"/>
              <a:t>The Multinomial distribution is a distribution on categorical values. </a:t>
            </a:r>
          </a:p>
          <a:p>
            <a:pPr lvl="1"/>
            <a:r>
              <a:rPr lang="en-US" dirty="0"/>
              <a:t>Just as the binomial distribution is a distribution on two values (usually represented 0, and 1) </a:t>
            </a:r>
          </a:p>
        </p:txBody>
      </p:sp>
    </p:spTree>
    <p:extLst>
      <p:ext uri="{BB962C8B-B14F-4D97-AF65-F5344CB8AC3E}">
        <p14:creationId xmlns:p14="http://schemas.microsoft.com/office/powerpoint/2010/main" val="1661745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20BE2-C5D0-C0C9-20CF-6576F0421F5B}"/>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7E151AD-AA4C-6A64-DC68-9DF4F342DAB3}"/>
                  </a:ext>
                </a:extLst>
              </p:cNvPr>
              <p:cNvSpPr>
                <a:spLocks noGrp="1"/>
              </p:cNvSpPr>
              <p:nvPr>
                <p:ph idx="1"/>
              </p:nvPr>
            </p:nvSpPr>
            <p:spPr/>
            <p:txBody>
              <a:bodyPr/>
              <a:lstStyle/>
              <a:p>
                <a:r>
                  <a:rPr lang="en-US" sz="2400" dirty="0"/>
                  <a:t>Suppose we have a random variable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𝑖</m:t>
                        </m:r>
                      </m:sub>
                    </m:sSub>
                  </m:oMath>
                </a14:m>
                <a:r>
                  <a:rPr lang="en-US" sz="2400" dirty="0"/>
                  <a:t>, (usually random variables are represented by capital Latin characters) </a:t>
                </a:r>
              </a:p>
              <a:p>
                <a:r>
                  <a:rPr lang="en-US" sz="2400" dirty="0"/>
                  <a:t>Let the support of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𝐴</m:t>
                        </m:r>
                      </m:e>
                      <m:sub>
                        <m:r>
                          <a:rPr lang="en-US" sz="2400" b="0" i="1" smtClean="0">
                            <a:latin typeface="Cambria Math" panose="02040503050406030204" pitchFamily="18" charset="0"/>
                          </a:rPr>
                          <m:t>𝑖</m:t>
                        </m:r>
                      </m:sub>
                    </m:sSub>
                  </m:oMath>
                </a14:m>
                <a:r>
                  <a:rPr lang="en-US" sz="2400" dirty="0"/>
                  <a:t> be denoted symbolically by the set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𝒮</m:t>
                        </m:r>
                      </m:e>
                      <m:sub>
                        <m:r>
                          <a:rPr lang="en-US" sz="2400" b="0" i="1" smtClean="0">
                            <a:latin typeface="Cambria Math" panose="02040503050406030204" pitchFamily="18" charset="0"/>
                          </a:rPr>
                          <m:t>𝐴</m:t>
                        </m:r>
                      </m:sub>
                    </m:sSub>
                  </m:oMath>
                </a14:m>
                <a:r>
                  <a:rPr lang="en-US" sz="2400" dirty="0"/>
                  <a:t>, </a:t>
                </a:r>
              </a:p>
              <a:p>
                <a:pPr lvl="1"/>
                <a:r>
                  <a:rPr lang="en-US" sz="2000" dirty="0"/>
                  <a:t>If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m:t>
                        </m:r>
                      </m:sub>
                    </m:sSub>
                  </m:oMath>
                </a14:m>
                <a:r>
                  <a:rPr lang="en-US" sz="2000" dirty="0"/>
                  <a:t> is defined as the allele observed at position </a:t>
                </a:r>
                <a14:m>
                  <m:oMath xmlns:m="http://schemas.openxmlformats.org/officeDocument/2006/math">
                    <m:r>
                      <a:rPr lang="en-US" sz="2000" b="0" i="1" smtClean="0">
                        <a:latin typeface="Cambria Math" panose="02040503050406030204" pitchFamily="18" charset="0"/>
                      </a:rPr>
                      <m:t>𝑝</m:t>
                    </m:r>
                  </m:oMath>
                </a14:m>
                <a:r>
                  <a:rPr lang="en-US" sz="2000" dirty="0"/>
                  <a:t> of the </a:t>
                </a:r>
                <a14:m>
                  <m:oMath xmlns:m="http://schemas.openxmlformats.org/officeDocument/2006/math">
                    <m:r>
                      <a:rPr lang="en-US" sz="2000" b="0" i="1" smtClean="0">
                        <a:latin typeface="Cambria Math" panose="02040503050406030204" pitchFamily="18" charset="0"/>
                      </a:rPr>
                      <m:t>𝑖</m:t>
                    </m:r>
                  </m:oMath>
                </a14:m>
                <a:r>
                  <a:rPr lang="en-US" sz="2000" dirty="0" err="1"/>
                  <a:t>th</a:t>
                </a:r>
                <a:r>
                  <a:rPr lang="en-US" sz="2000" dirty="0"/>
                  <a:t> read in a sample of </a:t>
                </a:r>
                <a14:m>
                  <m:oMath xmlns:m="http://schemas.openxmlformats.org/officeDocument/2006/math">
                    <m:r>
                      <a:rPr lang="en-US" sz="2000" b="0" i="1" smtClean="0">
                        <a:latin typeface="Cambria Math" panose="02040503050406030204" pitchFamily="18" charset="0"/>
                      </a:rPr>
                      <m:t>𝑁</m:t>
                    </m:r>
                  </m:oMath>
                </a14:m>
                <a:r>
                  <a:rPr lang="en-US" sz="2000" dirty="0"/>
                  <a:t> reads, we may write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𝒮</m:t>
                        </m:r>
                      </m:e>
                      <m:sub>
                        <m:r>
                          <a:rPr lang="en-US" sz="2000" b="0" i="1" smtClean="0">
                            <a:latin typeface="Cambria Math" panose="02040503050406030204" pitchFamily="18" charset="0"/>
                          </a:rPr>
                          <m:t>𝐴</m:t>
                        </m:r>
                      </m:sub>
                    </m:sSub>
                  </m:oMath>
                </a14:m>
                <a:r>
                  <a:rPr lang="en-US" sz="2000" dirty="0"/>
                  <a:t> as </a:t>
                </a:r>
                <a14:m>
                  <m:oMath xmlns:m="http://schemas.openxmlformats.org/officeDocument/2006/math">
                    <m:r>
                      <a:rPr lang="en-US" sz="2000" b="0" i="1" smtClean="0">
                        <a:latin typeface="Cambria Math" panose="02040503050406030204" pitchFamily="18" charset="0"/>
                      </a:rPr>
                      <m:t>{</m:t>
                    </m:r>
                    <m:r>
                      <m:rPr>
                        <m:nor/>
                      </m:rPr>
                      <a:rPr lang="en-US" sz="2000" b="0" i="0" smtClean="0">
                        <a:latin typeface="Cambria Math" panose="02040503050406030204" pitchFamily="18" charset="0"/>
                      </a:rPr>
                      <m:t>A</m:t>
                    </m:r>
                    <m:r>
                      <m:rPr>
                        <m:nor/>
                      </m:rPr>
                      <a:rPr lang="en-US" sz="2000" b="0" i="0" smtClean="0">
                        <a:latin typeface="Cambria Math" panose="02040503050406030204" pitchFamily="18" charset="0"/>
                      </a:rPr>
                      <m:t>,</m:t>
                    </m:r>
                    <m:r>
                      <m:rPr>
                        <m:nor/>
                      </m:rPr>
                      <a:rPr lang="en-US" sz="2000" b="0" i="0" smtClean="0">
                        <a:latin typeface="Cambria Math" panose="02040503050406030204" pitchFamily="18" charset="0"/>
                      </a:rPr>
                      <m:t>C</m:t>
                    </m:r>
                    <m:r>
                      <m:rPr>
                        <m:nor/>
                      </m:rPr>
                      <a:rPr lang="en-US" sz="2000" b="0" i="0" smtClean="0">
                        <a:latin typeface="Cambria Math" panose="02040503050406030204" pitchFamily="18" charset="0"/>
                      </a:rPr>
                      <m:t>,</m:t>
                    </m:r>
                    <m:r>
                      <m:rPr>
                        <m:nor/>
                      </m:rPr>
                      <a:rPr lang="en-US" sz="2000" b="0" i="0" smtClean="0">
                        <a:latin typeface="Cambria Math" panose="02040503050406030204" pitchFamily="18" charset="0"/>
                      </a:rPr>
                      <m:t>G</m:t>
                    </m:r>
                    <m:r>
                      <m:rPr>
                        <m:nor/>
                      </m:rPr>
                      <a:rPr lang="en-US" sz="2000" b="0" i="0" smtClean="0">
                        <a:latin typeface="Cambria Math" panose="02040503050406030204" pitchFamily="18" charset="0"/>
                      </a:rPr>
                      <m:t>,</m:t>
                    </m:r>
                    <m:r>
                      <m:rPr>
                        <m:nor/>
                      </m:rPr>
                      <a:rPr lang="en-US" sz="2000" b="0" i="0" smtClean="0">
                        <a:latin typeface="Cambria Math" panose="02040503050406030204" pitchFamily="18" charset="0"/>
                      </a:rPr>
                      <m:t>T</m:t>
                    </m:r>
                    <m:r>
                      <m:rPr>
                        <m:nor/>
                      </m:rPr>
                      <a:rPr lang="en-US" sz="2000" b="0" i="0" smtClean="0">
                        <a:latin typeface="Cambria Math" panose="02040503050406030204" pitchFamily="18" charset="0"/>
                      </a:rPr>
                      <m:t>}</m:t>
                    </m:r>
                  </m:oMath>
                </a14:m>
                <a:r>
                  <a:rPr lang="en-US" sz="2000" dirty="0"/>
                  <a:t>. </a:t>
                </a:r>
              </a:p>
              <a:p>
                <a:pPr lvl="1"/>
                <a:r>
                  <a:rPr lang="en-US" sz="2000" dirty="0"/>
                  <a:t>Now let us define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𝜋</m:t>
                        </m:r>
                      </m:e>
                      <m:sub>
                        <m:r>
                          <a:rPr lang="en-US" sz="2000" b="0" i="1" smtClean="0">
                            <a:latin typeface="Cambria Math" panose="02040503050406030204" pitchFamily="18" charset="0"/>
                          </a:rPr>
                          <m:t>𝑗</m:t>
                        </m:r>
                      </m:sub>
                    </m:sSub>
                  </m:oMath>
                </a14:m>
                <a:r>
                  <a:rPr lang="en-US" sz="2000" dirty="0"/>
                  <a:t> as the probability that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a:rPr lang="en-US" sz="2000" b="0" i="1" smtClean="0">
                        <a:latin typeface="Cambria Math" panose="02040503050406030204" pitchFamily="18" charset="0"/>
                      </a:rPr>
                      <m:t>𝑗</m:t>
                    </m:r>
                  </m:oMath>
                </a14:m>
                <a:r>
                  <a:rPr lang="en-US" sz="2000" dirty="0"/>
                  <a:t> for </a:t>
                </a:r>
                <a14:m>
                  <m:oMath xmlns:m="http://schemas.openxmlformats.org/officeDocument/2006/math">
                    <m:r>
                      <a:rPr lang="en-US" sz="2000" b="0" i="1" smtClean="0">
                        <a:latin typeface="Cambria Math" panose="02040503050406030204" pitchFamily="18" charset="0"/>
                      </a:rPr>
                      <m:t>𝑗</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𝒮</m:t>
                        </m:r>
                      </m:e>
                      <m:sub>
                        <m:r>
                          <a:rPr lang="en-US" sz="2000" b="0" i="1" smtClean="0">
                            <a:latin typeface="Cambria Math" panose="02040503050406030204" pitchFamily="18" charset="0"/>
                          </a:rPr>
                          <m:t>𝐴</m:t>
                        </m:r>
                      </m:sub>
                    </m:sSub>
                  </m:oMath>
                </a14:m>
                <a:endParaRPr lang="en-US" sz="2000" dirty="0"/>
              </a:p>
            </p:txBody>
          </p:sp>
        </mc:Choice>
        <mc:Fallback>
          <p:sp>
            <p:nvSpPr>
              <p:cNvPr id="3" name="Content Placeholder 2">
                <a:extLst>
                  <a:ext uri="{FF2B5EF4-FFF2-40B4-BE49-F238E27FC236}">
                    <a16:creationId xmlns:a16="http://schemas.microsoft.com/office/drawing/2014/main" id="{17E151AD-AA4C-6A64-DC68-9DF4F342DAB3}"/>
                  </a:ext>
                </a:extLst>
              </p:cNvPr>
              <p:cNvSpPr>
                <a:spLocks noGrp="1" noRot="1" noChangeAspect="1" noMove="1" noResize="1" noEditPoints="1" noAdjustHandles="1" noChangeArrowheads="1" noChangeShapeType="1" noTextEdit="1"/>
              </p:cNvSpPr>
              <p:nvPr>
                <p:ph idx="1"/>
              </p:nvPr>
            </p:nvSpPr>
            <p:spPr>
              <a:blipFill>
                <a:blip r:embed="rId2"/>
                <a:stretch>
                  <a:fillRect l="-963" t="-1268" r="-1704"/>
                </a:stretch>
              </a:blipFill>
            </p:spPr>
            <p:txBody>
              <a:bodyPr/>
              <a:lstStyle/>
              <a:p>
                <a:r>
                  <a:rPr lang="en-US">
                    <a:noFill/>
                  </a:rPr>
                  <a:t> </a:t>
                </a:r>
              </a:p>
            </p:txBody>
          </p:sp>
        </mc:Fallback>
      </mc:AlternateContent>
    </p:spTree>
    <p:extLst>
      <p:ext uri="{BB962C8B-B14F-4D97-AF65-F5344CB8AC3E}">
        <p14:creationId xmlns:p14="http://schemas.microsoft.com/office/powerpoint/2010/main" val="16651961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A7A1D-B95C-D41E-47F7-5769658AF2E7}"/>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4886516-1BD2-32D7-79F9-E5E3D48E0413}"/>
                  </a:ext>
                </a:extLst>
              </p:cNvPr>
              <p:cNvSpPr>
                <a:spLocks noGrp="1"/>
              </p:cNvSpPr>
              <p:nvPr>
                <p:ph idx="1"/>
              </p:nvPr>
            </p:nvSpPr>
            <p:spPr/>
            <p:txBody>
              <a:bodyPr/>
              <a:lstStyle/>
              <a:p>
                <a:r>
                  <a:rPr lang="en-US" sz="2800" dirty="0"/>
                  <a:t>Now let us assume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𝑖</m:t>
                        </m:r>
                      </m:sub>
                    </m:sSub>
                    <m:limUpp>
                      <m:limUppPr>
                        <m:ctrlPr>
                          <a:rPr lang="en-US" sz="2800" b="0" i="1" smtClean="0">
                            <a:latin typeface="Cambria Math" panose="02040503050406030204" pitchFamily="18" charset="0"/>
                          </a:rPr>
                        </m:ctrlPr>
                      </m:limUppPr>
                      <m:e>
                        <m:r>
                          <a:rPr lang="en-US" sz="2800" b="0" i="1" smtClean="0">
                            <a:latin typeface="Cambria Math" panose="02040503050406030204" pitchFamily="18" charset="0"/>
                          </a:rPr>
                          <m:t>∼</m:t>
                        </m:r>
                      </m:e>
                      <m:lim>
                        <m:r>
                          <a:rPr lang="en-US" sz="2800" b="0" i="1" smtClean="0">
                            <a:latin typeface="Cambria Math" panose="02040503050406030204" pitchFamily="18" charset="0"/>
                          </a:rPr>
                          <m:t>𝐼𝐼𝐷</m:t>
                        </m:r>
                      </m:lim>
                    </m:limUpp>
                    <m:r>
                      <a:rPr lang="en-US" sz="2800" b="0" i="1" smtClean="0">
                        <a:latin typeface="Cambria Math" panose="02040503050406030204" pitchFamily="18" charset="0"/>
                      </a:rPr>
                      <m:t> (</m:t>
                    </m:r>
                    <m:r>
                      <a:rPr lang="en-US" sz="2800" b="1" i="1" smtClean="0">
                        <a:latin typeface="Cambria Math" panose="02040503050406030204" pitchFamily="18" charset="0"/>
                      </a:rPr>
                      <m:t>𝝅</m:t>
                    </m:r>
                    <m:r>
                      <a:rPr lang="en-US" sz="2800" b="0" i="1" smtClean="0">
                        <a:latin typeface="Cambria Math" panose="02040503050406030204" pitchFamily="18" charset="0"/>
                      </a:rPr>
                      <m:t>)</m:t>
                    </m:r>
                  </m:oMath>
                </a14:m>
                <a:r>
                  <a:rPr lang="en-US" sz="2800" dirty="0"/>
                  <a:t>, that is </a:t>
                </a:r>
                <a14:m>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𝐴</m:t>
                        </m:r>
                      </m:e>
                      <m:sub>
                        <m:r>
                          <a:rPr lang="en-US" sz="2800" b="0" i="1" smtClean="0">
                            <a:latin typeface="Cambria Math" panose="02040503050406030204" pitchFamily="18" charset="0"/>
                          </a:rPr>
                          <m:t>𝑖</m:t>
                        </m:r>
                      </m:sub>
                    </m:sSub>
                  </m:oMath>
                </a14:m>
                <a:r>
                  <a:rPr lang="en-US" sz="2800" dirty="0"/>
                  <a:t> are distributed identically and independently according to the parameter </a:t>
                </a:r>
                <a14:m>
                  <m:oMath xmlns:m="http://schemas.openxmlformats.org/officeDocument/2006/math">
                    <m:r>
                      <a:rPr lang="en-US" sz="2800" b="1" i="1" smtClean="0">
                        <a:latin typeface="Cambria Math" panose="02040503050406030204" pitchFamily="18" charset="0"/>
                      </a:rPr>
                      <m:t>𝝅</m:t>
                    </m:r>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d>
                          <m:dPr>
                            <m:begChr m:val="["/>
                            <m:endChr m:val="]"/>
                            <m:ctrlPr>
                              <a:rPr lang="en-US" sz="2800" b="0" i="1" smtClean="0">
                                <a:latin typeface="Cambria Math" panose="02040503050406030204" pitchFamily="18" charset="0"/>
                              </a:rPr>
                            </m:ctrlPr>
                          </m:dPr>
                          <m:e>
                            <m:sSub>
                              <m:sSubPr>
                                <m:ctrlPr>
                                  <a:rPr lang="en-US" sz="2800" b="0" i="0" smtClean="0">
                                    <a:latin typeface="Cambria Math" panose="02040503050406030204" pitchFamily="18" charset="0"/>
                                  </a:rPr>
                                </m:ctrlPr>
                              </m:sSubPr>
                              <m:e>
                                <m:r>
                                  <a:rPr lang="en-US" sz="2800" b="0" i="1" smtClean="0">
                                    <a:latin typeface="Cambria Math" panose="02040503050406030204" pitchFamily="18" charset="0"/>
                                  </a:rPr>
                                  <m:t>𝜋</m:t>
                                </m:r>
                              </m:e>
                              <m:sub>
                                <m:r>
                                  <m:rPr>
                                    <m:sty m:val="p"/>
                                  </m:rPr>
                                  <a:rPr lang="en-US" sz="2800" b="0" i="0" smtClean="0">
                                    <a:latin typeface="Cambria Math" panose="02040503050406030204" pitchFamily="18" charset="0"/>
                                  </a:rPr>
                                  <m:t>A</m:t>
                                </m:r>
                              </m:sub>
                            </m:sSub>
                            <m:r>
                              <a:rPr lang="en-US" sz="2800" b="0" i="0"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𝜋</m:t>
                                </m:r>
                              </m:e>
                              <m:sub>
                                <m:r>
                                  <a:rPr lang="en-US" sz="2800" b="0" i="1" smtClean="0">
                                    <a:latin typeface="Cambria Math" panose="02040503050406030204" pitchFamily="18" charset="0"/>
                                  </a:rPr>
                                  <m:t>𝐶</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𝜋</m:t>
                                </m:r>
                              </m:e>
                              <m:sub>
                                <m:r>
                                  <a:rPr lang="en-US" sz="2800" b="0" i="1" smtClean="0">
                                    <a:latin typeface="Cambria Math" panose="02040503050406030204" pitchFamily="18" charset="0"/>
                                  </a:rPr>
                                  <m:t>𝐺</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𝜋</m:t>
                                </m:r>
                              </m:e>
                              <m:sub>
                                <m:r>
                                  <a:rPr lang="en-US" sz="2800" b="0" i="1" smtClean="0">
                                    <a:latin typeface="Cambria Math" panose="02040503050406030204" pitchFamily="18" charset="0"/>
                                  </a:rPr>
                                  <m:t>𝑇</m:t>
                                </m:r>
                              </m:sub>
                            </m:sSub>
                          </m:e>
                        </m:d>
                      </m:e>
                      <m:sup>
                        <m:r>
                          <a:rPr lang="en-US" sz="2800" b="0" i="1" smtClean="0">
                            <a:latin typeface="Cambria Math" panose="02040503050406030204" pitchFamily="18" charset="0"/>
                          </a:rPr>
                          <m:t>𝑇</m:t>
                        </m:r>
                      </m:sup>
                    </m:sSup>
                  </m:oMath>
                </a14:m>
                <a:endParaRPr lang="en-US" sz="2800" dirty="0"/>
              </a:p>
            </p:txBody>
          </p:sp>
        </mc:Choice>
        <mc:Fallback>
          <p:sp>
            <p:nvSpPr>
              <p:cNvPr id="3" name="Content Placeholder 2">
                <a:extLst>
                  <a:ext uri="{FF2B5EF4-FFF2-40B4-BE49-F238E27FC236}">
                    <a16:creationId xmlns:a16="http://schemas.microsoft.com/office/drawing/2014/main" id="{34886516-1BD2-32D7-79F9-E5E3D48E0413}"/>
                  </a:ext>
                </a:extLst>
              </p:cNvPr>
              <p:cNvSpPr>
                <a:spLocks noGrp="1" noRot="1" noChangeAspect="1" noMove="1" noResize="1" noEditPoints="1" noAdjustHandles="1" noChangeArrowheads="1" noChangeShapeType="1" noTextEdit="1"/>
              </p:cNvSpPr>
              <p:nvPr>
                <p:ph idx="1"/>
              </p:nvPr>
            </p:nvSpPr>
            <p:spPr>
              <a:blipFill>
                <a:blip r:embed="rId2"/>
                <a:stretch>
                  <a:fillRect l="-1333"/>
                </a:stretch>
              </a:blipFill>
            </p:spPr>
            <p:txBody>
              <a:bodyPr/>
              <a:lstStyle/>
              <a:p>
                <a:r>
                  <a:rPr lang="en-US">
                    <a:noFill/>
                  </a:rPr>
                  <a:t> </a:t>
                </a:r>
              </a:p>
            </p:txBody>
          </p:sp>
        </mc:Fallback>
      </mc:AlternateContent>
    </p:spTree>
    <p:extLst>
      <p:ext uri="{BB962C8B-B14F-4D97-AF65-F5344CB8AC3E}">
        <p14:creationId xmlns:p14="http://schemas.microsoft.com/office/powerpoint/2010/main" val="38540986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649AE-7C8E-25BF-8FF9-A75F6D6D57BC}"/>
              </a:ext>
            </a:extLst>
          </p:cNvPr>
          <p:cNvSpPr>
            <a:spLocks noGrp="1"/>
          </p:cNvSpPr>
          <p:nvPr>
            <p:ph type="title"/>
          </p:nvPr>
        </p:nvSpPr>
        <p:spPr/>
        <p:txBody>
          <a:bodyPr/>
          <a:lstStyle/>
          <a:p>
            <a:r>
              <a:rPr lang="en-US" dirty="0"/>
              <a:t>Minor Allele Frequency </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F925AC3-C599-C743-8D84-85E4E91498A9}"/>
                  </a:ext>
                </a:extLst>
              </p:cNvPr>
              <p:cNvSpPr>
                <a:spLocks noGrp="1"/>
              </p:cNvSpPr>
              <p:nvPr>
                <p:ph idx="1"/>
              </p:nvPr>
            </p:nvSpPr>
            <p:spPr/>
            <p:txBody>
              <a:bodyPr/>
              <a:lstStyle/>
              <a:p>
                <a:r>
                  <a:rPr lang="en-US" dirty="0"/>
                  <a:t>Suppose the vector random variable  </a:t>
                </a:r>
              </a:p>
              <a:p>
                <a:pPr lvl="1"/>
                <a14:m>
                  <m:oMath xmlns:m="http://schemas.openxmlformats.org/officeDocument/2006/math">
                    <m:r>
                      <a:rPr lang="en-US" b="1" i="1" smtClean="0">
                        <a:latin typeface="Cambria Math" panose="02040503050406030204" pitchFamily="18" charset="0"/>
                      </a:rPr>
                      <m:t>𝑨</m:t>
                    </m:r>
                    <m:r>
                      <a:rPr lang="en-US" b="1" i="1" smtClean="0">
                        <a:latin typeface="Cambria Math" panose="02040503050406030204" pitchFamily="18" charset="0"/>
                      </a:rPr>
                      <m:t>=</m:t>
                    </m:r>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𝑁</m:t>
                                </m:r>
                              </m:sub>
                            </m:sSub>
                          </m:e>
                        </m:d>
                      </m:e>
                      <m:sup>
                        <m:r>
                          <a:rPr lang="en-US" b="0" i="1" smtClean="0">
                            <a:latin typeface="Cambria Math" panose="02040503050406030204" pitchFamily="18" charset="0"/>
                          </a:rPr>
                          <m:t>𝑇</m:t>
                        </m:r>
                      </m:sup>
                    </m:sSup>
                  </m:oMath>
                </a14:m>
                <a:endParaRPr lang="en-US" dirty="0"/>
              </a:p>
              <a:p>
                <a:r>
                  <a:rPr lang="en-US" dirty="0"/>
                  <a:t>Takes on valuation </a:t>
                </a:r>
              </a:p>
              <a:p>
                <a:pPr lvl="1"/>
                <a14:m>
                  <m:oMath xmlns:m="http://schemas.openxmlformats.org/officeDocument/2006/math">
                    <m:r>
                      <a:rPr lang="en-US" b="1" i="1" smtClean="0">
                        <a:latin typeface="Cambria Math" panose="02040503050406030204" pitchFamily="18" charset="0"/>
                      </a:rPr>
                      <m:t>𝒂</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𝑁</m:t>
                                </m:r>
                              </m:sub>
                            </m:sSub>
                          </m:e>
                        </m:d>
                      </m:e>
                      <m:sup>
                        <m:r>
                          <a:rPr lang="en-US" b="0" i="1" smtClean="0">
                            <a:latin typeface="Cambria Math" panose="02040503050406030204" pitchFamily="18" charset="0"/>
                          </a:rPr>
                          <m:t>𝑇</m:t>
                        </m:r>
                      </m:sup>
                    </m:sSup>
                  </m:oMath>
                </a14:m>
                <a:r>
                  <a:rPr lang="en-US" dirty="0"/>
                  <a:t>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𝐴</m:t>
                        </m:r>
                      </m:sub>
                    </m:sSub>
                  </m:oMath>
                </a14:m>
                <a:endParaRPr lang="en-US" dirty="0"/>
              </a:p>
              <a:p>
                <a:r>
                  <a:rPr lang="en-US" dirty="0"/>
                  <a:t>For a given read </a:t>
                </a:r>
                <a14:m>
                  <m:oMath xmlns:m="http://schemas.openxmlformats.org/officeDocument/2006/math">
                    <m:r>
                      <a:rPr lang="en-US" b="0" i="1" smtClean="0">
                        <a:latin typeface="Cambria Math" panose="02040503050406030204" pitchFamily="18" charset="0"/>
                      </a:rPr>
                      <m:t>𝑖</m:t>
                    </m:r>
                  </m:oMath>
                </a14:m>
                <a:r>
                  <a:rPr lang="en-US" dirty="0"/>
                  <a:t> we then have </a:t>
                </a:r>
              </a:p>
              <a:p>
                <a:pPr lvl="1"/>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𝜋</m:t>
                            </m:r>
                          </m:e>
                          <m:sub>
                            <m:r>
                              <a:rPr lang="en-US" sz="2000" b="0" i="1" smtClean="0">
                                <a:latin typeface="Cambria Math" panose="02040503050406030204" pitchFamily="18" charset="0"/>
                              </a:rPr>
                              <m:t>𝐴</m:t>
                            </m:r>
                          </m:sub>
                          <m:sup>
                            <m:r>
                              <a:rPr lang="en-US" sz="2000" i="1">
                                <a:latin typeface="Cambria Math" panose="02040503050406030204" pitchFamily="18" charset="0"/>
                              </a:rPr>
                              <m:t>𝟙</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m:rPr>
                                    <m:nor/>
                                  </m:rPr>
                                  <a:rPr lang="en-US" sz="2000" b="0" i="0" smtClean="0">
                                    <a:latin typeface="Cambria Math" panose="02040503050406030204" pitchFamily="18" charset="0"/>
                                  </a:rPr>
                                  <m:t>A</m:t>
                                </m:r>
                              </m:e>
                            </m:d>
                          </m:sup>
                        </m:sSubSup>
                      </m:e>
                    </m:func>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𝜋</m:t>
                        </m:r>
                      </m:e>
                      <m:sub>
                        <m:r>
                          <a:rPr lang="en-US" sz="2000" b="0" i="1" smtClean="0">
                            <a:latin typeface="Cambria Math" panose="02040503050406030204" pitchFamily="18" charset="0"/>
                          </a:rPr>
                          <m:t>𝐶</m:t>
                        </m:r>
                      </m:sub>
                      <m:sup>
                        <m:r>
                          <a:rPr lang="en-US" sz="2000" i="1">
                            <a:latin typeface="Cambria Math" panose="02040503050406030204" pitchFamily="18" charset="0"/>
                          </a:rPr>
                          <m:t>𝟙</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𝑖</m:t>
                                </m:r>
                              </m:sub>
                            </m:sSub>
                            <m:r>
                              <a:rPr lang="en-US" sz="2000" i="1">
                                <a:latin typeface="Cambria Math" panose="02040503050406030204" pitchFamily="18" charset="0"/>
                              </a:rPr>
                              <m:t>≡</m:t>
                            </m:r>
                            <m:r>
                              <m:rPr>
                                <m:nor/>
                              </m:rPr>
                              <a:rPr lang="en-US" sz="2000" b="0" i="0" smtClean="0">
                                <a:latin typeface="Cambria Math" panose="02040503050406030204" pitchFamily="18" charset="0"/>
                              </a:rPr>
                              <m:t>C</m:t>
                            </m:r>
                          </m:e>
                        </m:d>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b="0" i="1" smtClean="0">
                            <a:latin typeface="Cambria Math" panose="02040503050406030204" pitchFamily="18" charset="0"/>
                          </a:rPr>
                          <m:t>𝐺</m:t>
                        </m:r>
                      </m:sub>
                      <m:sup>
                        <m:r>
                          <a:rPr lang="en-US" sz="2000" i="1">
                            <a:latin typeface="Cambria Math" panose="02040503050406030204" pitchFamily="18" charset="0"/>
                          </a:rPr>
                          <m:t>𝟙</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𝑖</m:t>
                                </m:r>
                              </m:sub>
                            </m:sSub>
                            <m:r>
                              <a:rPr lang="en-US" sz="2000" i="1">
                                <a:latin typeface="Cambria Math" panose="02040503050406030204" pitchFamily="18" charset="0"/>
                              </a:rPr>
                              <m:t>≡</m:t>
                            </m:r>
                            <m:r>
                              <m:rPr>
                                <m:nor/>
                              </m:rPr>
                              <a:rPr lang="en-US" sz="2000" b="0" i="0" smtClean="0">
                                <a:latin typeface="Cambria Math" panose="02040503050406030204" pitchFamily="18" charset="0"/>
                              </a:rPr>
                              <m:t>G</m:t>
                            </m:r>
                          </m:e>
                        </m:d>
                      </m:sup>
                    </m:sSubSup>
                  </m:oMath>
                </a14:m>
                <a:r>
                  <a:rPr lang="en-US" sz="2000" dirty="0"/>
                  <a: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a:rPr lang="en-US" sz="2000" b="0" i="1" smtClean="0">
                            <a:latin typeface="Cambria Math" panose="02040503050406030204" pitchFamily="18" charset="0"/>
                          </a:rPr>
                          <m:t>𝑇</m:t>
                        </m:r>
                      </m:sub>
                      <m:sup>
                        <m:r>
                          <a:rPr lang="en-US" sz="2000" i="1">
                            <a:latin typeface="Cambria Math" panose="02040503050406030204" pitchFamily="18" charset="0"/>
                          </a:rPr>
                          <m:t>𝟙</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𝑖</m:t>
                                </m:r>
                              </m:sub>
                            </m:sSub>
                            <m:r>
                              <a:rPr lang="en-US" sz="2000" i="1">
                                <a:latin typeface="Cambria Math" panose="02040503050406030204" pitchFamily="18" charset="0"/>
                              </a:rPr>
                              <m:t>≡</m:t>
                            </m:r>
                            <m:r>
                              <m:rPr>
                                <m:nor/>
                              </m:rPr>
                              <a:rPr lang="en-US" sz="2000" b="0" i="0" smtClean="0">
                                <a:latin typeface="Cambria Math" panose="02040503050406030204" pitchFamily="18" charset="0"/>
                              </a:rPr>
                              <m:t>T</m:t>
                            </m:r>
                          </m:e>
                        </m:d>
                      </m:sup>
                    </m:sSubSup>
                  </m:oMath>
                </a14:m>
                <a:endParaRPr lang="en-US" dirty="0"/>
              </a:p>
            </p:txBody>
          </p:sp>
        </mc:Choice>
        <mc:Fallback>
          <p:sp>
            <p:nvSpPr>
              <p:cNvPr id="3" name="Content Placeholder 2">
                <a:extLst>
                  <a:ext uri="{FF2B5EF4-FFF2-40B4-BE49-F238E27FC236}">
                    <a16:creationId xmlns:a16="http://schemas.microsoft.com/office/drawing/2014/main" id="{AF925AC3-C599-C743-8D84-85E4E91498A9}"/>
                  </a:ext>
                </a:extLst>
              </p:cNvPr>
              <p:cNvSpPr>
                <a:spLocks noGrp="1" noRot="1" noChangeAspect="1" noMove="1" noResize="1" noEditPoints="1" noAdjustHandles="1" noChangeArrowheads="1" noChangeShapeType="1" noTextEdit="1"/>
              </p:cNvSpPr>
              <p:nvPr>
                <p:ph idx="1"/>
              </p:nvPr>
            </p:nvSpPr>
            <p:spPr>
              <a:blipFill>
                <a:blip r:embed="rId3"/>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5551848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0A64A-D890-E703-EFD0-03E5571852A1}"/>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C414D74-482E-46BE-0394-6F506FED3AC0}"/>
                  </a:ext>
                </a:extLst>
              </p:cNvPr>
              <p:cNvSpPr>
                <a:spLocks noGrp="1"/>
              </p:cNvSpPr>
              <p:nvPr>
                <p:ph idx="1"/>
              </p:nvPr>
            </p:nvSpPr>
            <p:spPr/>
            <p:txBody>
              <a:bodyPr/>
              <a:lstStyle/>
              <a:p>
                <a:r>
                  <a:rPr lang="en-US" dirty="0"/>
                  <a:t>Here </a:t>
                </a:r>
                <a14:m>
                  <m:oMath xmlns:m="http://schemas.openxmlformats.org/officeDocument/2006/math">
                    <m:r>
                      <a:rPr lang="en-US" i="1" smtClean="0">
                        <a:latin typeface="Cambria Math" panose="02040503050406030204" pitchFamily="18" charset="0"/>
                      </a:rPr>
                      <m:t>𝟙</m:t>
                    </m:r>
                    <m:r>
                      <a:rPr lang="en-US" b="0" i="1" smtClean="0">
                        <a:latin typeface="Cambria Math" panose="02040503050406030204" pitchFamily="18" charset="0"/>
                      </a:rPr>
                      <m:t>(⋅)</m:t>
                    </m:r>
                  </m:oMath>
                </a14:m>
                <a:r>
                  <a:rPr lang="en-US" dirty="0"/>
                  <a:t> = 1 if </a:t>
                </a:r>
                <a14:m>
                  <m:oMath xmlns:m="http://schemas.openxmlformats.org/officeDocument/2006/math">
                    <m:r>
                      <a:rPr lang="en-US" b="0" i="1" smtClean="0">
                        <a:latin typeface="Cambria Math" panose="02040503050406030204" pitchFamily="18" charset="0"/>
                      </a:rPr>
                      <m:t>⋅</m:t>
                    </m:r>
                  </m:oMath>
                </a14:m>
                <a:r>
                  <a:rPr lang="en-US" dirty="0"/>
                  <a:t> is True, otherwise 0 if False.</a:t>
                </a:r>
              </a:p>
              <a:p>
                <a:r>
                  <a:rPr lang="en-US" dirty="0"/>
                  <a:t>Now suppose we are interested in the number of reads that indicate the base at position </a:t>
                </a:r>
                <a14:m>
                  <m:oMath xmlns:m="http://schemas.openxmlformats.org/officeDocument/2006/math">
                    <m:r>
                      <a:rPr lang="en-US" b="0" i="1" smtClean="0">
                        <a:latin typeface="Cambria Math" panose="02040503050406030204" pitchFamily="18" charset="0"/>
                      </a:rPr>
                      <m:t>𝑝</m:t>
                    </m:r>
                  </m:oMath>
                </a14:m>
                <a:r>
                  <a:rPr lang="en-US" dirty="0"/>
                  <a:t> is “A”.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𝐵</m:t>
                        </m:r>
                      </m:sub>
                    </m:sSub>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𝑖</m:t>
                            </m:r>
                            <m:r>
                              <a:rPr lang="en-US" b="0" i="1" smtClean="0">
                                <a:latin typeface="Cambria Math" panose="02040503050406030204" pitchFamily="18" charset="0"/>
                              </a:rPr>
                              <m:t>=1</m:t>
                            </m:r>
                          </m:e>
                        </m:d>
                      </m:sub>
                      <m:sup>
                        <m:r>
                          <a:rPr lang="en-US" b="0" i="1" smtClean="0">
                            <a:latin typeface="Cambria Math" panose="02040503050406030204" pitchFamily="18" charset="0"/>
                          </a:rPr>
                          <m:t>𝑁</m:t>
                        </m:r>
                      </m:sup>
                      <m:e>
                        <m:r>
                          <a:rPr lang="en-US" b="0" i="1" smtClean="0">
                            <a:latin typeface="Cambria Math" panose="02040503050406030204" pitchFamily="18" charset="0"/>
                          </a:rPr>
                          <m:t>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nor/>
                              </m:rPr>
                              <a:rPr lang="en-US" b="0" i="0" smtClean="0">
                                <a:latin typeface="Cambria Math" panose="02040503050406030204" pitchFamily="18" charset="0"/>
                              </a:rPr>
                              <m:t>B</m:t>
                            </m:r>
                          </m:e>
                        </m:d>
                      </m:e>
                    </m:nary>
                  </m:oMath>
                </a14:m>
                <a:endParaRPr lang="en-US" dirty="0"/>
              </a:p>
              <a:p>
                <a:endParaRPr lang="en-US" dirty="0"/>
              </a:p>
            </p:txBody>
          </p:sp>
        </mc:Choice>
        <mc:Fallback>
          <p:sp>
            <p:nvSpPr>
              <p:cNvPr id="3" name="Content Placeholder 2">
                <a:extLst>
                  <a:ext uri="{FF2B5EF4-FFF2-40B4-BE49-F238E27FC236}">
                    <a16:creationId xmlns:a16="http://schemas.microsoft.com/office/drawing/2014/main" id="{5C414D74-482E-46BE-0394-6F506FED3AC0}"/>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11210002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5159B-4927-854B-7DDF-DC81FC26D239}"/>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E14E1B-ED62-4E31-9CED-2EF6111F7768}"/>
                  </a:ext>
                </a:extLst>
              </p:cNvPr>
              <p:cNvSpPr>
                <a:spLocks noGrp="1"/>
              </p:cNvSpPr>
              <p:nvPr>
                <p:ph idx="1"/>
              </p:nvPr>
            </p:nvSpPr>
            <p:spPr/>
            <p:txBody>
              <a:bodyPr/>
              <a:lstStyle/>
              <a:p>
                <a:r>
                  <a:rPr lang="en-US" dirty="0"/>
                  <a:t>Suppose that the coverage is 2x, therefore 2 reads cover position </a:t>
                </a:r>
                <a14:m>
                  <m:oMath xmlns:m="http://schemas.openxmlformats.org/officeDocument/2006/math">
                    <m:r>
                      <a:rPr lang="en-US" b="0" i="1" smtClean="0">
                        <a:latin typeface="Cambria Math" panose="02040503050406030204" pitchFamily="18" charset="0"/>
                      </a:rPr>
                      <m:t>𝑝</m:t>
                    </m:r>
                  </m:oMath>
                </a14:m>
                <a:r>
                  <a:rPr lang="en-US" dirty="0"/>
                  <a:t>,</a:t>
                </a:r>
              </a:p>
              <a:p>
                <a:pPr lvl="1"/>
                <a:r>
                  <a:rPr lang="en-US" dirty="0"/>
                  <a:t>Symbolically </a:t>
                </a:r>
                <a14:m>
                  <m:oMath xmlns:m="http://schemas.openxmlformats.org/officeDocument/2006/math">
                    <m:r>
                      <a:rPr lang="en-US" b="0" i="1" smtClean="0">
                        <a:latin typeface="Cambria Math" panose="02040503050406030204" pitchFamily="18" charset="0"/>
                      </a:rPr>
                      <m:t>𝑁</m:t>
                    </m:r>
                    <m:r>
                      <a:rPr lang="en-US" b="0" i="1" smtClean="0">
                        <a:latin typeface="Cambria Math" panose="02040503050406030204" pitchFamily="18" charset="0"/>
                      </a:rPr>
                      <m:t>=2</m:t>
                    </m:r>
                  </m:oMath>
                </a14:m>
                <a:r>
                  <a:rPr lang="en-US" dirty="0"/>
                  <a:t>,</a:t>
                </a:r>
              </a:p>
              <a:p>
                <a:pPr lvl="1"/>
                <a:r>
                  <a:rPr lang="en-US" dirty="0"/>
                  <a: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m:rPr>
                            <m:nor/>
                          </m:rPr>
                          <a:rPr lang="en-US" sz="2400" b="0" i="0" smtClean="0">
                            <a:latin typeface="Cambria Math" panose="02040503050406030204" pitchFamily="18" charset="0"/>
                          </a:rPr>
                          <m:t>A</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m:rPr>
                            <m:nor/>
                          </m:rPr>
                          <a:rPr lang="en-US" sz="2400" b="0" i="0" smtClean="0">
                            <a:latin typeface="Cambria Math" panose="02040503050406030204" pitchFamily="18" charset="0"/>
                          </a:rPr>
                          <m:t>C</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m:rPr>
                            <m:nor/>
                          </m:rPr>
                          <a:rPr lang="en-US" sz="2400" b="0" i="0" smtClean="0">
                            <a:latin typeface="Cambria Math" panose="02040503050406030204" pitchFamily="18" charset="0"/>
                          </a:rPr>
                          <m:t>G</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m:rPr>
                            <m:nor/>
                          </m:rPr>
                          <a:rPr lang="en-US" sz="2400" b="0" i="0" smtClean="0">
                            <a:latin typeface="Cambria Math" panose="02040503050406030204" pitchFamily="18" charset="0"/>
                          </a:rPr>
                          <m:t>T</m:t>
                        </m:r>
                      </m:sub>
                    </m:sSub>
                  </m:oMath>
                </a14:m>
                <a:r>
                  <a:rPr lang="en-US" sz="2400" dirty="0"/>
                  <a:t> may take on only the values 0, 1 or 2.</a:t>
                </a:r>
              </a:p>
              <a:p>
                <a:pPr lvl="1"/>
                <a14:m>
                  <m:oMath xmlns:m="http://schemas.openxmlformats.org/officeDocument/2006/math">
                    <m:r>
                      <a:rPr lang="en-US" b="1" i="1" smtClean="0">
                        <a:latin typeface="Cambria Math" panose="02040503050406030204" pitchFamily="18" charset="0"/>
                      </a:rPr>
                      <m:t>𝑪</m:t>
                    </m:r>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m:rPr>
                                <m:nor/>
                              </m:rPr>
                              <a:rPr lang="en-US">
                                <a:latin typeface="Cambria Math" panose="02040503050406030204" pitchFamily="18" charset="0"/>
                              </a:rPr>
                              <m:t>A</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m:rPr>
                                <m:nor/>
                              </m:rPr>
                              <a:rPr lang="en-US">
                                <a:latin typeface="Cambria Math" panose="02040503050406030204" pitchFamily="18" charset="0"/>
                              </a:rPr>
                              <m:t>C</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m:rPr>
                                <m:nor/>
                              </m:rPr>
                              <a:rPr lang="en-US">
                                <a:latin typeface="Cambria Math" panose="02040503050406030204" pitchFamily="18" charset="0"/>
                              </a:rPr>
                              <m:t>G</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m:rPr>
                                <m:nor/>
                              </m:rPr>
                              <a:rPr lang="en-US">
                                <a:latin typeface="Cambria Math" panose="02040503050406030204" pitchFamily="18" charset="0"/>
                              </a:rPr>
                              <m:t>T</m:t>
                            </m:r>
                          </m:sub>
                        </m:sSub>
                      </m:e>
                    </m:d>
                  </m:oMath>
                </a14:m>
                <a:r>
                  <a:rPr lang="en-US" dirty="0"/>
                  <a:t> then can only take on values such that its sum is 0,1, or 2.</a:t>
                </a:r>
              </a:p>
            </p:txBody>
          </p:sp>
        </mc:Choice>
        <mc:Fallback>
          <p:sp>
            <p:nvSpPr>
              <p:cNvPr id="3" name="Content Placeholder 2">
                <a:extLst>
                  <a:ext uri="{FF2B5EF4-FFF2-40B4-BE49-F238E27FC236}">
                    <a16:creationId xmlns:a16="http://schemas.microsoft.com/office/drawing/2014/main" id="{49E14E1B-ED62-4E31-9CED-2EF6111F7768}"/>
                  </a:ext>
                </a:extLst>
              </p:cNvPr>
              <p:cNvSpPr>
                <a:spLocks noGrp="1" noRot="1" noChangeAspect="1" noMove="1" noResize="1" noEditPoints="1" noAdjustHandles="1" noChangeArrowheads="1" noChangeShapeType="1" noTextEdit="1"/>
              </p:cNvSpPr>
              <p:nvPr>
                <p:ph idx="1"/>
              </p:nvPr>
            </p:nvSpPr>
            <p:spPr>
              <a:blipFill>
                <a:blip r:embed="rId2"/>
                <a:stretch>
                  <a:fillRect l="-1704" t="-2355" r="-2444"/>
                </a:stretch>
              </a:blipFill>
            </p:spPr>
            <p:txBody>
              <a:bodyPr/>
              <a:lstStyle/>
              <a:p>
                <a:r>
                  <a:rPr lang="en-US">
                    <a:noFill/>
                  </a:rPr>
                  <a:t> </a:t>
                </a:r>
              </a:p>
            </p:txBody>
          </p:sp>
        </mc:Fallback>
      </mc:AlternateContent>
    </p:spTree>
    <p:extLst>
      <p:ext uri="{BB962C8B-B14F-4D97-AF65-F5344CB8AC3E}">
        <p14:creationId xmlns:p14="http://schemas.microsoft.com/office/powerpoint/2010/main" val="316355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1DCB-18BC-9317-8133-BCE91367DA66}"/>
              </a:ext>
            </a:extLst>
          </p:cNvPr>
          <p:cNvSpPr>
            <a:spLocks noGrp="1"/>
          </p:cNvSpPr>
          <p:nvPr>
            <p:ph type="title"/>
          </p:nvPr>
        </p:nvSpPr>
        <p:spPr/>
        <p:txBody>
          <a:bodyPr/>
          <a:lstStyle/>
          <a:p>
            <a:r>
              <a:rPr lang="en-US" dirty="0"/>
              <a:t>History of Bioinformatics</a:t>
            </a:r>
          </a:p>
        </p:txBody>
      </p:sp>
      <p:sp>
        <p:nvSpPr>
          <p:cNvPr id="6" name="Content Placeholder 42">
            <a:extLst>
              <a:ext uri="{FF2B5EF4-FFF2-40B4-BE49-F238E27FC236}">
                <a16:creationId xmlns:a16="http://schemas.microsoft.com/office/drawing/2014/main" id="{4E286704-F3FF-20A2-E394-7BC8EDDB5CE6}"/>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7" name="Straight Connector 6">
            <a:extLst>
              <a:ext uri="{FF2B5EF4-FFF2-40B4-BE49-F238E27FC236}">
                <a16:creationId xmlns:a16="http://schemas.microsoft.com/office/drawing/2014/main" id="{F3488BDC-B713-7A22-89B0-DAF6C0095FF3}"/>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9775CB3A-30DB-357C-5AE2-67B608F61B68}"/>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Straight Connector 8">
            <a:extLst>
              <a:ext uri="{FF2B5EF4-FFF2-40B4-BE49-F238E27FC236}">
                <a16:creationId xmlns:a16="http://schemas.microsoft.com/office/drawing/2014/main" id="{9C0FA6A8-C24C-1CC7-EC4E-40105A7A079D}"/>
              </a:ext>
            </a:extLst>
          </p:cNvPr>
          <p:cNvSpPr/>
          <p:nvPr/>
        </p:nvSpPr>
        <p:spPr>
          <a:xfrm flipH="1">
            <a:off x="1143000" y="180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0" name="Straight Connector 9">
            <a:extLst>
              <a:ext uri="{FF2B5EF4-FFF2-40B4-BE49-F238E27FC236}">
                <a16:creationId xmlns:a16="http://schemas.microsoft.com/office/drawing/2014/main" id="{385290D2-305E-2A94-B30F-CE10957ADD14}"/>
              </a:ext>
            </a:extLst>
          </p:cNvPr>
          <p:cNvSpPr/>
          <p:nvPr/>
        </p:nvSpPr>
        <p:spPr>
          <a:xfrm flipH="1">
            <a:off x="1143000" y="234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1" name="Straight Connector 10">
            <a:extLst>
              <a:ext uri="{FF2B5EF4-FFF2-40B4-BE49-F238E27FC236}">
                <a16:creationId xmlns:a16="http://schemas.microsoft.com/office/drawing/2014/main" id="{5EB606DA-62FE-EB16-7D0E-555135BA44C0}"/>
              </a:ext>
            </a:extLst>
          </p:cNvPr>
          <p:cNvSpPr/>
          <p:nvPr/>
        </p:nvSpPr>
        <p:spPr>
          <a:xfrm flipH="1">
            <a:off x="1143000" y="295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2" name="Straight Connector 11">
            <a:extLst>
              <a:ext uri="{FF2B5EF4-FFF2-40B4-BE49-F238E27FC236}">
                <a16:creationId xmlns:a16="http://schemas.microsoft.com/office/drawing/2014/main" id="{F6DAA3D3-9CA6-6285-F3F5-CA6E4CB4A629}"/>
              </a:ext>
            </a:extLst>
          </p:cNvPr>
          <p:cNvSpPr/>
          <p:nvPr/>
        </p:nvSpPr>
        <p:spPr>
          <a:xfrm flipH="1">
            <a:off x="1143000" y="349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3" name="Straight Connector 12">
            <a:extLst>
              <a:ext uri="{FF2B5EF4-FFF2-40B4-BE49-F238E27FC236}">
                <a16:creationId xmlns:a16="http://schemas.microsoft.com/office/drawing/2014/main" id="{B6EEC303-EAA3-0627-02C6-579CD18D0F54}"/>
              </a:ext>
            </a:extLst>
          </p:cNvPr>
          <p:cNvSpPr/>
          <p:nvPr/>
        </p:nvSpPr>
        <p:spPr>
          <a:xfrm flipH="1">
            <a:off x="1143000" y="396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4" name="Content Placeholder 43">
            <a:extLst>
              <a:ext uri="{FF2B5EF4-FFF2-40B4-BE49-F238E27FC236}">
                <a16:creationId xmlns:a16="http://schemas.microsoft.com/office/drawing/2014/main" id="{2E739D21-7BFA-D1EB-A1D7-233AF4FD816B}"/>
              </a:ext>
            </a:extLst>
          </p:cNvPr>
          <p:cNvSpPr/>
          <p:nvPr/>
        </p:nvSpPr>
        <p:spPr>
          <a:xfrm>
            <a:off x="0" y="160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1960</a:t>
            </a:r>
            <a:endParaRPr lang="en-US" sz="1500" b="0" strike="noStrike" spc="-1">
              <a:latin typeface="Arial"/>
            </a:endParaRPr>
          </a:p>
        </p:txBody>
      </p:sp>
      <p:sp>
        <p:nvSpPr>
          <p:cNvPr id="15" name="Content Placeholder 44">
            <a:extLst>
              <a:ext uri="{FF2B5EF4-FFF2-40B4-BE49-F238E27FC236}">
                <a16:creationId xmlns:a16="http://schemas.microsoft.com/office/drawing/2014/main" id="{9EF2AC6C-7084-FB2D-1135-05627037FC18}"/>
              </a:ext>
            </a:extLst>
          </p:cNvPr>
          <p:cNvSpPr/>
          <p:nvPr/>
        </p:nvSpPr>
        <p:spPr>
          <a:xfrm>
            <a:off x="36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16" name="Content Placeholder 45">
            <a:extLst>
              <a:ext uri="{FF2B5EF4-FFF2-40B4-BE49-F238E27FC236}">
                <a16:creationId xmlns:a16="http://schemas.microsoft.com/office/drawing/2014/main" id="{682E0154-D5CE-9705-B3E0-0BFC7026FC4C}"/>
              </a:ext>
            </a:extLst>
          </p:cNvPr>
          <p:cNvSpPr/>
          <p:nvPr/>
        </p:nvSpPr>
        <p:spPr>
          <a:xfrm>
            <a:off x="360" y="214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1970</a:t>
            </a:r>
            <a:endParaRPr lang="en-US" sz="1500" b="0" strike="noStrike" spc="-1">
              <a:latin typeface="Arial"/>
            </a:endParaRPr>
          </a:p>
        </p:txBody>
      </p:sp>
      <p:sp>
        <p:nvSpPr>
          <p:cNvPr id="17" name="Content Placeholder 46">
            <a:extLst>
              <a:ext uri="{FF2B5EF4-FFF2-40B4-BE49-F238E27FC236}">
                <a16:creationId xmlns:a16="http://schemas.microsoft.com/office/drawing/2014/main" id="{C896E75E-28E2-91BA-FF30-6E7EF066075C}"/>
              </a:ext>
            </a:extLst>
          </p:cNvPr>
          <p:cNvSpPr/>
          <p:nvPr/>
        </p:nvSpPr>
        <p:spPr>
          <a:xfrm>
            <a:off x="360" y="278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1980</a:t>
            </a:r>
            <a:endParaRPr lang="en-US" sz="1500" b="0" strike="noStrike" spc="-1">
              <a:latin typeface="Arial"/>
            </a:endParaRPr>
          </a:p>
        </p:txBody>
      </p:sp>
      <p:sp>
        <p:nvSpPr>
          <p:cNvPr id="18" name="Content Placeholder 47">
            <a:extLst>
              <a:ext uri="{FF2B5EF4-FFF2-40B4-BE49-F238E27FC236}">
                <a16:creationId xmlns:a16="http://schemas.microsoft.com/office/drawing/2014/main" id="{9385CE55-6F89-3AC8-4255-FDF272663434}"/>
              </a:ext>
            </a:extLst>
          </p:cNvPr>
          <p:cNvSpPr/>
          <p:nvPr/>
        </p:nvSpPr>
        <p:spPr>
          <a:xfrm>
            <a:off x="360" y="332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1990</a:t>
            </a:r>
            <a:endParaRPr lang="en-US" sz="1500" b="0" strike="noStrike" spc="-1">
              <a:latin typeface="Arial"/>
            </a:endParaRPr>
          </a:p>
        </p:txBody>
      </p:sp>
      <p:sp>
        <p:nvSpPr>
          <p:cNvPr id="19" name="Content Placeholder 49">
            <a:extLst>
              <a:ext uri="{FF2B5EF4-FFF2-40B4-BE49-F238E27FC236}">
                <a16:creationId xmlns:a16="http://schemas.microsoft.com/office/drawing/2014/main" id="{9F1B911A-8248-D5B5-A0A1-62397181CB8E}"/>
              </a:ext>
            </a:extLst>
          </p:cNvPr>
          <p:cNvSpPr/>
          <p:nvPr/>
        </p:nvSpPr>
        <p:spPr>
          <a:xfrm>
            <a:off x="360" y="3796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20" name="Content Placeholder 50">
            <a:extLst>
              <a:ext uri="{FF2B5EF4-FFF2-40B4-BE49-F238E27FC236}">
                <a16:creationId xmlns:a16="http://schemas.microsoft.com/office/drawing/2014/main" id="{DF4EF9C7-3546-136E-B565-32000465CD64}"/>
              </a:ext>
            </a:extLst>
          </p:cNvPr>
          <p:cNvSpPr/>
          <p:nvPr/>
        </p:nvSpPr>
        <p:spPr>
          <a:xfrm>
            <a:off x="1024200" y="1371600"/>
            <a:ext cx="7313760" cy="53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600" b="0" strike="noStrike" spc="-1">
                <a:solidFill>
                  <a:srgbClr val="000000"/>
                </a:solidFill>
                <a:latin typeface="Calibri"/>
                <a:ea typeface="DejaVu Sans"/>
              </a:rPr>
              <a:t>(late 1950s) - Edman Protein Sequencing – ~60 AA segments </a:t>
            </a:r>
            <a:endParaRPr lang="en-US" sz="1600" b="0" strike="noStrike" spc="-1">
              <a:latin typeface="Arial"/>
            </a:endParaRPr>
          </a:p>
          <a:p>
            <a:pPr>
              <a:lnSpc>
                <a:spcPct val="100000"/>
              </a:lnSpc>
              <a:spcBef>
                <a:spcPts val="1417"/>
              </a:spcBef>
              <a:buNone/>
            </a:pPr>
            <a:endParaRPr lang="en-US" sz="1500" b="0" strike="noStrike" spc="-1">
              <a:latin typeface="Arial"/>
            </a:endParaRPr>
          </a:p>
        </p:txBody>
      </p:sp>
      <p:sp>
        <p:nvSpPr>
          <p:cNvPr id="21" name="Rectangle 20">
            <a:extLst>
              <a:ext uri="{FF2B5EF4-FFF2-40B4-BE49-F238E27FC236}">
                <a16:creationId xmlns:a16="http://schemas.microsoft.com/office/drawing/2014/main" id="{0C4564B8-6DB9-514A-43FB-621324E43BAF}"/>
              </a:ext>
            </a:extLst>
          </p:cNvPr>
          <p:cNvSpPr/>
          <p:nvPr/>
        </p:nvSpPr>
        <p:spPr>
          <a:xfrm>
            <a:off x="1461240" y="1772280"/>
            <a:ext cx="69955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(1962) - COMPROTEIN Developed – Allowed Assembling of peptide sequences into larger proteins </a:t>
            </a:r>
            <a:endParaRPr lang="en-US" sz="1500" b="0" strike="noStrike" spc="-1">
              <a:latin typeface="Arial"/>
            </a:endParaRPr>
          </a:p>
        </p:txBody>
      </p:sp>
      <p:sp>
        <p:nvSpPr>
          <p:cNvPr id="22" name="Rectangle 21">
            <a:extLst>
              <a:ext uri="{FF2B5EF4-FFF2-40B4-BE49-F238E27FC236}">
                <a16:creationId xmlns:a16="http://schemas.microsoft.com/office/drawing/2014/main" id="{3E61AAED-F5C9-E3E0-A8FA-278C6CBB3DCE}"/>
              </a:ext>
            </a:extLst>
          </p:cNvPr>
          <p:cNvSpPr/>
          <p:nvPr/>
        </p:nvSpPr>
        <p:spPr>
          <a:xfrm>
            <a:off x="1461240" y="2286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(1970) – Needleman and Wunsch – Develop Dynamic Programming Approach for computing Sequence Dissimilarity. </a:t>
            </a:r>
            <a:endParaRPr lang="en-US" sz="1500" b="0" strike="noStrike" spc="-1">
              <a:latin typeface="Arial"/>
            </a:endParaRPr>
          </a:p>
        </p:txBody>
      </p:sp>
      <p:sp>
        <p:nvSpPr>
          <p:cNvPr id="23" name="Rectangle 22">
            <a:extLst>
              <a:ext uri="{FF2B5EF4-FFF2-40B4-BE49-F238E27FC236}">
                <a16:creationId xmlns:a16="http://schemas.microsoft.com/office/drawing/2014/main" id="{189B8B80-F0C3-AB0E-8577-A25D616FFD36}"/>
              </a:ext>
            </a:extLst>
          </p:cNvPr>
          <p:cNvSpPr/>
          <p:nvPr/>
        </p:nvSpPr>
        <p:spPr>
          <a:xfrm>
            <a:off x="1461240" y="279972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(1981) – Smith and Waterman – Build upon Needleman and Wunsch for Local Alignment </a:t>
            </a:r>
            <a:endParaRPr lang="en-US" sz="1500" b="0" strike="noStrike" spc="-1">
              <a:latin typeface="Arial"/>
            </a:endParaRPr>
          </a:p>
        </p:txBody>
      </p:sp>
      <p:sp>
        <p:nvSpPr>
          <p:cNvPr id="24" name="Rectangle 23">
            <a:extLst>
              <a:ext uri="{FF2B5EF4-FFF2-40B4-BE49-F238E27FC236}">
                <a16:creationId xmlns:a16="http://schemas.microsoft.com/office/drawing/2014/main" id="{27D606E6-FE48-E0A1-5729-B99CA66041FA}"/>
              </a:ext>
            </a:extLst>
          </p:cNvPr>
          <p:cNvSpPr/>
          <p:nvPr/>
        </p:nvSpPr>
        <p:spPr>
          <a:xfrm>
            <a:off x="1116360" y="2514600"/>
            <a:ext cx="254160" cy="5886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a:t>
            </a:r>
            <a:endParaRPr lang="en-US" sz="1500" b="0" strike="noStrike" spc="-1">
              <a:latin typeface="Arial"/>
            </a:endParaRPr>
          </a:p>
        </p:txBody>
      </p:sp>
      <p:sp>
        <p:nvSpPr>
          <p:cNvPr id="25" name="Rectangle 24">
            <a:extLst>
              <a:ext uri="{FF2B5EF4-FFF2-40B4-BE49-F238E27FC236}">
                <a16:creationId xmlns:a16="http://schemas.microsoft.com/office/drawing/2014/main" id="{08CE5C02-1BF1-5C75-63D7-B195839BE2CF}"/>
              </a:ext>
            </a:extLst>
          </p:cNvPr>
          <p:cNvSpPr/>
          <p:nvPr/>
        </p:nvSpPr>
        <p:spPr>
          <a:xfrm>
            <a:off x="1600200" y="4210920"/>
            <a:ext cx="6171120" cy="1359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1975 – Sanger Sequencing for DNA invented</a:t>
            </a:r>
            <a:endParaRPr lang="en-US" sz="1500" b="0" strike="noStrike" spc="-1">
              <a:latin typeface="Arial"/>
            </a:endParaRPr>
          </a:p>
        </p:txBody>
      </p:sp>
    </p:spTree>
    <p:extLst>
      <p:ext uri="{BB962C8B-B14F-4D97-AF65-F5344CB8AC3E}">
        <p14:creationId xmlns:p14="http://schemas.microsoft.com/office/powerpoint/2010/main" val="105364269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B8290-1F86-1372-D4D5-3F72A8B0015D}"/>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D3F15C9-BC00-FFF4-4D06-D6C5DF4E6E28}"/>
                  </a:ext>
                </a:extLst>
              </p:cNvPr>
              <p:cNvSpPr>
                <a:spLocks noGrp="1"/>
              </p:cNvSpPr>
              <p:nvPr>
                <p:ph idx="1"/>
              </p:nvPr>
            </p:nvSpPr>
            <p:spPr/>
            <p:txBody>
              <a:bodyPr/>
              <a:lstStyle/>
              <a:p>
                <a14:m>
                  <m:oMath xmlns:m="http://schemas.openxmlformats.org/officeDocument/2006/math">
                    <m:r>
                      <a:rPr lang="en-US" b="1" i="1" smtClean="0">
                        <a:latin typeface="Cambria Math" panose="02040503050406030204" pitchFamily="18" charset="0"/>
                      </a:rPr>
                      <m:t>𝑪</m:t>
                    </m:r>
                    <m:r>
                      <a:rPr lang="en-US" b="0" i="1" smtClean="0">
                        <a:latin typeface="Cambria Math" panose="02040503050406030204" pitchFamily="18" charset="0"/>
                      </a:rPr>
                      <m:t>∈</m:t>
                    </m:r>
                  </m:oMath>
                </a14:m>
                <a:endParaRPr lang="en-US" b="0" i="1" dirty="0">
                  <a:latin typeface="Cambria Math" panose="02040503050406030204" pitchFamily="18" charset="0"/>
                </a:endParaRPr>
              </a:p>
              <a:p>
                <a:pPr lvl="1"/>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0,0,0,2</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0,0,2,0</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0,2,0,0</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2,0,0,0</m:t>
                        </m:r>
                      </m:e>
                    </m:d>
                  </m:oMath>
                </a14:m>
                <a:endParaRPr lang="en-US" dirty="0"/>
              </a:p>
              <a:p>
                <a:pPr lvl="2"/>
                <a:r>
                  <a:rPr lang="en-US" dirty="0"/>
                  <a:t>[0,0,1,1],[0,1,0,1],[1,0,0,1]</a:t>
                </a:r>
              </a:p>
              <a:p>
                <a:pPr lvl="2"/>
                <a:r>
                  <a:rPr lang="en-US" dirty="0"/>
                  <a:t>[0,1,1,0],[1,0,1,0],</a:t>
                </a:r>
              </a:p>
              <a:p>
                <a:pPr lvl="2"/>
                <a:r>
                  <a:rPr lang="en-US" dirty="0"/>
                  <a:t>[1,1,0,0]</a:t>
                </a:r>
              </a:p>
            </p:txBody>
          </p:sp>
        </mc:Choice>
        <mc:Fallback>
          <p:sp>
            <p:nvSpPr>
              <p:cNvPr id="3" name="Content Placeholder 2">
                <a:extLst>
                  <a:ext uri="{FF2B5EF4-FFF2-40B4-BE49-F238E27FC236}">
                    <a16:creationId xmlns:a16="http://schemas.microsoft.com/office/drawing/2014/main" id="{7D3F15C9-BC00-FFF4-4D06-D6C5DF4E6E2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1402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AA9C-2923-FF31-30A1-1838B72CB5DA}"/>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609335-157D-3F3E-FFD4-66F38AAD54E9}"/>
                  </a:ext>
                </a:extLst>
              </p:cNvPr>
              <p:cNvSpPr>
                <a:spLocks noGrp="1"/>
              </p:cNvSpPr>
              <p:nvPr>
                <p:ph idx="1"/>
              </p:nvPr>
            </p:nvSpPr>
            <p:spPr/>
            <p:txBody>
              <a:bodyPr/>
              <a:lstStyle/>
              <a:p>
                <a:r>
                  <a:rPr lang="en-US" dirty="0"/>
                  <a:t>Say we have two reads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a14:m>
                <a:r>
                  <a:rPr lang="en-US" dirty="0"/>
                  <a:t> Then </a:t>
                </a:r>
                <a14:m>
                  <m:oMath xmlns:m="http://schemas.openxmlformats.org/officeDocument/2006/math">
                    <m:r>
                      <a:rPr lang="en-US" b="1" i="1" smtClean="0">
                        <a:latin typeface="Cambria Math" panose="02040503050406030204" pitchFamily="18" charset="0"/>
                      </a:rPr>
                      <m:t>𝑪</m:t>
                    </m:r>
                  </m:oMath>
                </a14:m>
                <a:r>
                  <a:rPr lang="en-US" b="1" dirty="0"/>
                  <a:t> </a:t>
                </a:r>
                <a:r>
                  <a:rPr lang="en-US" dirty="0"/>
                  <a:t>takes on values according to the following</a:t>
                </a:r>
              </a:p>
              <a:p>
                <a:pPr lvl="1"/>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0,0,0,</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&amp;</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0,0,</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1</m:t>
                            </m:r>
                          </m:sub>
                        </m:sSub>
                        <m:r>
                          <a:rPr lang="en-US" sz="2000" i="1">
                            <a:latin typeface="Cambria Math" panose="02040503050406030204" pitchFamily="18" charset="0"/>
                          </a:rPr>
                          <m:t>&amp;</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2</m:t>
                            </m:r>
                          </m:sub>
                        </m:sSub>
                        <m:r>
                          <a:rPr lang="en-US" sz="2000" b="0" i="1" smtClean="0">
                            <a:latin typeface="Cambria Math" panose="02040503050406030204" pitchFamily="18" charset="0"/>
                          </a:rPr>
                          <m:t>,0</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0,</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1</m:t>
                            </m:r>
                          </m:sub>
                        </m:sSub>
                        <m:r>
                          <a:rPr lang="en-US" sz="2000" i="1">
                            <a:latin typeface="Cambria Math" panose="02040503050406030204" pitchFamily="18" charset="0"/>
                          </a:rPr>
                          <m:t>&amp;</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2</m:t>
                            </m:r>
                          </m:sub>
                        </m:sSub>
                        <m:r>
                          <a:rPr lang="en-US" sz="2000" b="0" i="1" smtClean="0">
                            <a:latin typeface="Cambria Math" panose="02040503050406030204" pitchFamily="18" charset="0"/>
                          </a:rPr>
                          <m:t>,0,0</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1</m:t>
                            </m:r>
                          </m:sub>
                        </m:sSub>
                        <m:r>
                          <a:rPr lang="en-US" sz="2000" i="1">
                            <a:latin typeface="Cambria Math" panose="02040503050406030204" pitchFamily="18" charset="0"/>
                          </a:rPr>
                          <m:t>&amp;</m:t>
                        </m:r>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2</m:t>
                            </m:r>
                          </m:sub>
                        </m:sSub>
                        <m:r>
                          <a:rPr lang="en-US" sz="2000" b="0" i="1" smtClean="0">
                            <a:latin typeface="Cambria Math" panose="02040503050406030204" pitchFamily="18" charset="0"/>
                          </a:rPr>
                          <m:t>,0,0,0</m:t>
                        </m:r>
                      </m:e>
                    </m:d>
                  </m:oMath>
                </a14:m>
                <a:endParaRPr lang="en-US" dirty="0"/>
              </a:p>
              <a:p>
                <a:pPr lvl="2"/>
                <a:r>
                  <a:rPr lang="en-US" sz="1600" dirty="0"/>
                  <a:t>{[0,0,</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1</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2</m:t>
                        </m:r>
                      </m:sub>
                    </m:sSub>
                  </m:oMath>
                </a14:m>
                <a:r>
                  <a:rPr lang="en-US" sz="1600" dirty="0"/>
                  <a:t>], [0,0,</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2</m:t>
                        </m:r>
                      </m:sub>
                    </m:sSub>
                  </m:oMath>
                </a14:m>
                <a:r>
                  <a:rPr lang="en-US" sz="1600" dirty="0"/>
                  <a:t>,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1</m:t>
                        </m:r>
                      </m:sub>
                    </m:sSub>
                  </m:oMath>
                </a14:m>
                <a:r>
                  <a:rPr lang="en-US" sz="1600" dirty="0"/>
                  <a:t>]},{[0,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2</m:t>
                        </m:r>
                      </m:sub>
                    </m:sSub>
                  </m:oMath>
                </a14:m>
                <a:r>
                  <a:rPr lang="en-US" sz="1600" dirty="0"/>
                  <a:t>,0,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i="1">
                            <a:latin typeface="Cambria Math" panose="02040503050406030204" pitchFamily="18" charset="0"/>
                          </a:rPr>
                          <m:t>1</m:t>
                        </m:r>
                      </m:sub>
                    </m:sSub>
                  </m:oMath>
                </a14:m>
                <a:r>
                  <a:rPr lang="en-US" sz="1600" dirty="0"/>
                  <a:t>], [0,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1</m:t>
                        </m:r>
                      </m:sub>
                    </m:sSub>
                  </m:oMath>
                </a14:m>
                <a:r>
                  <a:rPr lang="en-US" sz="1600" dirty="0"/>
                  <a:t>,0,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2</m:t>
                        </m:r>
                      </m:sub>
                    </m:sSub>
                  </m:oMath>
                </a14:m>
                <a:r>
                  <a:rPr lang="en-US" sz="1600" dirty="0"/>
                  <a:t>]},{[</a:t>
                </a:r>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𝑟</m:t>
                        </m:r>
                      </m:e>
                      <m:sub>
                        <m:r>
                          <a:rPr lang="en-US" sz="1600" b="0" i="1" dirty="0" smtClean="0">
                            <a:latin typeface="Cambria Math" panose="02040503050406030204" pitchFamily="18" charset="0"/>
                          </a:rPr>
                          <m:t>2</m:t>
                        </m:r>
                      </m:sub>
                    </m:sSub>
                  </m:oMath>
                </a14:m>
                <a:r>
                  <a:rPr lang="en-US" sz="1600" dirty="0"/>
                  <a:t>,0,0,</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𝑟</m:t>
                        </m:r>
                      </m:e>
                      <m:sub>
                        <m:r>
                          <a:rPr lang="en-US" sz="1600" b="0" i="1" smtClean="0">
                            <a:latin typeface="Cambria Math" panose="02040503050406030204" pitchFamily="18" charset="0"/>
                          </a:rPr>
                          <m:t>1</m:t>
                        </m:r>
                      </m:sub>
                    </m:sSub>
                  </m:oMath>
                </a14:m>
                <a:r>
                  <a:rPr lang="en-US" sz="1600" dirty="0"/>
                  <a:t>], [</a:t>
                </a:r>
                <a14:m>
                  <m:oMath xmlns:m="http://schemas.openxmlformats.org/officeDocument/2006/math">
                    <m:sSub>
                      <m:sSubPr>
                        <m:ctrlPr>
                          <a:rPr lang="en-US" sz="1600" i="1" dirty="0">
                            <a:latin typeface="Cambria Math" panose="02040503050406030204" pitchFamily="18" charset="0"/>
                          </a:rPr>
                        </m:ctrlPr>
                      </m:sSubPr>
                      <m:e>
                        <m:r>
                          <a:rPr lang="en-US" sz="1600" i="1" dirty="0">
                            <a:latin typeface="Cambria Math" panose="02040503050406030204" pitchFamily="18" charset="0"/>
                          </a:rPr>
                          <m:t>𝑟</m:t>
                        </m:r>
                      </m:e>
                      <m:sub>
                        <m:r>
                          <a:rPr lang="en-US" sz="1600" b="0" i="1" dirty="0" smtClean="0">
                            <a:latin typeface="Cambria Math" panose="02040503050406030204" pitchFamily="18" charset="0"/>
                          </a:rPr>
                          <m:t>1</m:t>
                        </m:r>
                      </m:sub>
                    </m:sSub>
                  </m:oMath>
                </a14:m>
                <a:r>
                  <a:rPr lang="en-US" sz="1600" dirty="0"/>
                  <a:t>,0,0,</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𝑟</m:t>
                        </m:r>
                      </m:e>
                      <m:sub>
                        <m:r>
                          <a:rPr lang="en-US" sz="1600" b="0" i="1" smtClean="0">
                            <a:latin typeface="Cambria Math" panose="02040503050406030204" pitchFamily="18" charset="0"/>
                          </a:rPr>
                          <m:t>2</m:t>
                        </m:r>
                      </m:sub>
                    </m:sSub>
                  </m:oMath>
                </a14:m>
                <a:r>
                  <a:rPr lang="en-US" sz="1600" dirty="0"/>
                  <a:t>]}</a:t>
                </a:r>
              </a:p>
              <a:p>
                <a:pPr lvl="2"/>
                <a:r>
                  <a:rPr lang="en-US" dirty="0"/>
                  <a:t>{[0,</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a14:m>
                <a:r>
                  <a:rPr lang="en-US" dirty="0"/>
                  <a:t>,0], [0,</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b="0" i="1" smtClean="0">
                            <a:latin typeface="Cambria Math" panose="02040503050406030204" pitchFamily="18" charset="0"/>
                          </a:rPr>
                          <m:t>1</m:t>
                        </m:r>
                      </m:sub>
                    </m:sSub>
                  </m:oMath>
                </a14:m>
                <a:r>
                  <a:rPr lang="en-US" dirty="0"/>
                  <a:t>,0]},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r>
                      <a:rPr lang="en-US" i="1">
                        <a:latin typeface="Cambria Math" panose="02040503050406030204" pitchFamily="18" charset="0"/>
                      </a:rPr>
                      <m:t>,</m:t>
                    </m:r>
                    <m:r>
                      <a:rPr lang="en-US" b="0" i="0" smtClean="0">
                        <a:latin typeface="Cambria Math" panose="02040503050406030204" pitchFamily="18" charset="0"/>
                      </a:rPr>
                      <m:t>0</m:t>
                    </m:r>
                  </m:oMath>
                </a14:m>
                <a:r>
                  <a:rPr lang="en-US" dirty="0"/>
                  <a:t>,0],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oMath>
                </a14:m>
                <a:r>
                  <a:rPr lang="en-US" dirty="0"/>
                  <a:t>,</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0,0]},</a:t>
                </a:r>
              </a:p>
              <a:p>
                <a:pPr lvl="2"/>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,0,0],[</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,0,0]</m:t>
                    </m:r>
                  </m:oMath>
                </a14:m>
                <a:r>
                  <a:rPr lang="en-US" dirty="0"/>
                  <a:t>}</a:t>
                </a:r>
              </a:p>
              <a:p>
                <a:endParaRPr lang="en-US" b="1" dirty="0"/>
              </a:p>
            </p:txBody>
          </p:sp>
        </mc:Choice>
        <mc:Fallback>
          <p:sp>
            <p:nvSpPr>
              <p:cNvPr id="3" name="Content Placeholder 2">
                <a:extLst>
                  <a:ext uri="{FF2B5EF4-FFF2-40B4-BE49-F238E27FC236}">
                    <a16:creationId xmlns:a16="http://schemas.microsoft.com/office/drawing/2014/main" id="{FC609335-157D-3F3E-FFD4-66F38AAD54E9}"/>
                  </a:ext>
                </a:extLst>
              </p:cNvPr>
              <p:cNvSpPr>
                <a:spLocks noGrp="1" noRot="1" noChangeAspect="1" noMove="1" noResize="1" noEditPoints="1" noAdjustHandles="1" noChangeArrowheads="1" noChangeShapeType="1" noTextEdit="1"/>
              </p:cNvSpPr>
              <p:nvPr>
                <p:ph idx="1"/>
              </p:nvPr>
            </p:nvSpPr>
            <p:spPr>
              <a:blipFill>
                <a:blip r:embed="rId2"/>
                <a:stretch>
                  <a:fillRect l="-1704" t="-2355" r="-2000"/>
                </a:stretch>
              </a:blipFill>
            </p:spPr>
            <p:txBody>
              <a:bodyPr/>
              <a:lstStyle/>
              <a:p>
                <a:r>
                  <a:rPr lang="en-US">
                    <a:noFill/>
                  </a:rPr>
                  <a:t> </a:t>
                </a:r>
              </a:p>
            </p:txBody>
          </p:sp>
        </mc:Fallback>
      </mc:AlternateContent>
    </p:spTree>
    <p:extLst>
      <p:ext uri="{BB962C8B-B14F-4D97-AF65-F5344CB8AC3E}">
        <p14:creationId xmlns:p14="http://schemas.microsoft.com/office/powerpoint/2010/main" val="266312000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CA16-746F-33B2-3B47-5614F717C1AF}"/>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C75395-884A-F429-D15E-BDDA5B387E31}"/>
                  </a:ext>
                </a:extLst>
              </p:cNvPr>
              <p:cNvSpPr>
                <a:spLocks noGrp="1"/>
              </p:cNvSpPr>
              <p:nvPr>
                <p:ph idx="1"/>
              </p:nvPr>
            </p:nvSpPr>
            <p:spPr/>
            <p:txBody>
              <a:bodyPr/>
              <a:lstStyle/>
              <a:p>
                <a:r>
                  <a:rPr lang="en-US" dirty="0"/>
                  <a:t>Let’s work out the probability for each:</a:t>
                </a:r>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1" i="1" smtClean="0">
                                <a:latin typeface="Cambria Math" panose="02040503050406030204" pitchFamily="18" charset="0"/>
                              </a:rPr>
                              <m:t>𝑪</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0,0,0,2</m:t>
                                </m:r>
                              </m:e>
                            </m:d>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m:rPr>
                            <m:nor/>
                          </m:rPr>
                          <a:rPr lang="en-US" b="0" i="0" smtClean="0">
                            <a:latin typeface="Cambria Math" panose="02040503050406030204" pitchFamily="18" charset="0"/>
                          </a:rPr>
                          <m:t>T</m:t>
                        </m:r>
                      </m:sub>
                      <m:sup>
                        <m:r>
                          <a:rPr lang="en-US" b="0" i="1" smtClean="0">
                            <a:latin typeface="Cambria Math" panose="02040503050406030204" pitchFamily="18" charset="0"/>
                          </a:rPr>
                          <m:t>2</m:t>
                        </m:r>
                      </m:sup>
                    </m:sSubSup>
                  </m:oMath>
                </a14:m>
                <a:endParaRPr lang="en-US" b="0" dirty="0"/>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1" i="1" smtClean="0">
                                <a:latin typeface="Cambria Math" panose="02040503050406030204" pitchFamily="18" charset="0"/>
                              </a:rPr>
                              <m:t>𝑪</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0,0,2</m:t>
                                </m:r>
                                <m:r>
                                  <a:rPr lang="en-US" b="0" i="1" smtClean="0">
                                    <a:latin typeface="Cambria Math" panose="02040503050406030204" pitchFamily="18" charset="0"/>
                                  </a:rPr>
                                  <m:t>,0</m:t>
                                </m:r>
                              </m:e>
                            </m:d>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m:rPr>
                            <m:nor/>
                          </m:rPr>
                          <a:rPr lang="en-US" b="0" i="0" smtClean="0">
                            <a:latin typeface="Cambria Math" panose="02040503050406030204" pitchFamily="18" charset="0"/>
                          </a:rPr>
                          <m:t>G</m:t>
                        </m:r>
                      </m:sub>
                      <m:sup>
                        <m:r>
                          <a:rPr lang="en-US" b="0" i="1" smtClean="0">
                            <a:latin typeface="Cambria Math" panose="02040503050406030204" pitchFamily="18" charset="0"/>
                          </a:rPr>
                          <m:t>2</m:t>
                        </m:r>
                      </m:sup>
                    </m:sSubSup>
                  </m:oMath>
                </a14:m>
                <a:endParaRPr lang="en-US" b="0" dirty="0"/>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1" i="1" smtClean="0">
                                <a:latin typeface="Cambria Math" panose="02040503050406030204" pitchFamily="18" charset="0"/>
                              </a:rPr>
                              <m:t>𝑪</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2</m:t>
                                </m:r>
                                <m:r>
                                  <a:rPr lang="en-US" b="0" i="1" smtClean="0">
                                    <a:latin typeface="Cambria Math" panose="02040503050406030204" pitchFamily="18" charset="0"/>
                                  </a:rPr>
                                  <m:t>,0,</m:t>
                                </m:r>
                                <m:r>
                                  <a:rPr lang="en-US" b="0" i="1" smtClean="0">
                                    <a:latin typeface="Cambria Math" panose="02040503050406030204" pitchFamily="18" charset="0"/>
                                  </a:rPr>
                                  <m:t>0</m:t>
                                </m:r>
                              </m:e>
                            </m:d>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m:rPr>
                            <m:nor/>
                          </m:rPr>
                          <a:rPr lang="en-US" b="0" i="0" smtClean="0">
                            <a:latin typeface="Cambria Math" panose="02040503050406030204" pitchFamily="18" charset="0"/>
                          </a:rPr>
                          <m:t>C</m:t>
                        </m:r>
                      </m:sub>
                      <m:sup>
                        <m:r>
                          <a:rPr lang="en-US" b="0" i="1" smtClean="0">
                            <a:latin typeface="Cambria Math" panose="02040503050406030204" pitchFamily="18" charset="0"/>
                          </a:rPr>
                          <m:t>2</m:t>
                        </m:r>
                      </m:sup>
                    </m:sSubSup>
                  </m:oMath>
                </a14:m>
                <a:endParaRPr lang="en-US" b="0" dirty="0"/>
              </a:p>
              <a:p>
                <a:pPr lvl="1"/>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1" i="1" smtClean="0">
                                <a:latin typeface="Cambria Math" panose="02040503050406030204" pitchFamily="18" charset="0"/>
                              </a:rPr>
                              <m:t>𝑪</m:t>
                            </m:r>
                            <m:r>
                              <a:rPr lang="en-US" b="1"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2</m:t>
                                </m:r>
                                <m:r>
                                  <a:rPr lang="en-US" b="0" i="1" smtClean="0">
                                    <a:latin typeface="Cambria Math" panose="02040503050406030204" pitchFamily="18" charset="0"/>
                                  </a:rPr>
                                  <m:t>,0,0,</m:t>
                                </m:r>
                                <m:r>
                                  <a:rPr lang="en-US" b="0" i="1" smtClean="0">
                                    <a:latin typeface="Cambria Math" panose="02040503050406030204" pitchFamily="18" charset="0"/>
                                  </a:rPr>
                                  <m:t>0</m:t>
                                </m:r>
                              </m:e>
                            </m:d>
                          </m:e>
                        </m:d>
                      </m:e>
                    </m:func>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𝜋</m:t>
                        </m:r>
                      </m:e>
                      <m:sub>
                        <m:r>
                          <m:rPr>
                            <m:nor/>
                          </m:rPr>
                          <a:rPr lang="en-US" b="0" i="0" smtClean="0">
                            <a:latin typeface="Cambria Math" panose="02040503050406030204" pitchFamily="18" charset="0"/>
                          </a:rPr>
                          <m:t>A</m:t>
                        </m:r>
                      </m:sub>
                      <m:sup>
                        <m:r>
                          <a:rPr lang="en-US" b="0" i="1" smtClean="0">
                            <a:latin typeface="Cambria Math" panose="02040503050406030204" pitchFamily="18" charset="0"/>
                          </a:rPr>
                          <m:t>2</m:t>
                        </m:r>
                      </m:sup>
                    </m:sSubSup>
                  </m:oMath>
                </a14:m>
                <a:endParaRPr lang="en-US" b="0" dirty="0"/>
              </a:p>
              <a:p>
                <a:pPr lvl="1"/>
                <a:endParaRPr lang="en-US" b="0" dirty="0"/>
              </a:p>
              <a:p>
                <a:pPr lvl="1"/>
                <a:endParaRPr lang="en-US" b="1" dirty="0"/>
              </a:p>
            </p:txBody>
          </p:sp>
        </mc:Choice>
        <mc:Fallback>
          <p:sp>
            <p:nvSpPr>
              <p:cNvPr id="3" name="Content Placeholder 2">
                <a:extLst>
                  <a:ext uri="{FF2B5EF4-FFF2-40B4-BE49-F238E27FC236}">
                    <a16:creationId xmlns:a16="http://schemas.microsoft.com/office/drawing/2014/main" id="{23C75395-884A-F429-D15E-BDDA5B387E31}"/>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28041123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CA16-746F-33B2-3B47-5614F717C1AF}"/>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C75395-884A-F429-D15E-BDDA5B387E31}"/>
                  </a:ext>
                </a:extLst>
              </p:cNvPr>
              <p:cNvSpPr>
                <a:spLocks noGrp="1"/>
              </p:cNvSpPr>
              <p:nvPr>
                <p:ph idx="1"/>
              </p:nvPr>
            </p:nvSpPr>
            <p:spPr/>
            <p:txBody>
              <a:bodyPr/>
              <a:lstStyle/>
              <a:p>
                <a:r>
                  <a:rPr lang="en-US" dirty="0"/>
                  <a:t>Let’s work out the probability for each:</a:t>
                </a:r>
              </a:p>
              <a:p>
                <a:pPr lvl="1"/>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m:t>
                            </m:r>
                            <m:r>
                              <a:rPr lang="en-US" sz="2400" b="1"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0,0,1,1</m:t>
                                </m:r>
                              </m:e>
                            </m:d>
                          </m:e>
                        </m:d>
                      </m:e>
                    </m:func>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T</m:t>
                        </m:r>
                      </m:sub>
                      <m:sup>
                        <m:r>
                          <a:rPr lang="en-US" sz="2400" b="0" i="1" smtClean="0">
                            <a:latin typeface="Cambria Math" panose="02040503050406030204" pitchFamily="18" charset="0"/>
                          </a:rPr>
                          <m:t>1</m:t>
                        </m:r>
                      </m:sup>
                    </m:sSubSup>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G</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G</m:t>
                        </m:r>
                      </m:sub>
                      <m:sup>
                        <m:r>
                          <a:rPr lang="en-US" sz="2400" b="0" i="1" smtClean="0">
                            <a:latin typeface="Cambria Math" panose="02040503050406030204" pitchFamily="18" charset="0"/>
                          </a:rPr>
                          <m:t>1</m:t>
                        </m:r>
                      </m:sup>
                    </m:sSubSup>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T</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T</m:t>
                        </m:r>
                      </m:sub>
                      <m:sup>
                        <m:r>
                          <a:rPr lang="en-US" sz="2400" b="0" i="1" smtClean="0">
                            <a:latin typeface="Cambria Math" panose="02040503050406030204" pitchFamily="18" charset="0"/>
                          </a:rPr>
                          <m:t>1</m:t>
                        </m:r>
                      </m:sup>
                    </m:sSubSup>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G</m:t>
                        </m:r>
                      </m:sub>
                      <m:sup>
                        <m:r>
                          <a:rPr lang="en-US" sz="2400" b="0" i="1" smtClean="0">
                            <a:latin typeface="Cambria Math" panose="02040503050406030204" pitchFamily="18" charset="0"/>
                          </a:rPr>
                          <m:t>1</m:t>
                        </m:r>
                      </m:sup>
                    </m:sSubSup>
                  </m:oMath>
                </a14:m>
                <a:endParaRPr lang="en-US" b="0" dirty="0"/>
              </a:p>
              <a:p>
                <a:pPr lvl="1"/>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b="1" i="1">
                                <a:latin typeface="Cambria Math" panose="02040503050406030204" pitchFamily="18" charset="0"/>
                              </a:rPr>
                              <m:t>𝑪</m:t>
                            </m:r>
                            <m:r>
                              <a:rPr lang="en-US" sz="2400" b="1"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0,</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,1</m:t>
                                </m:r>
                              </m:e>
                            </m:d>
                          </m:e>
                        </m:d>
                      </m:e>
                    </m:func>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a:latin typeface="Cambria Math" panose="02040503050406030204" pitchFamily="18" charset="0"/>
                          </a:rPr>
                          <m:t>T</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C</m:t>
                        </m:r>
                      </m:sub>
                      <m:sup>
                        <m:r>
                          <a:rPr lang="en-US" sz="2400" i="1">
                            <a:latin typeface="Cambria Math" panose="02040503050406030204" pitchFamily="18" charset="0"/>
                          </a:rPr>
                          <m:t>1</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C</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a:latin typeface="Cambria Math" panose="02040503050406030204" pitchFamily="18" charset="0"/>
                          </a:rPr>
                          <m:t>T</m:t>
                        </m:r>
                      </m:sub>
                      <m:sup>
                        <m:r>
                          <a:rPr lang="en-US" sz="2400" i="1">
                            <a:latin typeface="Cambria Math" panose="02040503050406030204" pitchFamily="18" charset="0"/>
                          </a:rPr>
                          <m:t>1</m:t>
                        </m:r>
                      </m:sup>
                    </m:sSubSup>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2</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a:latin typeface="Cambria Math" panose="02040503050406030204" pitchFamily="18" charset="0"/>
                          </a:rPr>
                          <m:t>T</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C</m:t>
                        </m:r>
                      </m:sub>
                      <m:sup>
                        <m:r>
                          <a:rPr lang="en-US" sz="2400" i="1">
                            <a:latin typeface="Cambria Math" panose="02040503050406030204" pitchFamily="18" charset="0"/>
                          </a:rPr>
                          <m:t>1</m:t>
                        </m:r>
                      </m:sup>
                    </m:sSubSup>
                  </m:oMath>
                </a14:m>
                <a:endParaRPr lang="en-US" sz="2400" b="0" dirty="0"/>
              </a:p>
              <a:p>
                <a:pPr lvl="1"/>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b="1" i="1">
                                <a:latin typeface="Cambria Math" panose="02040503050406030204" pitchFamily="18" charset="0"/>
                              </a:rPr>
                              <m:t>𝑪</m:t>
                            </m:r>
                            <m:r>
                              <a:rPr lang="en-US" sz="2400" b="1"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,0,</m:t>
                                </m:r>
                                <m:r>
                                  <a:rPr lang="en-US" sz="2400" b="0" i="1" smtClean="0">
                                    <a:latin typeface="Cambria Math" panose="02040503050406030204" pitchFamily="18" charset="0"/>
                                  </a:rPr>
                                  <m:t>0</m:t>
                                </m:r>
                                <m:r>
                                  <a:rPr lang="en-US" sz="2400" i="1">
                                    <a:latin typeface="Cambria Math" panose="02040503050406030204" pitchFamily="18" charset="0"/>
                                  </a:rPr>
                                  <m:t>,1</m:t>
                                </m:r>
                              </m:e>
                            </m:d>
                          </m:e>
                        </m:d>
                      </m:e>
                    </m:func>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a:latin typeface="Cambria Math" panose="02040503050406030204" pitchFamily="18" charset="0"/>
                          </a:rPr>
                          <m:t>T</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A</m:t>
                        </m:r>
                      </m:sub>
                      <m:sup>
                        <m:r>
                          <a:rPr lang="en-US" sz="2400" i="1">
                            <a:latin typeface="Cambria Math" panose="02040503050406030204" pitchFamily="18" charset="0"/>
                          </a:rPr>
                          <m:t>1</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a:latin typeface="Cambria Math" panose="02040503050406030204" pitchFamily="18" charset="0"/>
                          </a:rPr>
                          <m:t>G</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A</m:t>
                        </m:r>
                      </m:sub>
                      <m:sup>
                        <m:r>
                          <a:rPr lang="en-US" sz="2400" i="1">
                            <a:latin typeface="Cambria Math" panose="02040503050406030204" pitchFamily="18" charset="0"/>
                          </a:rPr>
                          <m:t>1</m:t>
                        </m:r>
                      </m:sup>
                    </m:sSubSup>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2</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a:latin typeface="Cambria Math" panose="02040503050406030204" pitchFamily="18" charset="0"/>
                          </a:rPr>
                          <m:t>T</m:t>
                        </m:r>
                      </m:sub>
                      <m:sup>
                        <m:r>
                          <a:rPr lang="en-US" sz="2400" i="1">
                            <a:latin typeface="Cambria Math" panose="02040503050406030204" pitchFamily="18" charset="0"/>
                          </a:rPr>
                          <m:t>1</m:t>
                        </m:r>
                      </m:sup>
                    </m:sSubSup>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A</m:t>
                        </m:r>
                      </m:sub>
                      <m:sup>
                        <m:r>
                          <a:rPr lang="en-US" sz="2400" i="1">
                            <a:latin typeface="Cambria Math" panose="02040503050406030204" pitchFamily="18" charset="0"/>
                          </a:rPr>
                          <m:t>1</m:t>
                        </m:r>
                      </m:sup>
                    </m:sSubSup>
                  </m:oMath>
                </a14:m>
                <a:endParaRPr lang="en-US" b="0" dirty="0"/>
              </a:p>
              <a:p>
                <a:pPr marL="457200" lvl="1" indent="0">
                  <a:buNone/>
                </a:pPr>
                <a:endParaRPr lang="en-US" b="0" dirty="0"/>
              </a:p>
              <a:p>
                <a:pPr lvl="1"/>
                <a:endParaRPr lang="en-US" b="0" dirty="0"/>
              </a:p>
              <a:p>
                <a:pPr lvl="1"/>
                <a:endParaRPr lang="en-US" b="1" dirty="0"/>
              </a:p>
            </p:txBody>
          </p:sp>
        </mc:Choice>
        <mc:Fallback>
          <p:sp>
            <p:nvSpPr>
              <p:cNvPr id="3" name="Content Placeholder 2">
                <a:extLst>
                  <a:ext uri="{FF2B5EF4-FFF2-40B4-BE49-F238E27FC236}">
                    <a16:creationId xmlns:a16="http://schemas.microsoft.com/office/drawing/2014/main" id="{23C75395-884A-F429-D15E-BDDA5B387E31}"/>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3193490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0CA16-746F-33B2-3B47-5614F717C1AF}"/>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3C75395-884A-F429-D15E-BDDA5B387E31}"/>
                  </a:ext>
                </a:extLst>
              </p:cNvPr>
              <p:cNvSpPr>
                <a:spLocks noGrp="1"/>
              </p:cNvSpPr>
              <p:nvPr>
                <p:ph idx="1"/>
              </p:nvPr>
            </p:nvSpPr>
            <p:spPr/>
            <p:txBody>
              <a:bodyPr/>
              <a:lstStyle/>
              <a:p>
                <a:r>
                  <a:rPr lang="en-US" dirty="0"/>
                  <a:t>Let’s work out the probability for each:</a:t>
                </a:r>
              </a:p>
              <a:p>
                <a:pPr lvl="1"/>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ctrlPr>
                              <a:rPr lang="en-US" sz="2400" b="0" i="1" smtClean="0">
                                <a:latin typeface="Cambria Math" panose="02040503050406030204" pitchFamily="18" charset="0"/>
                              </a:rPr>
                            </m:ctrlPr>
                          </m:dPr>
                          <m:e>
                            <m:r>
                              <a:rPr lang="en-US" sz="2400" b="1" i="1" smtClean="0">
                                <a:latin typeface="Cambria Math" panose="02040503050406030204" pitchFamily="18" charset="0"/>
                              </a:rPr>
                              <m:t>𝑪</m:t>
                            </m:r>
                            <m:r>
                              <a:rPr lang="en-US" sz="2400" b="1"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0,1,1,0</m:t>
                                </m:r>
                              </m:e>
                            </m:d>
                          </m:e>
                        </m:d>
                      </m:e>
                    </m:func>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C</m:t>
                        </m:r>
                      </m:sub>
                      <m:sup>
                        <m:r>
                          <a:rPr lang="en-US" sz="2400" b="0" i="1" smtClean="0">
                            <a:latin typeface="Cambria Math" panose="02040503050406030204" pitchFamily="18" charset="0"/>
                          </a:rPr>
                          <m:t>1</m:t>
                        </m:r>
                      </m:sup>
                    </m:sSubSup>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G</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G</m:t>
                        </m:r>
                      </m:sub>
                      <m:sup>
                        <m:r>
                          <a:rPr lang="en-US" sz="2400" b="0" i="1" smtClean="0">
                            <a:latin typeface="Cambria Math" panose="02040503050406030204" pitchFamily="18" charset="0"/>
                          </a:rPr>
                          <m:t>1</m:t>
                        </m:r>
                      </m:sup>
                    </m:sSubSup>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C</m:t>
                        </m:r>
                      </m:sub>
                      <m:sup>
                        <m:r>
                          <a:rPr lang="en-US" sz="2400" b="0" i="1" smtClean="0">
                            <a:latin typeface="Cambria Math" panose="02040503050406030204" pitchFamily="18" charset="0"/>
                          </a:rPr>
                          <m:t>1</m:t>
                        </m:r>
                      </m:sup>
                    </m:sSubSup>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2</m:t>
                        </m:r>
                      </m:e>
                    </m:d>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C</m:t>
                        </m:r>
                      </m:sub>
                      <m:sup>
                        <m:r>
                          <a:rPr lang="en-US" sz="2400" b="0" i="1" smtClean="0">
                            <a:latin typeface="Cambria Math" panose="02040503050406030204" pitchFamily="18" charset="0"/>
                          </a:rPr>
                          <m:t>1</m:t>
                        </m:r>
                      </m:sup>
                    </m:sSubSup>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𝜋</m:t>
                        </m:r>
                      </m:e>
                      <m:sub>
                        <m:r>
                          <m:rPr>
                            <m:nor/>
                          </m:rPr>
                          <a:rPr lang="en-US" sz="2400" b="0" i="0" smtClean="0">
                            <a:latin typeface="Cambria Math" panose="02040503050406030204" pitchFamily="18" charset="0"/>
                          </a:rPr>
                          <m:t>G</m:t>
                        </m:r>
                      </m:sub>
                      <m:sup>
                        <m:r>
                          <a:rPr lang="en-US" sz="2400" b="0" i="1" smtClean="0">
                            <a:latin typeface="Cambria Math" panose="02040503050406030204" pitchFamily="18" charset="0"/>
                          </a:rPr>
                          <m:t>1</m:t>
                        </m:r>
                      </m:sup>
                    </m:sSubSup>
                  </m:oMath>
                </a14:m>
                <a:endParaRPr lang="en-US" b="0" dirty="0"/>
              </a:p>
              <a:p>
                <a:pPr lvl="1"/>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b="1" i="1">
                                <a:latin typeface="Cambria Math" panose="02040503050406030204" pitchFamily="18" charset="0"/>
                              </a:rPr>
                              <m:t>𝑪</m:t>
                            </m:r>
                            <m:r>
                              <a:rPr lang="en-US" sz="2400" b="1"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b="0" i="1" smtClean="0">
                                    <a:latin typeface="Cambria Math" panose="02040503050406030204" pitchFamily="18" charset="0"/>
                                  </a:rPr>
                                  <m:t>0</m:t>
                                </m:r>
                              </m:e>
                            </m:d>
                          </m:e>
                        </m:d>
                      </m:e>
                    </m:func>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A</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G</m:t>
                        </m:r>
                      </m:sub>
                      <m:sup>
                        <m:r>
                          <a:rPr lang="en-US" sz="2400" i="1">
                            <a:latin typeface="Cambria Math" panose="02040503050406030204" pitchFamily="18" charset="0"/>
                          </a:rPr>
                          <m:t>1</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G</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A</m:t>
                        </m:r>
                      </m:sub>
                      <m:sup>
                        <m:r>
                          <a:rPr lang="en-US" sz="2400" i="1">
                            <a:latin typeface="Cambria Math" panose="02040503050406030204" pitchFamily="18" charset="0"/>
                          </a:rPr>
                          <m:t>1</m:t>
                        </m:r>
                      </m:sup>
                    </m:sSubSup>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2</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G</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A</m:t>
                        </m:r>
                      </m:sub>
                      <m:sup>
                        <m:r>
                          <a:rPr lang="en-US" sz="2400" i="1">
                            <a:latin typeface="Cambria Math" panose="02040503050406030204" pitchFamily="18" charset="0"/>
                          </a:rPr>
                          <m:t>1</m:t>
                        </m:r>
                      </m:sup>
                    </m:sSubSup>
                  </m:oMath>
                </a14:m>
                <a:endParaRPr lang="en-US" sz="2400" b="0" dirty="0"/>
              </a:p>
              <a:p>
                <a:pPr lvl="1"/>
                <a14:m>
                  <m:oMath xmlns:m="http://schemas.openxmlformats.org/officeDocument/2006/math">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ctrlPr>
                              <a:rPr lang="en-US" sz="2400" i="1">
                                <a:latin typeface="Cambria Math" panose="02040503050406030204" pitchFamily="18" charset="0"/>
                              </a:rPr>
                            </m:ctrlPr>
                          </m:dPr>
                          <m:e>
                            <m:r>
                              <a:rPr lang="en-US" sz="2400" b="1" i="1">
                                <a:latin typeface="Cambria Math" panose="02040503050406030204" pitchFamily="18" charset="0"/>
                              </a:rPr>
                              <m:t>𝑪</m:t>
                            </m:r>
                            <m:r>
                              <a:rPr lang="en-US" sz="2400" b="1" i="1">
                                <a:latin typeface="Cambria Math" panose="02040503050406030204" pitchFamily="18" charset="0"/>
                              </a:rPr>
                              <m:t>=</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1</m:t>
                                </m:r>
                                <m:r>
                                  <a:rPr lang="en-US" sz="2400" i="1">
                                    <a:latin typeface="Cambria Math" panose="02040503050406030204" pitchFamily="18" charset="0"/>
                                  </a:rPr>
                                  <m:t>,</m:t>
                                </m:r>
                                <m:r>
                                  <a:rPr lang="en-US" sz="2400" b="0" i="1" smtClean="0">
                                    <a:latin typeface="Cambria Math" panose="02040503050406030204" pitchFamily="18" charset="0"/>
                                  </a:rPr>
                                  <m:t>1</m:t>
                                </m:r>
                                <m:r>
                                  <a:rPr lang="en-US" sz="2400" i="1">
                                    <a:latin typeface="Cambria Math" panose="02040503050406030204" pitchFamily="18" charset="0"/>
                                  </a:rPr>
                                  <m:t>,</m:t>
                                </m:r>
                                <m:r>
                                  <a:rPr lang="en-US" sz="2400" b="0" i="1" smtClean="0">
                                    <a:latin typeface="Cambria Math" panose="02040503050406030204" pitchFamily="18" charset="0"/>
                                  </a:rPr>
                                  <m:t>0</m:t>
                                </m:r>
                                <m:r>
                                  <a:rPr lang="en-US" sz="2400" i="1">
                                    <a:latin typeface="Cambria Math" panose="02040503050406030204" pitchFamily="18" charset="0"/>
                                  </a:rPr>
                                  <m:t>,</m:t>
                                </m:r>
                                <m:r>
                                  <a:rPr lang="en-US" sz="2400" b="0" i="1" smtClean="0">
                                    <a:latin typeface="Cambria Math" panose="02040503050406030204" pitchFamily="18" charset="0"/>
                                  </a:rPr>
                                  <m:t>0</m:t>
                                </m:r>
                              </m:e>
                            </m:d>
                          </m:e>
                        </m:d>
                      </m:e>
                    </m:func>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C</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A</m:t>
                        </m:r>
                      </m:sub>
                      <m:sup>
                        <m:r>
                          <a:rPr lang="en-US" sz="2400" i="1">
                            <a:latin typeface="Cambria Math" panose="02040503050406030204" pitchFamily="18" charset="0"/>
                          </a:rPr>
                          <m:t>1</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C</m:t>
                        </m:r>
                      </m:sub>
                      <m:sup>
                        <m:r>
                          <a:rPr lang="en-US" sz="2400" i="1">
                            <a:latin typeface="Cambria Math" panose="02040503050406030204" pitchFamily="18" charset="0"/>
                          </a:rPr>
                          <m:t>1</m:t>
                        </m:r>
                      </m:sup>
                    </m:sSubSup>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A</m:t>
                        </m:r>
                      </m:sub>
                      <m:sup>
                        <m:r>
                          <a:rPr lang="en-US" sz="2400" i="1">
                            <a:latin typeface="Cambria Math" panose="02040503050406030204" pitchFamily="18" charset="0"/>
                          </a:rPr>
                          <m:t>1</m:t>
                        </m:r>
                      </m:sup>
                    </m:sSubSup>
                    <m:r>
                      <a:rPr lang="en-US" sz="2400" i="1">
                        <a:latin typeface="Cambria Math" panose="02040503050406030204" pitchFamily="18" charset="0"/>
                      </a:rPr>
                      <m:t>=</m:t>
                    </m:r>
                    <m:d>
                      <m:dPr>
                        <m:ctrlPr>
                          <a:rPr lang="en-US" sz="2400" i="1">
                            <a:latin typeface="Cambria Math" panose="02040503050406030204" pitchFamily="18" charset="0"/>
                          </a:rPr>
                        </m:ctrlPr>
                      </m:dPr>
                      <m:e>
                        <m:r>
                          <a:rPr lang="en-US" sz="2400" i="1">
                            <a:latin typeface="Cambria Math" panose="02040503050406030204" pitchFamily="18" charset="0"/>
                          </a:rPr>
                          <m:t>2</m:t>
                        </m:r>
                      </m:e>
                    </m:d>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C</m:t>
                        </m:r>
                      </m:sub>
                      <m:sup>
                        <m:r>
                          <a:rPr lang="en-US" sz="2400" i="1">
                            <a:latin typeface="Cambria Math" panose="02040503050406030204" pitchFamily="18" charset="0"/>
                          </a:rPr>
                          <m:t>1</m:t>
                        </m:r>
                      </m:sup>
                    </m:sSubSup>
                    <m:sSubSup>
                      <m:sSubSupPr>
                        <m:ctrlPr>
                          <a:rPr lang="en-US" sz="2400" i="1" smtClean="0">
                            <a:latin typeface="Cambria Math" panose="02040503050406030204" pitchFamily="18" charset="0"/>
                          </a:rPr>
                        </m:ctrlPr>
                      </m:sSubSupPr>
                      <m:e>
                        <m:r>
                          <a:rPr lang="en-US" sz="2400" i="1">
                            <a:latin typeface="Cambria Math" panose="02040503050406030204" pitchFamily="18" charset="0"/>
                          </a:rPr>
                          <m:t>𝜋</m:t>
                        </m:r>
                      </m:e>
                      <m:sub>
                        <m:r>
                          <m:rPr>
                            <m:nor/>
                          </m:rPr>
                          <a:rPr lang="en-US" sz="2400" b="0" i="0" smtClean="0">
                            <a:latin typeface="Cambria Math" panose="02040503050406030204" pitchFamily="18" charset="0"/>
                          </a:rPr>
                          <m:t>A</m:t>
                        </m:r>
                      </m:sub>
                      <m:sup>
                        <m:r>
                          <a:rPr lang="en-US" sz="2400" i="1">
                            <a:latin typeface="Cambria Math" panose="02040503050406030204" pitchFamily="18" charset="0"/>
                          </a:rPr>
                          <m:t>1</m:t>
                        </m:r>
                      </m:sup>
                    </m:sSubSup>
                  </m:oMath>
                </a14:m>
                <a:endParaRPr lang="en-US" b="0" dirty="0"/>
              </a:p>
              <a:p>
                <a:pPr marL="457200" lvl="1" indent="0">
                  <a:buNone/>
                </a:pPr>
                <a:endParaRPr lang="en-US" b="0" dirty="0"/>
              </a:p>
              <a:p>
                <a:pPr lvl="1"/>
                <a:endParaRPr lang="en-US" b="0" dirty="0"/>
              </a:p>
              <a:p>
                <a:pPr lvl="1"/>
                <a:endParaRPr lang="en-US" b="1" dirty="0"/>
              </a:p>
            </p:txBody>
          </p:sp>
        </mc:Choice>
        <mc:Fallback>
          <p:sp>
            <p:nvSpPr>
              <p:cNvPr id="3" name="Content Placeholder 2">
                <a:extLst>
                  <a:ext uri="{FF2B5EF4-FFF2-40B4-BE49-F238E27FC236}">
                    <a16:creationId xmlns:a16="http://schemas.microsoft.com/office/drawing/2014/main" id="{23C75395-884A-F429-D15E-BDDA5B387E31}"/>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60010423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0FDA0-CD4C-0AD7-ABDD-2F25661177AA}"/>
              </a:ext>
            </a:extLst>
          </p:cNvPr>
          <p:cNvSpPr>
            <a:spLocks noGrp="1"/>
          </p:cNvSpPr>
          <p:nvPr>
            <p:ph type="title"/>
          </p:nvPr>
        </p:nvSpPr>
        <p:spPr/>
        <p:txBody>
          <a:bodyPr/>
          <a:lstStyle/>
          <a:p>
            <a:r>
              <a:rPr lang="en-US" dirty="0"/>
              <a:t>Minor Allele Frequency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37816BC-CD06-9688-B3E2-97CF5555E2FB}"/>
                  </a:ext>
                </a:extLst>
              </p:cNvPr>
              <p:cNvSpPr>
                <a:spLocks noGrp="1"/>
              </p:cNvSpPr>
              <p:nvPr>
                <p:ph idx="1"/>
              </p:nvPr>
            </p:nvSpPr>
            <p:spPr/>
            <p:txBody>
              <a:bodyPr/>
              <a:lstStyle/>
              <a:p>
                <a:r>
                  <a:rPr lang="en-US" sz="2400" dirty="0"/>
                  <a:t>In general for </a:t>
                </a:r>
                <a14:m>
                  <m:oMath xmlns:m="http://schemas.openxmlformats.org/officeDocument/2006/math">
                    <m:r>
                      <a:rPr lang="en-US" sz="2400" b="0" i="1" smtClean="0">
                        <a:latin typeface="Cambria Math" panose="02040503050406030204" pitchFamily="18" charset="0"/>
                      </a:rPr>
                      <m:t>𝑁</m:t>
                    </m:r>
                  </m:oMath>
                </a14:m>
                <a:r>
                  <a:rPr lang="en-US" sz="2400" dirty="0"/>
                  <a:t> reads we can write: </a:t>
                </a:r>
              </a:p>
              <a:p>
                <a:pPr lvl="1"/>
                <a14:m>
                  <m:oMath xmlns:m="http://schemas.openxmlformats.org/officeDocument/2006/math">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Pr</m:t>
                        </m:r>
                      </m:fName>
                      <m:e>
                        <m:r>
                          <a:rPr lang="en-US" sz="2000" b="0" i="1" smtClean="0">
                            <a:latin typeface="Cambria Math" panose="02040503050406030204" pitchFamily="18" charset="0"/>
                          </a:rPr>
                          <m:t>(</m:t>
                        </m:r>
                      </m:e>
                    </m:func>
                    <m:r>
                      <a:rPr lang="en-US" sz="2000" b="1" i="1">
                        <a:latin typeface="Cambria Math" panose="02040503050406030204" pitchFamily="18" charset="0"/>
                      </a:rPr>
                      <m:t>𝑪</m:t>
                    </m:r>
                    <m:r>
                      <a:rPr lang="en-US" sz="2000" b="1" i="1">
                        <a:latin typeface="Cambria Math" panose="02040503050406030204" pitchFamily="18" charset="0"/>
                      </a:rPr>
                      <m:t>=</m:t>
                    </m:r>
                    <m:d>
                      <m:dPr>
                        <m:begChr m:val="["/>
                        <m:endChr m:val="]"/>
                        <m:ctrlPr>
                          <a:rPr lang="en-US" sz="2000" b="1"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nor/>
                              </m:rPr>
                              <a:rPr lang="en-US" sz="2000">
                                <a:latin typeface="Cambria Math" panose="02040503050406030204" pitchFamily="18" charset="0"/>
                              </a:rPr>
                              <m:t>A</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nor/>
                              </m:rPr>
                              <a:rPr lang="en-US" sz="2000">
                                <a:latin typeface="Cambria Math" panose="02040503050406030204" pitchFamily="18" charset="0"/>
                              </a:rPr>
                              <m:t>C</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nor/>
                              </m:rPr>
                              <a:rPr lang="en-US" sz="2000">
                                <a:latin typeface="Cambria Math" panose="02040503050406030204" pitchFamily="18" charset="0"/>
                              </a:rPr>
                              <m:t>G</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𝐶</m:t>
                            </m:r>
                          </m:e>
                          <m:sub>
                            <m:r>
                              <m:rPr>
                                <m:nor/>
                              </m:rPr>
                              <a:rPr lang="en-US" sz="2000">
                                <a:latin typeface="Cambria Math" panose="02040503050406030204" pitchFamily="18" charset="0"/>
                              </a:rPr>
                              <m:t>T</m:t>
                            </m:r>
                          </m:sub>
                        </m:sSub>
                      </m:e>
                    </m:d>
                    <m:r>
                      <a:rPr lang="en-US" sz="2000" b="1" i="1" smtClean="0">
                        <a:latin typeface="Cambria Math" panose="02040503050406030204" pitchFamily="18" charset="0"/>
                      </a:rPr>
                      <m:t>=</m:t>
                    </m:r>
                    <m:d>
                      <m:dPr>
                        <m:begChr m:val="["/>
                        <m:endChr m:val="]"/>
                        <m:ctrlPr>
                          <a:rPr lang="en-US" sz="2000" b="1"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m:rPr>
                                <m:nor/>
                              </m:rPr>
                              <a:rPr lang="en-US" sz="2000" b="0" i="0" smtClean="0">
                                <a:latin typeface="Cambria Math" panose="02040503050406030204" pitchFamily="18" charset="0"/>
                              </a:rPr>
                              <m:t>A</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m:rPr>
                                <m:nor/>
                              </m:rPr>
                              <a:rPr lang="en-US" sz="2000" b="0" i="0" smtClean="0">
                                <a:latin typeface="Cambria Math" panose="02040503050406030204" pitchFamily="18" charset="0"/>
                              </a:rPr>
                              <m:t>C</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m:rPr>
                                <m:nor/>
                              </m:rPr>
                              <a:rPr lang="en-US" sz="2000" b="0" i="0" smtClean="0">
                                <a:latin typeface="Cambria Math" panose="02040503050406030204" pitchFamily="18" charset="0"/>
                              </a:rPr>
                              <m:t>G</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m:rPr>
                                <m:nor/>
                              </m:rPr>
                              <a:rPr lang="en-US" sz="2000" b="0" i="0" smtClean="0">
                                <a:latin typeface="Cambria Math" panose="02040503050406030204" pitchFamily="18" charset="0"/>
                              </a:rPr>
                              <m:t>T</m:t>
                            </m:r>
                          </m:sub>
                        </m:sSub>
                      </m:e>
                    </m:d>
                    <m:r>
                      <a:rPr lang="en-US" sz="2000" b="0" i="1" smtClean="0">
                        <a:latin typeface="Cambria Math" panose="02040503050406030204" pitchFamily="18" charset="0"/>
                      </a:rPr>
                      <m:t>)=</m:t>
                    </m:r>
                  </m:oMath>
                </a14:m>
                <a:endParaRPr lang="en-US" sz="2000" b="0" dirty="0"/>
              </a:p>
              <a:p>
                <a:pPr marL="457200" lvl="1" indent="0" algn="ctr">
                  <a:buNone/>
                </a:pPr>
                <a14:m>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𝑁</m:t>
                        </m:r>
                        <m:r>
                          <a:rPr lang="en-US" sz="2000" b="0" i="1" smtClean="0">
                            <a:latin typeface="Cambria Math" panose="02040503050406030204" pitchFamily="18" charset="0"/>
                          </a:rPr>
                          <m:t>!</m:t>
                        </m:r>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m:rPr>
                                <m:nor/>
                              </m:rPr>
                              <a:rPr lang="en-US" sz="2000" b="0" i="0" smtClean="0">
                                <a:latin typeface="Cambria Math" panose="02040503050406030204" pitchFamily="18" charset="0"/>
                              </a:rPr>
                              <m:t>A</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m:rPr>
                                <m:nor/>
                              </m:rPr>
                              <a:rPr lang="en-US" sz="2000" b="0" i="0" smtClean="0">
                                <a:latin typeface="Cambria Math" panose="02040503050406030204" pitchFamily="18" charset="0"/>
                              </a:rPr>
                              <m:t>C</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m:rPr>
                                <m:nor/>
                              </m:rPr>
                              <a:rPr lang="en-US" sz="2000" b="0" i="0" smtClean="0">
                                <a:latin typeface="Cambria Math" panose="02040503050406030204" pitchFamily="18" charset="0"/>
                              </a:rPr>
                              <m:t>G</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m:rPr>
                                <m:nor/>
                              </m:rPr>
                              <a:rPr lang="en-US" sz="2000" b="0" i="0" smtClean="0">
                                <a:latin typeface="Cambria Math" panose="02040503050406030204" pitchFamily="18" charset="0"/>
                              </a:rPr>
                              <m:t>T</m:t>
                            </m:r>
                          </m:sub>
                        </m:sSub>
                        <m:r>
                          <a:rPr lang="en-US" sz="2000" b="0" i="1" smtClean="0">
                            <a:latin typeface="Cambria Math" panose="02040503050406030204" pitchFamily="18" charset="0"/>
                          </a:rPr>
                          <m:t>!</m:t>
                        </m:r>
                      </m:den>
                    </m:f>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𝜋</m:t>
                        </m:r>
                      </m:e>
                      <m:sub>
                        <m:r>
                          <m:rPr>
                            <m:nor/>
                          </m:rPr>
                          <a:rPr lang="en-US" sz="2000" b="0" i="0" smtClean="0">
                            <a:latin typeface="Cambria Math" panose="02040503050406030204" pitchFamily="18" charset="0"/>
                          </a:rPr>
                          <m:t>A</m:t>
                        </m:r>
                      </m:sub>
                      <m:sup>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𝑐</m:t>
                                </m:r>
                              </m:e>
                              <m:sub>
                                <m:r>
                                  <m:rPr>
                                    <m:nor/>
                                  </m:rPr>
                                  <a:rPr lang="en-US" sz="2000" b="0" i="0" smtClean="0">
                                    <a:latin typeface="Cambria Math" panose="02040503050406030204" pitchFamily="18" charset="0"/>
                                  </a:rPr>
                                  <m:t>A</m:t>
                                </m:r>
                              </m:sub>
                            </m:sSub>
                          </m:e>
                        </m:d>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m:rPr>
                            <m:nor/>
                          </m:rPr>
                          <a:rPr lang="en-US" sz="2000" b="0" i="0" smtClean="0">
                            <a:latin typeface="Cambria Math" panose="02040503050406030204" pitchFamily="18" charset="0"/>
                          </a:rPr>
                          <m:t>C</m:t>
                        </m:r>
                      </m:sub>
                      <m:sup>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m:rPr>
                                    <m:nor/>
                                  </m:rPr>
                                  <a:rPr lang="en-US" sz="2000" b="0" i="0" smtClean="0">
                                    <a:latin typeface="Cambria Math" panose="02040503050406030204" pitchFamily="18" charset="0"/>
                                  </a:rPr>
                                  <m:t>C</m:t>
                                </m:r>
                              </m:sub>
                            </m:sSub>
                          </m:e>
                        </m:d>
                      </m:sup>
                    </m:sSubSup>
                  </m:oMath>
                </a14:m>
                <a:r>
                  <a:rPr lang="en-US" sz="2000" dirty="0"/>
                  <a: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m:rPr>
                            <m:nor/>
                          </m:rPr>
                          <a:rPr lang="en-US" sz="2000" b="0" i="0" smtClean="0">
                            <a:latin typeface="Cambria Math" panose="02040503050406030204" pitchFamily="18" charset="0"/>
                          </a:rPr>
                          <m:t>G</m:t>
                        </m:r>
                      </m:sub>
                      <m:sup>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m:rPr>
                                    <m:nor/>
                                  </m:rPr>
                                  <a:rPr lang="en-US" sz="2000" b="0" i="0" smtClean="0">
                                    <a:latin typeface="Cambria Math" panose="02040503050406030204" pitchFamily="18" charset="0"/>
                                  </a:rPr>
                                  <m:t>G</m:t>
                                </m:r>
                              </m:sub>
                            </m:sSub>
                          </m:e>
                        </m:d>
                      </m:sup>
                    </m:sSubSup>
                  </m:oMath>
                </a14:m>
                <a:r>
                  <a:rPr lang="en-US" sz="2000" dirty="0"/>
                  <a:t> </a:t>
                </a:r>
                <a14:m>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𝜋</m:t>
                        </m:r>
                      </m:e>
                      <m:sub>
                        <m:r>
                          <m:rPr>
                            <m:nor/>
                          </m:rPr>
                          <a:rPr lang="en-US" sz="2000" b="0" i="0" smtClean="0">
                            <a:latin typeface="Cambria Math" panose="02040503050406030204" pitchFamily="18" charset="0"/>
                          </a:rPr>
                          <m:t>T</m:t>
                        </m:r>
                      </m:sub>
                      <m:sup>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m:rPr>
                                    <m:nor/>
                                  </m:rPr>
                                  <a:rPr lang="en-US" sz="2000" b="0" i="0" smtClean="0">
                                    <a:latin typeface="Cambria Math" panose="02040503050406030204" pitchFamily="18" charset="0"/>
                                  </a:rPr>
                                  <m:t>T</m:t>
                                </m:r>
                              </m:sub>
                            </m:sSub>
                          </m:e>
                        </m:d>
                      </m:sup>
                    </m:sSubSup>
                  </m:oMath>
                </a14:m>
                <a:endParaRPr lang="en-US" sz="2000" b="0" dirty="0"/>
              </a:p>
              <a:p>
                <a:r>
                  <a:rPr lang="en-US" sz="2400" b="0" dirty="0"/>
                  <a:t>And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m:rPr>
                            <m:nor/>
                          </m:rPr>
                          <a:rPr lang="en-US" sz="2400" b="0" i="0" smtClean="0">
                            <a:latin typeface="Cambria Math" panose="02040503050406030204" pitchFamily="18" charset="0"/>
                          </a:rPr>
                          <m:t>A</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m:rPr>
                            <m:nor/>
                          </m:rPr>
                          <a:rPr lang="en-US" sz="2400" b="0" i="0" smtClean="0">
                            <a:latin typeface="Cambria Math" panose="02040503050406030204" pitchFamily="18" charset="0"/>
                          </a:rPr>
                          <m:t>C</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m:rPr>
                            <m:nor/>
                          </m:rPr>
                          <a:rPr lang="en-US" sz="2400" b="0" i="0" smtClean="0">
                            <a:latin typeface="Cambria Math" panose="02040503050406030204" pitchFamily="18" charset="0"/>
                          </a:rPr>
                          <m:t>G</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𝑐</m:t>
                        </m:r>
                      </m:e>
                      <m:sub>
                        <m:r>
                          <m:rPr>
                            <m:nor/>
                          </m:rPr>
                          <a:rPr lang="en-US" sz="2400" b="0" i="0" smtClean="0">
                            <a:latin typeface="Cambria Math" panose="02040503050406030204" pitchFamily="18" charset="0"/>
                          </a:rPr>
                          <m:t>T</m:t>
                        </m:r>
                      </m:sub>
                    </m:sSub>
                    <m:r>
                      <a:rPr lang="en-US" sz="2400" b="0" i="1" smtClean="0">
                        <a:latin typeface="Cambria Math" panose="02040503050406030204" pitchFamily="18" charset="0"/>
                      </a:rPr>
                      <m:t>=</m:t>
                    </m:r>
                    <m:r>
                      <a:rPr lang="en-US" sz="2400" b="0" i="1" smtClean="0">
                        <a:latin typeface="Cambria Math" panose="02040503050406030204" pitchFamily="18" charset="0"/>
                      </a:rPr>
                      <m:t>𝑁</m:t>
                    </m:r>
                  </m:oMath>
                </a14:m>
                <a:endParaRPr lang="en-US" sz="2400" b="0" dirty="0"/>
              </a:p>
              <a:p>
                <a:r>
                  <a:rPr lang="en-US" sz="2400" b="0" dirty="0"/>
                  <a:t>And Say </a:t>
                </a:r>
                <a14:m>
                  <m:oMath xmlns:m="http://schemas.openxmlformats.org/officeDocument/2006/math">
                    <m:r>
                      <a:rPr lang="en-US" sz="2400" b="1" i="1" smtClean="0">
                        <a:latin typeface="Cambria Math" panose="02040503050406030204" pitchFamily="18" charset="0"/>
                      </a:rPr>
                      <m:t>𝑪</m:t>
                    </m:r>
                    <m:r>
                      <a:rPr lang="en-US" sz="2400" b="1" i="1" smtClean="0">
                        <a:latin typeface="Cambria Math" panose="02040503050406030204" pitchFamily="18" charset="0"/>
                      </a:rPr>
                      <m:t>∼</m:t>
                    </m:r>
                    <m:r>
                      <m:rPr>
                        <m:nor/>
                      </m:rPr>
                      <a:rPr lang="en-US" sz="2400" b="0" i="0" smtClean="0">
                        <a:latin typeface="Cambria Math" panose="02040503050406030204" pitchFamily="18" charset="0"/>
                      </a:rPr>
                      <m:t>MN</m:t>
                    </m:r>
                    <m:r>
                      <a:rPr lang="en-US" sz="2400" b="0" i="1" smtClean="0">
                        <a:latin typeface="Cambria Math" panose="02040503050406030204" pitchFamily="18" charset="0"/>
                      </a:rPr>
                      <m:t>(</m:t>
                    </m:r>
                    <m:r>
                      <a:rPr lang="en-US" sz="2400" b="1" i="1" smtClean="0">
                        <a:latin typeface="Cambria Math" panose="02040503050406030204" pitchFamily="18" charset="0"/>
                      </a:rPr>
                      <m:t>𝝅</m:t>
                    </m:r>
                    <m:r>
                      <a:rPr lang="en-US" sz="2400" b="0" i="1" smtClean="0">
                        <a:latin typeface="Cambria Math" panose="02040503050406030204" pitchFamily="18" charset="0"/>
                      </a:rPr>
                      <m:t>)</m:t>
                    </m:r>
                  </m:oMath>
                </a14:m>
                <a:r>
                  <a:rPr lang="en-US" sz="2400" b="1" dirty="0"/>
                  <a:t> </a:t>
                </a:r>
                <a:r>
                  <a:rPr lang="en-US" sz="2400" dirty="0"/>
                  <a:t>(</a:t>
                </a:r>
                <a14:m>
                  <m:oMath xmlns:m="http://schemas.openxmlformats.org/officeDocument/2006/math">
                    <m:r>
                      <a:rPr lang="en-US" sz="2400" b="1" i="1" smtClean="0">
                        <a:latin typeface="Cambria Math" panose="02040503050406030204" pitchFamily="18" charset="0"/>
                      </a:rPr>
                      <m:t>𝑪</m:t>
                    </m:r>
                  </m:oMath>
                </a14:m>
                <a:r>
                  <a:rPr lang="en-US" sz="2400" b="1" dirty="0"/>
                  <a:t> </a:t>
                </a:r>
                <a:r>
                  <a:rPr lang="en-US" sz="2400" dirty="0"/>
                  <a:t>is distributed multinomially with parameter </a:t>
                </a:r>
                <a14:m>
                  <m:oMath xmlns:m="http://schemas.openxmlformats.org/officeDocument/2006/math">
                    <m:r>
                      <a:rPr lang="en-US" sz="2400" b="1" i="1" smtClean="0">
                        <a:latin typeface="Cambria Math" panose="02040503050406030204" pitchFamily="18" charset="0"/>
                      </a:rPr>
                      <m:t>𝝅</m:t>
                    </m:r>
                    <m:r>
                      <a:rPr lang="en-US" sz="2400" b="0" i="0" smtClean="0">
                        <a:latin typeface="Cambria Math" panose="02040503050406030204" pitchFamily="18" charset="0"/>
                      </a:rPr>
                      <m:t>.)</m:t>
                    </m:r>
                  </m:oMath>
                </a14:m>
                <a:r>
                  <a:rPr lang="en-US" sz="2400" b="1" dirty="0"/>
                  <a:t> </a:t>
                </a:r>
              </a:p>
            </p:txBody>
          </p:sp>
        </mc:Choice>
        <mc:Fallback>
          <p:sp>
            <p:nvSpPr>
              <p:cNvPr id="3" name="Content Placeholder 2">
                <a:extLst>
                  <a:ext uri="{FF2B5EF4-FFF2-40B4-BE49-F238E27FC236}">
                    <a16:creationId xmlns:a16="http://schemas.microsoft.com/office/drawing/2014/main" id="{D37816BC-CD06-9688-B3E2-97CF5555E2FB}"/>
                  </a:ext>
                </a:extLst>
              </p:cNvPr>
              <p:cNvSpPr>
                <a:spLocks noGrp="1" noRot="1" noChangeAspect="1" noMove="1" noResize="1" noEditPoints="1" noAdjustHandles="1" noChangeArrowheads="1" noChangeShapeType="1" noTextEdit="1"/>
              </p:cNvSpPr>
              <p:nvPr>
                <p:ph idx="1"/>
              </p:nvPr>
            </p:nvSpPr>
            <p:spPr>
              <a:blipFill>
                <a:blip r:embed="rId2"/>
                <a:stretch>
                  <a:fillRect l="-963" t="-1268"/>
                </a:stretch>
              </a:blipFill>
            </p:spPr>
            <p:txBody>
              <a:bodyPr/>
              <a:lstStyle/>
              <a:p>
                <a:r>
                  <a:rPr lang="en-US">
                    <a:noFill/>
                  </a:rPr>
                  <a:t> </a:t>
                </a:r>
              </a:p>
            </p:txBody>
          </p:sp>
        </mc:Fallback>
      </mc:AlternateContent>
    </p:spTree>
    <p:extLst>
      <p:ext uri="{BB962C8B-B14F-4D97-AF65-F5344CB8AC3E}">
        <p14:creationId xmlns:p14="http://schemas.microsoft.com/office/powerpoint/2010/main" val="32978802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EF20C-F3C3-4098-42CB-7C760DF5E69B}"/>
              </a:ext>
            </a:extLst>
          </p:cNvPr>
          <p:cNvSpPr>
            <a:spLocks noGrp="1"/>
          </p:cNvSpPr>
          <p:nvPr>
            <p:ph type="title"/>
          </p:nvPr>
        </p:nvSpPr>
        <p:spPr/>
        <p:txBody>
          <a:bodyPr/>
          <a:lstStyle/>
          <a:p>
            <a:r>
              <a:rPr lang="en-US" dirty="0"/>
              <a:t>Minor Allele Frequency</a:t>
            </a:r>
          </a:p>
        </p:txBody>
      </p:sp>
      <p:sp>
        <p:nvSpPr>
          <p:cNvPr id="3" name="Content Placeholder 2">
            <a:extLst>
              <a:ext uri="{FF2B5EF4-FFF2-40B4-BE49-F238E27FC236}">
                <a16:creationId xmlns:a16="http://schemas.microsoft.com/office/drawing/2014/main" id="{A114DF32-05A2-A639-75AF-C2B3D7ABFD55}"/>
              </a:ext>
            </a:extLst>
          </p:cNvPr>
          <p:cNvSpPr>
            <a:spLocks noGrp="1"/>
          </p:cNvSpPr>
          <p:nvPr>
            <p:ph idx="1"/>
          </p:nvPr>
        </p:nvSpPr>
        <p:spPr/>
        <p:txBody>
          <a:bodyPr/>
          <a:lstStyle/>
          <a:p>
            <a:r>
              <a:rPr lang="en-US" dirty="0"/>
              <a:t>We are interested in the distribution of the minimum category</a:t>
            </a:r>
          </a:p>
          <a:p>
            <a:pPr lvl="1"/>
            <a:r>
              <a:rPr lang="en-US" dirty="0"/>
              <a:t>Turns out, this is possibly impossible to specify analytically</a:t>
            </a:r>
          </a:p>
          <a:p>
            <a:pPr lvl="1"/>
            <a:r>
              <a:rPr lang="en-US" dirty="0"/>
              <a:t>We can simulate the distribution though! </a:t>
            </a:r>
          </a:p>
        </p:txBody>
      </p:sp>
    </p:spTree>
    <p:extLst>
      <p:ext uri="{BB962C8B-B14F-4D97-AF65-F5344CB8AC3E}">
        <p14:creationId xmlns:p14="http://schemas.microsoft.com/office/powerpoint/2010/main" val="407840360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484CA-7FF2-E266-0745-405D8EE2603F}"/>
              </a:ext>
            </a:extLst>
          </p:cNvPr>
          <p:cNvSpPr>
            <a:spLocks noGrp="1"/>
          </p:cNvSpPr>
          <p:nvPr>
            <p:ph type="title"/>
          </p:nvPr>
        </p:nvSpPr>
        <p:spPr/>
        <p:txBody>
          <a:bodyPr/>
          <a:lstStyle/>
          <a:p>
            <a:r>
              <a:rPr lang="en-US" dirty="0"/>
              <a:t>Minor Allele Frequency</a:t>
            </a:r>
          </a:p>
        </p:txBody>
      </p:sp>
      <p:pic>
        <p:nvPicPr>
          <p:cNvPr id="5" name="Picture 4">
            <a:extLst>
              <a:ext uri="{FF2B5EF4-FFF2-40B4-BE49-F238E27FC236}">
                <a16:creationId xmlns:a16="http://schemas.microsoft.com/office/drawing/2014/main" id="{BB5D0C1D-0F7C-ED93-D28B-F414E327E27E}"/>
              </a:ext>
            </a:extLst>
          </p:cNvPr>
          <p:cNvPicPr>
            <a:picLocks noChangeAspect="1"/>
          </p:cNvPicPr>
          <p:nvPr/>
        </p:nvPicPr>
        <p:blipFill>
          <a:blip r:embed="rId2"/>
          <a:stretch>
            <a:fillRect/>
          </a:stretch>
        </p:blipFill>
        <p:spPr>
          <a:xfrm>
            <a:off x="562564" y="1204411"/>
            <a:ext cx="5570982" cy="3125032"/>
          </a:xfrm>
          <a:prstGeom prst="rect">
            <a:avLst/>
          </a:prstGeom>
        </p:spPr>
      </p:pic>
      <p:pic>
        <p:nvPicPr>
          <p:cNvPr id="7" name="Picture 6">
            <a:extLst>
              <a:ext uri="{FF2B5EF4-FFF2-40B4-BE49-F238E27FC236}">
                <a16:creationId xmlns:a16="http://schemas.microsoft.com/office/drawing/2014/main" id="{C8843E8A-D5E9-50B4-661F-6CBB6C0AF00E}"/>
              </a:ext>
            </a:extLst>
          </p:cNvPr>
          <p:cNvPicPr>
            <a:picLocks noChangeAspect="1"/>
          </p:cNvPicPr>
          <p:nvPr/>
        </p:nvPicPr>
        <p:blipFill>
          <a:blip r:embed="rId3"/>
          <a:stretch>
            <a:fillRect/>
          </a:stretch>
        </p:blipFill>
        <p:spPr>
          <a:xfrm>
            <a:off x="4458611" y="1247706"/>
            <a:ext cx="4396725" cy="2734678"/>
          </a:xfrm>
          <a:prstGeom prst="rect">
            <a:avLst/>
          </a:prstGeo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A49B825-D3FC-D1E5-76EC-DC1FF03FBEC1}"/>
                  </a:ext>
                </a:extLst>
              </p:cNvPr>
              <p:cNvSpPr txBox="1"/>
              <p:nvPr/>
            </p:nvSpPr>
            <p:spPr>
              <a:xfrm>
                <a:off x="3546763" y="1427018"/>
                <a:ext cx="4177146" cy="92333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𝝅</m:t>
                      </m:r>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𝟑</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m:t>
                          </m:r>
                        </m:e>
                      </m:d>
                      <m:r>
                        <a:rPr lang="en-US" b="1" i="1" smtClean="0">
                          <a:latin typeface="Cambria Math" panose="02040503050406030204" pitchFamily="18" charset="0"/>
                        </a:rPr>
                        <m:t>, </m:t>
                      </m:r>
                    </m:oMath>
                  </m:oMathPara>
                </a14:m>
                <a:endParaRPr lang="en-US" b="1"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𝟏𝟎𝟎𝟎𝟎</m:t>
                      </m:r>
                    </m:oMath>
                  </m:oMathPara>
                </a14:m>
                <a:endParaRPr lang="en-US" b="1" dirty="0"/>
              </a:p>
              <a:p>
                <a:endParaRPr lang="en-US" b="1" dirty="0"/>
              </a:p>
            </p:txBody>
          </p:sp>
        </mc:Choice>
        <mc:Fallback>
          <p:sp>
            <p:nvSpPr>
              <p:cNvPr id="8" name="TextBox 7">
                <a:extLst>
                  <a:ext uri="{FF2B5EF4-FFF2-40B4-BE49-F238E27FC236}">
                    <a16:creationId xmlns:a16="http://schemas.microsoft.com/office/drawing/2014/main" id="{AA49B825-D3FC-D1E5-76EC-DC1FF03FBEC1}"/>
                  </a:ext>
                </a:extLst>
              </p:cNvPr>
              <p:cNvSpPr txBox="1">
                <a:spLocks noRot="1" noChangeAspect="1" noMove="1" noResize="1" noEditPoints="1" noAdjustHandles="1" noChangeArrowheads="1" noChangeShapeType="1" noTextEdit="1"/>
              </p:cNvSpPr>
              <p:nvPr/>
            </p:nvSpPr>
            <p:spPr>
              <a:xfrm>
                <a:off x="3546763" y="1427018"/>
                <a:ext cx="4177146" cy="923330"/>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7007516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2C4DE-9882-5DA8-7809-44DBEA85DAA9}"/>
              </a:ext>
            </a:extLst>
          </p:cNvPr>
          <p:cNvSpPr>
            <a:spLocks noGrp="1"/>
          </p:cNvSpPr>
          <p:nvPr>
            <p:ph type="title"/>
          </p:nvPr>
        </p:nvSpPr>
        <p:spPr/>
        <p:txBody>
          <a:bodyPr/>
          <a:lstStyle/>
          <a:p>
            <a:r>
              <a:rPr lang="en-US" dirty="0"/>
              <a:t>Minor Allele Frequency</a:t>
            </a:r>
          </a:p>
        </p:txBody>
      </p:sp>
      <p:pic>
        <p:nvPicPr>
          <p:cNvPr id="5" name="Picture 4">
            <a:extLst>
              <a:ext uri="{FF2B5EF4-FFF2-40B4-BE49-F238E27FC236}">
                <a16:creationId xmlns:a16="http://schemas.microsoft.com/office/drawing/2014/main" id="{9984DB91-A7AD-42E8-527B-A495F61B127A}"/>
              </a:ext>
            </a:extLst>
          </p:cNvPr>
          <p:cNvPicPr>
            <a:picLocks noChangeAspect="1"/>
          </p:cNvPicPr>
          <p:nvPr/>
        </p:nvPicPr>
        <p:blipFill>
          <a:blip r:embed="rId2"/>
          <a:stretch>
            <a:fillRect/>
          </a:stretch>
        </p:blipFill>
        <p:spPr>
          <a:xfrm>
            <a:off x="1596402" y="955963"/>
            <a:ext cx="5797715" cy="3586071"/>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FD4988E-F964-D2D0-EFF9-80EEDC0996DA}"/>
                  </a:ext>
                </a:extLst>
              </p:cNvPr>
              <p:cNvSpPr txBox="1"/>
              <p:nvPr/>
            </p:nvSpPr>
            <p:spPr>
              <a:xfrm>
                <a:off x="1749883" y="1490047"/>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𝝅</m:t>
                      </m:r>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𝟐𝟓</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𝟐𝟓</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𝟐𝟓</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𝟐𝟓</m:t>
                          </m:r>
                        </m:e>
                      </m:d>
                      <m:r>
                        <a:rPr lang="en-US" b="1" i="1" smtClean="0">
                          <a:latin typeface="Cambria Math" panose="02040503050406030204" pitchFamily="18" charset="0"/>
                        </a:rPr>
                        <m:t>, </m:t>
                      </m:r>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𝟏𝟎𝟎𝟎𝟎𝟎</m:t>
                      </m:r>
                    </m:oMath>
                  </m:oMathPara>
                </a14:m>
                <a:endParaRPr lang="en-US" b="1" dirty="0"/>
              </a:p>
            </p:txBody>
          </p:sp>
        </mc:Choice>
        <mc:Fallback>
          <p:sp>
            <p:nvSpPr>
              <p:cNvPr id="7" name="TextBox 6">
                <a:extLst>
                  <a:ext uri="{FF2B5EF4-FFF2-40B4-BE49-F238E27FC236}">
                    <a16:creationId xmlns:a16="http://schemas.microsoft.com/office/drawing/2014/main" id="{5FD4988E-F964-D2D0-EFF9-80EEDC0996DA}"/>
                  </a:ext>
                </a:extLst>
              </p:cNvPr>
              <p:cNvSpPr txBox="1">
                <a:spLocks noRot="1" noChangeAspect="1" noMove="1" noResize="1" noEditPoints="1" noAdjustHandles="1" noChangeArrowheads="1" noChangeShapeType="1" noTextEdit="1"/>
              </p:cNvSpPr>
              <p:nvPr/>
            </p:nvSpPr>
            <p:spPr>
              <a:xfrm>
                <a:off x="1749883" y="1490047"/>
                <a:ext cx="4572000" cy="64633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798686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D2FC2-25F9-1646-D6BE-809599CE0511}"/>
              </a:ext>
            </a:extLst>
          </p:cNvPr>
          <p:cNvSpPr>
            <a:spLocks noGrp="1"/>
          </p:cNvSpPr>
          <p:nvPr>
            <p:ph type="title"/>
          </p:nvPr>
        </p:nvSpPr>
        <p:spPr/>
        <p:txBody>
          <a:bodyPr/>
          <a:lstStyle/>
          <a:p>
            <a:r>
              <a:rPr lang="en-US" dirty="0"/>
              <a:t>Maximum Allele Frequency</a:t>
            </a:r>
          </a:p>
        </p:txBody>
      </p:sp>
      <p:sp>
        <p:nvSpPr>
          <p:cNvPr id="3" name="Content Placeholder 2">
            <a:extLst>
              <a:ext uri="{FF2B5EF4-FFF2-40B4-BE49-F238E27FC236}">
                <a16:creationId xmlns:a16="http://schemas.microsoft.com/office/drawing/2014/main" id="{635AC53B-7D7F-BDD2-3284-CBB095F5DBD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9C5C8BD4-DA43-58C2-6EDD-B56C022CE10C}"/>
              </a:ext>
            </a:extLst>
          </p:cNvPr>
          <p:cNvPicPr>
            <a:picLocks noChangeAspect="1"/>
          </p:cNvPicPr>
          <p:nvPr/>
        </p:nvPicPr>
        <p:blipFill>
          <a:blip r:embed="rId2"/>
          <a:stretch>
            <a:fillRect/>
          </a:stretch>
        </p:blipFill>
        <p:spPr>
          <a:xfrm>
            <a:off x="831272" y="1106147"/>
            <a:ext cx="6576264" cy="3661422"/>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17822F8-F074-23D4-0546-955506B1D2B3}"/>
                  </a:ext>
                </a:extLst>
              </p:cNvPr>
              <p:cNvSpPr txBox="1"/>
              <p:nvPr/>
            </p:nvSpPr>
            <p:spPr>
              <a:xfrm>
                <a:off x="4114800" y="1467535"/>
                <a:ext cx="45720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𝝅</m:t>
                      </m:r>
                      <m:r>
                        <a:rPr lang="en-US" b="1" i="1" smtClean="0">
                          <a:latin typeface="Cambria Math" panose="02040503050406030204" pitchFamily="18" charset="0"/>
                        </a:rPr>
                        <m:t>=</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𝟐𝟓</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𝟐𝟓</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𝟐𝟓</m:t>
                          </m:r>
                          <m:r>
                            <a:rPr lang="en-US" b="1" i="1" smtClean="0">
                              <a:latin typeface="Cambria Math" panose="02040503050406030204" pitchFamily="18" charset="0"/>
                            </a:rPr>
                            <m:t>,</m:t>
                          </m:r>
                          <m:r>
                            <a:rPr lang="en-US" b="1" i="1" smtClean="0">
                              <a:latin typeface="Cambria Math" panose="02040503050406030204" pitchFamily="18" charset="0"/>
                            </a:rPr>
                            <m:t>𝟎</m:t>
                          </m:r>
                          <m:r>
                            <a:rPr lang="en-US" b="1" i="1" smtClean="0">
                              <a:latin typeface="Cambria Math" panose="02040503050406030204" pitchFamily="18" charset="0"/>
                            </a:rPr>
                            <m:t>.</m:t>
                          </m:r>
                          <m:r>
                            <a:rPr lang="en-US" b="1" i="1" smtClean="0">
                              <a:latin typeface="Cambria Math" panose="02040503050406030204" pitchFamily="18" charset="0"/>
                            </a:rPr>
                            <m:t>𝟐𝟓</m:t>
                          </m:r>
                        </m:e>
                      </m:d>
                      <m:r>
                        <a:rPr lang="en-US" b="1" i="1" smtClean="0">
                          <a:latin typeface="Cambria Math" panose="02040503050406030204" pitchFamily="18" charset="0"/>
                        </a:rPr>
                        <m:t>, </m:t>
                      </m:r>
                    </m:oMath>
                  </m:oMathPara>
                </a14:m>
                <a:endParaRPr lang="en-US" b="1"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𝟏𝟎𝟎𝟎𝟎𝟎</m:t>
                      </m:r>
                    </m:oMath>
                  </m:oMathPara>
                </a14:m>
                <a:endParaRPr lang="en-US" b="1" dirty="0"/>
              </a:p>
            </p:txBody>
          </p:sp>
        </mc:Choice>
        <mc:Fallback>
          <p:sp>
            <p:nvSpPr>
              <p:cNvPr id="7" name="TextBox 6">
                <a:extLst>
                  <a:ext uri="{FF2B5EF4-FFF2-40B4-BE49-F238E27FC236}">
                    <a16:creationId xmlns:a16="http://schemas.microsoft.com/office/drawing/2014/main" id="{517822F8-F074-23D4-0546-955506B1D2B3}"/>
                  </a:ext>
                </a:extLst>
              </p:cNvPr>
              <p:cNvSpPr txBox="1">
                <a:spLocks noRot="1" noChangeAspect="1" noMove="1" noResize="1" noEditPoints="1" noAdjustHandles="1" noChangeArrowheads="1" noChangeShapeType="1" noTextEdit="1"/>
              </p:cNvSpPr>
              <p:nvPr/>
            </p:nvSpPr>
            <p:spPr>
              <a:xfrm>
                <a:off x="4114800" y="1467535"/>
                <a:ext cx="4572000" cy="64633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16908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7FB7B-4B38-AD22-390A-0535A7E45005}"/>
              </a:ext>
            </a:extLst>
          </p:cNvPr>
          <p:cNvSpPr>
            <a:spLocks noGrp="1"/>
          </p:cNvSpPr>
          <p:nvPr>
            <p:ph type="title"/>
          </p:nvPr>
        </p:nvSpPr>
        <p:spPr/>
        <p:txBody>
          <a:bodyPr/>
          <a:lstStyle/>
          <a:p>
            <a:r>
              <a:rPr lang="en-US" dirty="0"/>
              <a:t>History of Bioinformatics</a:t>
            </a:r>
          </a:p>
        </p:txBody>
      </p:sp>
      <p:sp>
        <p:nvSpPr>
          <p:cNvPr id="4" name="Rectangle 3">
            <a:extLst>
              <a:ext uri="{FF2B5EF4-FFF2-40B4-BE49-F238E27FC236}">
                <a16:creationId xmlns:a16="http://schemas.microsoft.com/office/drawing/2014/main" id="{2112BBBD-13AA-2577-E528-0871733CB918}"/>
              </a:ext>
            </a:extLst>
          </p:cNvPr>
          <p:cNvSpPr/>
          <p:nvPr/>
        </p:nvSpPr>
        <p:spPr>
          <a:xfrm>
            <a:off x="228600" y="3033720"/>
            <a:ext cx="8228160" cy="1994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en-US" sz="1500" b="0" strike="noStrike" spc="-1" dirty="0">
              <a:latin typeface="Arial"/>
            </a:endParaRPr>
          </a:p>
          <a:p>
            <a:pPr marL="216000" indent="-216000">
              <a:lnSpc>
                <a:spcPct val="100000"/>
              </a:lnSpc>
              <a:buClr>
                <a:srgbClr val="000000"/>
              </a:buClr>
              <a:buSzPct val="45000"/>
              <a:buFont typeface="Wingdings" charset="2"/>
              <a:buChar char=""/>
            </a:pPr>
            <a:r>
              <a:rPr lang="en-US" sz="1500" b="1" strike="noStrike" spc="-1" dirty="0">
                <a:solidFill>
                  <a:srgbClr val="000000"/>
                </a:solidFill>
                <a:latin typeface="Arial"/>
                <a:ea typeface="DejaVu Sans"/>
              </a:rPr>
              <a:t>Updated Needleman-Wunsch (NW) in 2 ways:</a:t>
            </a:r>
            <a:endParaRPr lang="en-US" sz="1500" b="0" strike="noStrike" spc="-1" dirty="0">
              <a:latin typeface="Arial"/>
            </a:endParaRPr>
          </a:p>
          <a:p>
            <a:pPr marL="432000" lvl="1" indent="-216000">
              <a:lnSpc>
                <a:spcPct val="100000"/>
              </a:lnSpc>
              <a:buClr>
                <a:srgbClr val="000000"/>
              </a:buClr>
              <a:buSzPct val="45000"/>
              <a:buFont typeface="Wingdings" charset="2"/>
              <a:buChar char=""/>
            </a:pPr>
            <a:r>
              <a:rPr lang="en-US" sz="1500" b="1" strike="noStrike" spc="-1" dirty="0">
                <a:solidFill>
                  <a:srgbClr val="000000"/>
                </a:solidFill>
                <a:latin typeface="Arial"/>
                <a:ea typeface="DejaVu Sans"/>
              </a:rPr>
              <a:t>Add a fixed minimum (say 1)</a:t>
            </a:r>
            <a:endParaRPr lang="en-US" sz="1500" b="0" strike="noStrike" spc="-1" dirty="0">
              <a:latin typeface="Arial"/>
            </a:endParaRPr>
          </a:p>
          <a:p>
            <a:pPr marL="432000" lvl="1" indent="-216000">
              <a:lnSpc>
                <a:spcPct val="100000"/>
              </a:lnSpc>
              <a:buClr>
                <a:srgbClr val="000000"/>
              </a:buClr>
              <a:buSzPct val="45000"/>
              <a:buFont typeface="Wingdings" charset="2"/>
              <a:buChar char=""/>
            </a:pPr>
            <a:r>
              <a:rPr lang="en-US" sz="1500" b="1" strike="noStrike" spc="-1" dirty="0">
                <a:solidFill>
                  <a:srgbClr val="000000"/>
                </a:solidFill>
                <a:latin typeface="Arial"/>
                <a:ea typeface="DejaVu Sans"/>
              </a:rPr>
              <a:t>Terminate Local alignments when fixed minimum met/Start anywhere in matrix </a:t>
            </a:r>
            <a:endParaRPr lang="en-US" sz="1500" b="0" strike="noStrike" spc="-1" dirty="0">
              <a:latin typeface="Arial"/>
            </a:endParaRPr>
          </a:p>
        </p:txBody>
      </p:sp>
      <p:pic>
        <p:nvPicPr>
          <p:cNvPr id="5" name="Picture 4">
            <a:extLst>
              <a:ext uri="{FF2B5EF4-FFF2-40B4-BE49-F238E27FC236}">
                <a16:creationId xmlns:a16="http://schemas.microsoft.com/office/drawing/2014/main" id="{5AF2CAE8-1CA1-421F-6025-A86049F21614}"/>
              </a:ext>
            </a:extLst>
          </p:cNvPr>
          <p:cNvPicPr/>
          <p:nvPr/>
        </p:nvPicPr>
        <p:blipFill>
          <a:blip r:embed="rId2"/>
          <a:stretch/>
        </p:blipFill>
        <p:spPr>
          <a:xfrm>
            <a:off x="1600200" y="1062720"/>
            <a:ext cx="2055960" cy="2055960"/>
          </a:xfrm>
          <a:prstGeom prst="rect">
            <a:avLst/>
          </a:prstGeom>
          <a:ln w="0">
            <a:noFill/>
          </a:ln>
        </p:spPr>
      </p:pic>
      <p:pic>
        <p:nvPicPr>
          <p:cNvPr id="6" name="Picture 5">
            <a:extLst>
              <a:ext uri="{FF2B5EF4-FFF2-40B4-BE49-F238E27FC236}">
                <a16:creationId xmlns:a16="http://schemas.microsoft.com/office/drawing/2014/main" id="{92AB7567-79F4-FA94-BE63-5604AAD0A08D}"/>
              </a:ext>
            </a:extLst>
          </p:cNvPr>
          <p:cNvPicPr/>
          <p:nvPr/>
        </p:nvPicPr>
        <p:blipFill>
          <a:blip r:embed="rId3"/>
          <a:stretch/>
        </p:blipFill>
        <p:spPr>
          <a:xfrm>
            <a:off x="4320000" y="1062720"/>
            <a:ext cx="2765160" cy="2073600"/>
          </a:xfrm>
          <a:prstGeom prst="rect">
            <a:avLst/>
          </a:prstGeom>
          <a:ln w="0">
            <a:noFill/>
          </a:ln>
        </p:spPr>
      </p:pic>
    </p:spTree>
    <p:extLst>
      <p:ext uri="{BB962C8B-B14F-4D97-AF65-F5344CB8AC3E}">
        <p14:creationId xmlns:p14="http://schemas.microsoft.com/office/powerpoint/2010/main" val="332921199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1A59F-F896-9BD9-DA43-9C8198DDEB8D}"/>
              </a:ext>
            </a:extLst>
          </p:cNvPr>
          <p:cNvSpPr>
            <a:spLocks noGrp="1"/>
          </p:cNvSpPr>
          <p:nvPr>
            <p:ph type="title"/>
          </p:nvPr>
        </p:nvSpPr>
        <p:spPr/>
        <p:txBody>
          <a:bodyPr/>
          <a:lstStyle/>
          <a:p>
            <a:r>
              <a:rPr lang="en-US" dirty="0"/>
              <a:t>Allelic Frequencies</a:t>
            </a:r>
          </a:p>
        </p:txBody>
      </p:sp>
      <p:sp>
        <p:nvSpPr>
          <p:cNvPr id="3" name="Content Placeholder 2">
            <a:extLst>
              <a:ext uri="{FF2B5EF4-FFF2-40B4-BE49-F238E27FC236}">
                <a16:creationId xmlns:a16="http://schemas.microsoft.com/office/drawing/2014/main" id="{A3AE1A8C-C58E-9FAC-2678-D257A150EAB2}"/>
              </a:ext>
            </a:extLst>
          </p:cNvPr>
          <p:cNvSpPr>
            <a:spLocks noGrp="1"/>
          </p:cNvSpPr>
          <p:nvPr>
            <p:ph idx="1"/>
          </p:nvPr>
        </p:nvSpPr>
        <p:spPr/>
        <p:txBody>
          <a:bodyPr/>
          <a:lstStyle/>
          <a:p>
            <a:r>
              <a:rPr lang="en-US" dirty="0"/>
              <a:t>Open problem to characterize distribution of minimum for uniform probabilities, or to find stricter boundaries for it.</a:t>
            </a:r>
          </a:p>
        </p:txBody>
      </p:sp>
    </p:spTree>
    <p:extLst>
      <p:ext uri="{BB962C8B-B14F-4D97-AF65-F5344CB8AC3E}">
        <p14:creationId xmlns:p14="http://schemas.microsoft.com/office/powerpoint/2010/main" val="61132390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87679-AD4E-F60E-C1D6-F61481D69E54}"/>
              </a:ext>
            </a:extLst>
          </p:cNvPr>
          <p:cNvSpPr>
            <a:spLocks noGrp="1"/>
          </p:cNvSpPr>
          <p:nvPr>
            <p:ph type="title"/>
          </p:nvPr>
        </p:nvSpPr>
        <p:spPr/>
        <p:txBody>
          <a:bodyPr/>
          <a:lstStyle/>
          <a:p>
            <a:r>
              <a:rPr lang="en-US" dirty="0"/>
              <a:t>Fitting distributions</a:t>
            </a:r>
          </a:p>
        </p:txBody>
      </p:sp>
      <p:pic>
        <p:nvPicPr>
          <p:cNvPr id="5" name="Picture 4">
            <a:extLst>
              <a:ext uri="{FF2B5EF4-FFF2-40B4-BE49-F238E27FC236}">
                <a16:creationId xmlns:a16="http://schemas.microsoft.com/office/drawing/2014/main" id="{526CD508-DD9C-AF66-6C7C-364490456F94}"/>
              </a:ext>
            </a:extLst>
          </p:cNvPr>
          <p:cNvPicPr>
            <a:picLocks noChangeAspect="1"/>
          </p:cNvPicPr>
          <p:nvPr/>
        </p:nvPicPr>
        <p:blipFill>
          <a:blip r:embed="rId2"/>
          <a:stretch>
            <a:fillRect/>
          </a:stretch>
        </p:blipFill>
        <p:spPr>
          <a:xfrm>
            <a:off x="3835043" y="765356"/>
            <a:ext cx="4404134" cy="3389944"/>
          </a:xfrm>
          <a:prstGeom prst="rect">
            <a:avLst/>
          </a:prstGeom>
        </p:spPr>
      </p:pic>
      <p:pic>
        <p:nvPicPr>
          <p:cNvPr id="7" name="Picture 6">
            <a:extLst>
              <a:ext uri="{FF2B5EF4-FFF2-40B4-BE49-F238E27FC236}">
                <a16:creationId xmlns:a16="http://schemas.microsoft.com/office/drawing/2014/main" id="{77D764E2-8AEE-F467-2AFF-16D7BAD861F4}"/>
              </a:ext>
            </a:extLst>
          </p:cNvPr>
          <p:cNvPicPr>
            <a:picLocks noChangeAspect="1"/>
          </p:cNvPicPr>
          <p:nvPr/>
        </p:nvPicPr>
        <p:blipFill>
          <a:blip r:embed="rId3"/>
          <a:stretch>
            <a:fillRect/>
          </a:stretch>
        </p:blipFill>
        <p:spPr>
          <a:xfrm>
            <a:off x="64222" y="1212272"/>
            <a:ext cx="3770821" cy="609601"/>
          </a:xfrm>
          <a:prstGeom prst="rect">
            <a:avLst/>
          </a:prstGeom>
        </p:spPr>
      </p:pic>
      <p:sp>
        <p:nvSpPr>
          <p:cNvPr id="8" name="TextBox 7">
            <a:extLst>
              <a:ext uri="{FF2B5EF4-FFF2-40B4-BE49-F238E27FC236}">
                <a16:creationId xmlns:a16="http://schemas.microsoft.com/office/drawing/2014/main" id="{287C58B0-1560-69C1-8E23-542A3193FC71}"/>
              </a:ext>
            </a:extLst>
          </p:cNvPr>
          <p:cNvSpPr txBox="1"/>
          <p:nvPr/>
        </p:nvSpPr>
        <p:spPr>
          <a:xfrm>
            <a:off x="852055" y="1946671"/>
            <a:ext cx="2438400" cy="2585323"/>
          </a:xfrm>
          <a:prstGeom prst="rect">
            <a:avLst/>
          </a:prstGeom>
          <a:noFill/>
        </p:spPr>
        <p:txBody>
          <a:bodyPr wrap="square" rtlCol="0">
            <a:spAutoFit/>
          </a:bodyPr>
          <a:lstStyle/>
          <a:p>
            <a:r>
              <a:rPr lang="en-US" dirty="0"/>
              <a:t>Question: </a:t>
            </a:r>
          </a:p>
          <a:p>
            <a:endParaRPr lang="en-US" dirty="0"/>
          </a:p>
          <a:p>
            <a:r>
              <a:rPr lang="en-US" dirty="0"/>
              <a:t>How do the corresponding parameters (number of bins, and number of observations) relate to the parameters of the Weibull Distribution?</a:t>
            </a:r>
          </a:p>
        </p:txBody>
      </p:sp>
    </p:spTree>
    <p:extLst>
      <p:ext uri="{BB962C8B-B14F-4D97-AF65-F5344CB8AC3E}">
        <p14:creationId xmlns:p14="http://schemas.microsoft.com/office/powerpoint/2010/main" val="40552563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E57B3-D57F-1A70-3588-ED19A21BE55C}"/>
              </a:ext>
            </a:extLst>
          </p:cNvPr>
          <p:cNvSpPr>
            <a:spLocks noGrp="1"/>
          </p:cNvSpPr>
          <p:nvPr>
            <p:ph type="title"/>
          </p:nvPr>
        </p:nvSpPr>
        <p:spPr/>
        <p:txBody>
          <a:bodyPr/>
          <a:lstStyle/>
          <a:p>
            <a:r>
              <a:rPr lang="en-US" dirty="0"/>
              <a:t>Back to IGV</a:t>
            </a:r>
          </a:p>
        </p:txBody>
      </p:sp>
      <p:sp>
        <p:nvSpPr>
          <p:cNvPr id="3" name="Content Placeholder 2">
            <a:extLst>
              <a:ext uri="{FF2B5EF4-FFF2-40B4-BE49-F238E27FC236}">
                <a16:creationId xmlns:a16="http://schemas.microsoft.com/office/drawing/2014/main" id="{ACB166A6-6F1A-B4EE-7BB4-A90A8DB7ADA7}"/>
              </a:ext>
            </a:extLst>
          </p:cNvPr>
          <p:cNvSpPr>
            <a:spLocks noGrp="1"/>
          </p:cNvSpPr>
          <p:nvPr>
            <p:ph idx="1"/>
          </p:nvPr>
        </p:nvSpPr>
        <p:spPr/>
        <p:txBody>
          <a:bodyPr/>
          <a:lstStyle/>
          <a:p>
            <a:r>
              <a:rPr lang="en-US" dirty="0"/>
              <a:t>Download the following file</a:t>
            </a:r>
          </a:p>
          <a:p>
            <a:pPr marL="0" indent="0">
              <a:buNone/>
            </a:pPr>
            <a:r>
              <a:rPr lang="en-US" dirty="0"/>
              <a:t>	</a:t>
            </a:r>
            <a:r>
              <a:rPr lang="en-US" sz="1200" dirty="0" err="1"/>
              <a:t>wget</a:t>
            </a:r>
            <a:r>
              <a:rPr lang="en-US" sz="1200" dirty="0"/>
              <a:t> </a:t>
            </a:r>
            <a:r>
              <a:rPr lang="en-US" sz="1200" dirty="0">
                <a:hlinkClick r:id="rId2"/>
              </a:rPr>
              <a:t>https://github.com/mathornton01/twupa_bioinformaticsws_2024/raw/main/data/bamfiles/eth_1.zip</a:t>
            </a:r>
            <a:r>
              <a:rPr lang="en-US" sz="1200" b="1" dirty="0"/>
              <a:t> </a:t>
            </a:r>
          </a:p>
          <a:p>
            <a:r>
              <a:rPr lang="en-US" sz="2800" b="1" dirty="0"/>
              <a:t>Use what you have learned so far to look up and write down the alleles for each of the following SNPs.</a:t>
            </a:r>
          </a:p>
          <a:p>
            <a:r>
              <a:rPr lang="en-US" sz="2800" b="1" dirty="0"/>
              <a:t>Then guess what the most likely ethnicity of the person is from the graphic.</a:t>
            </a:r>
            <a:endParaRPr lang="en-US" sz="1200" b="1" dirty="0"/>
          </a:p>
        </p:txBody>
      </p:sp>
    </p:spTree>
    <p:extLst>
      <p:ext uri="{BB962C8B-B14F-4D97-AF65-F5344CB8AC3E}">
        <p14:creationId xmlns:p14="http://schemas.microsoft.com/office/powerpoint/2010/main" val="10143769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4105" y="102353"/>
            <a:ext cx="6200010" cy="3929584"/>
          </a:xfrm>
          <a:prstGeom prst="rect">
            <a:avLst/>
          </a:prstGeom>
        </p:spPr>
      </p:pic>
      <p:sp>
        <p:nvSpPr>
          <p:cNvPr id="5" name="Title 1">
            <a:extLst>
              <a:ext uri="{FF2B5EF4-FFF2-40B4-BE49-F238E27FC236}">
                <a16:creationId xmlns:a16="http://schemas.microsoft.com/office/drawing/2014/main" id="{9AFB0349-C502-D4D6-F134-8A6B824DDF2A}"/>
              </a:ext>
            </a:extLst>
          </p:cNvPr>
          <p:cNvSpPr txBox="1">
            <a:spLocks/>
          </p:cNvSpPr>
          <p:nvPr/>
        </p:nvSpPr>
        <p:spPr>
          <a:xfrm>
            <a:off x="6332898" y="273493"/>
            <a:ext cx="281110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r>
              <a:rPr lang="en-US" sz="1800" u="sng" dirty="0">
                <a:latin typeface="Times New Roman" panose="02020603050405020304" pitchFamily="18" charset="0"/>
                <a:cs typeface="Times New Roman" panose="02020603050405020304" pitchFamily="18" charset="0"/>
              </a:rPr>
              <a:t>Huang et al. Ethnicity SNP Exercise.</a:t>
            </a:r>
          </a:p>
        </p:txBody>
      </p:sp>
      <p:pic>
        <p:nvPicPr>
          <p:cNvPr id="6" name="Picture 5"/>
          <p:cNvPicPr>
            <a:picLocks noChangeAspect="1"/>
          </p:cNvPicPr>
          <p:nvPr/>
        </p:nvPicPr>
        <p:blipFill>
          <a:blip r:embed="rId3"/>
          <a:stretch>
            <a:fillRect/>
          </a:stretch>
        </p:blipFill>
        <p:spPr>
          <a:xfrm>
            <a:off x="1648297" y="3853290"/>
            <a:ext cx="4537484" cy="1290211"/>
          </a:xfrm>
          <a:prstGeom prst="rect">
            <a:avLst/>
          </a:prstGeom>
        </p:spPr>
      </p:pic>
      <p:sp>
        <p:nvSpPr>
          <p:cNvPr id="7" name="Rectangle 6"/>
          <p:cNvSpPr/>
          <p:nvPr/>
        </p:nvSpPr>
        <p:spPr>
          <a:xfrm>
            <a:off x="7205730" y="1619988"/>
            <a:ext cx="927113" cy="300082"/>
          </a:xfrm>
          <a:prstGeom prst="rect">
            <a:avLst/>
          </a:prstGeom>
        </p:spPr>
        <p:txBody>
          <a:bodyPr wrap="none">
            <a:spAutoFit/>
          </a:bodyPr>
          <a:lstStyle/>
          <a:p>
            <a:r>
              <a:rPr lang="en-US" sz="1350" dirty="0"/>
              <a:t>rs6023406</a:t>
            </a:r>
          </a:p>
        </p:txBody>
      </p:sp>
      <p:sp>
        <p:nvSpPr>
          <p:cNvPr id="8" name="Rectangle 7"/>
          <p:cNvSpPr/>
          <p:nvPr/>
        </p:nvSpPr>
        <p:spPr>
          <a:xfrm>
            <a:off x="6348222" y="858590"/>
            <a:ext cx="2795778" cy="715581"/>
          </a:xfrm>
          <a:prstGeom prst="rect">
            <a:avLst/>
          </a:prstGeom>
        </p:spPr>
        <p:txBody>
          <a:bodyPr wrap="square">
            <a:spAutoFit/>
          </a:bodyPr>
          <a:lstStyle/>
          <a:p>
            <a:r>
              <a:rPr lang="en-US" sz="1350" dirty="0">
                <a:hlinkClick r:id="rId4"/>
              </a:rPr>
              <a:t>https://bmcgenomics.biomedcentral.com/articles/10.1186/s12864-015-2328-0</a:t>
            </a:r>
            <a:endParaRPr lang="en-US" sz="1350" dirty="0"/>
          </a:p>
        </p:txBody>
      </p:sp>
      <p:sp>
        <p:nvSpPr>
          <p:cNvPr id="9" name="Rectangle 8"/>
          <p:cNvSpPr/>
          <p:nvPr/>
        </p:nvSpPr>
        <p:spPr>
          <a:xfrm>
            <a:off x="6417060" y="1880592"/>
            <a:ext cx="2614562" cy="300082"/>
          </a:xfrm>
          <a:prstGeom prst="rect">
            <a:avLst/>
          </a:prstGeom>
        </p:spPr>
        <p:txBody>
          <a:bodyPr wrap="none">
            <a:spAutoFit/>
          </a:bodyPr>
          <a:lstStyle/>
          <a:p>
            <a:r>
              <a:rPr lang="en-US" sz="1350" dirty="0">
                <a:hlinkClick r:id="rId5"/>
              </a:rPr>
              <a:t>https://www.ncbi.nlm.nih.gov/snp</a:t>
            </a:r>
            <a:endParaRPr lang="en-US" sz="1350" dirty="0"/>
          </a:p>
        </p:txBody>
      </p:sp>
      <p:pic>
        <p:nvPicPr>
          <p:cNvPr id="10" name="Picture 9"/>
          <p:cNvPicPr>
            <a:picLocks noChangeAspect="1"/>
          </p:cNvPicPr>
          <p:nvPr/>
        </p:nvPicPr>
        <p:blipFill>
          <a:blip r:embed="rId6"/>
          <a:stretch>
            <a:fillRect/>
          </a:stretch>
        </p:blipFill>
        <p:spPr>
          <a:xfrm>
            <a:off x="6417060" y="2263140"/>
            <a:ext cx="2605025" cy="1231868"/>
          </a:xfrm>
          <a:prstGeom prst="rect">
            <a:avLst/>
          </a:prstGeom>
        </p:spPr>
      </p:pic>
      <p:sp>
        <p:nvSpPr>
          <p:cNvPr id="11" name="Rectangle 10"/>
          <p:cNvSpPr/>
          <p:nvPr/>
        </p:nvSpPr>
        <p:spPr>
          <a:xfrm>
            <a:off x="6761988" y="2475738"/>
            <a:ext cx="2023110" cy="1508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ectangle 11"/>
          <p:cNvSpPr/>
          <p:nvPr/>
        </p:nvSpPr>
        <p:spPr>
          <a:xfrm>
            <a:off x="6821424" y="2919222"/>
            <a:ext cx="1202436" cy="575786"/>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TextBox 12"/>
          <p:cNvSpPr txBox="1"/>
          <p:nvPr/>
        </p:nvSpPr>
        <p:spPr>
          <a:xfrm>
            <a:off x="6332898" y="3682747"/>
            <a:ext cx="2740236" cy="715581"/>
          </a:xfrm>
          <a:prstGeom prst="rect">
            <a:avLst/>
          </a:prstGeom>
          <a:noFill/>
        </p:spPr>
        <p:txBody>
          <a:bodyPr wrap="square" rtlCol="0">
            <a:spAutoFit/>
          </a:bodyPr>
          <a:lstStyle/>
          <a:p>
            <a:r>
              <a:rPr lang="en-US" sz="1350" dirty="0">
                <a:solidFill>
                  <a:srgbClr val="FF0606"/>
                </a:solidFill>
              </a:rPr>
              <a:t>Search for SNP name, </a:t>
            </a:r>
            <a:r>
              <a:rPr lang="en-US" sz="1350" dirty="0">
                <a:solidFill>
                  <a:schemeClr val="accent4"/>
                </a:solidFill>
              </a:rPr>
              <a:t>get info about location and variants! </a:t>
            </a:r>
            <a:r>
              <a:rPr lang="en-US" sz="1350" dirty="0">
                <a:solidFill>
                  <a:srgbClr val="FFC000"/>
                </a:solidFill>
              </a:rPr>
              <a:t>Including location. (chr20:54603422)</a:t>
            </a:r>
          </a:p>
        </p:txBody>
      </p:sp>
      <p:sp>
        <p:nvSpPr>
          <p:cNvPr id="14" name="Rectangle 13"/>
          <p:cNvSpPr/>
          <p:nvPr/>
        </p:nvSpPr>
        <p:spPr>
          <a:xfrm>
            <a:off x="6906006" y="3099816"/>
            <a:ext cx="843534" cy="9601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134106" y="4119939"/>
            <a:ext cx="1536826" cy="923330"/>
          </a:xfrm>
          <a:prstGeom prst="rect">
            <a:avLst/>
          </a:prstGeom>
        </p:spPr>
        <p:txBody>
          <a:bodyPr wrap="square">
            <a:spAutoFit/>
          </a:bodyPr>
          <a:lstStyle/>
          <a:p>
            <a:r>
              <a:rPr lang="en-US" sz="900" dirty="0"/>
              <a:t>Huang, T., Shu, Y. &amp; </a:t>
            </a:r>
            <a:r>
              <a:rPr lang="en-US" sz="900" dirty="0" err="1"/>
              <a:t>Cai</a:t>
            </a:r>
            <a:r>
              <a:rPr lang="en-US" sz="900" dirty="0"/>
              <a:t>, YD. Genetic differences among ethnic groups. </a:t>
            </a:r>
            <a:r>
              <a:rPr lang="en-US" sz="900" i="1" dirty="0"/>
              <a:t>BMC Genomics</a:t>
            </a:r>
            <a:r>
              <a:rPr lang="en-US" sz="900" dirty="0"/>
              <a:t> </a:t>
            </a:r>
            <a:r>
              <a:rPr lang="en-US" sz="900" b="1" dirty="0"/>
              <a:t>16, </a:t>
            </a:r>
            <a:r>
              <a:rPr lang="en-US" sz="900" dirty="0"/>
              <a:t>1093 (2015). https://doi.org/10.1186/s12864-015-2328-0</a:t>
            </a:r>
          </a:p>
        </p:txBody>
      </p:sp>
    </p:spTree>
    <p:extLst>
      <p:ext uri="{BB962C8B-B14F-4D97-AF65-F5344CB8AC3E}">
        <p14:creationId xmlns:p14="http://schemas.microsoft.com/office/powerpoint/2010/main" val="276743502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AB8B06-0428-074B-43C8-DB04CD3F2C5D}"/>
              </a:ext>
            </a:extLst>
          </p:cNvPr>
          <p:cNvPicPr>
            <a:picLocks noChangeAspect="1"/>
          </p:cNvPicPr>
          <p:nvPr/>
        </p:nvPicPr>
        <p:blipFill>
          <a:blip r:embed="rId3"/>
          <a:stretch>
            <a:fillRect/>
          </a:stretch>
        </p:blipFill>
        <p:spPr>
          <a:xfrm>
            <a:off x="1097745" y="790798"/>
            <a:ext cx="7130458" cy="2722149"/>
          </a:xfrm>
          <a:prstGeom prst="rect">
            <a:avLst/>
          </a:prstGeom>
        </p:spPr>
      </p:pic>
    </p:spTree>
    <p:extLst>
      <p:ext uri="{BB962C8B-B14F-4D97-AF65-F5344CB8AC3E}">
        <p14:creationId xmlns:p14="http://schemas.microsoft.com/office/powerpoint/2010/main" val="4513375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B0349-C502-D4D6-F134-8A6B824DDF2A}"/>
              </a:ext>
            </a:extLst>
          </p:cNvPr>
          <p:cNvSpPr txBox="1">
            <a:spLocks/>
          </p:cNvSpPr>
          <p:nvPr/>
        </p:nvSpPr>
        <p:spPr>
          <a:xfrm>
            <a:off x="4196281" y="273493"/>
            <a:ext cx="4703276"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r>
              <a:rPr lang="en-US" sz="1800" u="sng" dirty="0" err="1">
                <a:latin typeface="Times New Roman" panose="02020603050405020304" pitchFamily="18" charset="0"/>
                <a:cs typeface="Times New Roman" panose="02020603050405020304" pitchFamily="18" charset="0"/>
              </a:rPr>
              <a:t>Branicki</a:t>
            </a:r>
            <a:r>
              <a:rPr lang="en-US" sz="1800" u="sng" dirty="0">
                <a:latin typeface="Times New Roman" panose="02020603050405020304" pitchFamily="18" charset="0"/>
                <a:cs typeface="Times New Roman" panose="02020603050405020304" pitchFamily="18" charset="0"/>
              </a:rPr>
              <a:t> et al. Hair-Color SNP Exercise.</a:t>
            </a:r>
          </a:p>
        </p:txBody>
      </p:sp>
      <p:pic>
        <p:nvPicPr>
          <p:cNvPr id="4" name="Picture 3"/>
          <p:cNvPicPr>
            <a:picLocks noChangeAspect="1"/>
          </p:cNvPicPr>
          <p:nvPr/>
        </p:nvPicPr>
        <p:blipFill>
          <a:blip r:embed="rId2"/>
          <a:stretch>
            <a:fillRect/>
          </a:stretch>
        </p:blipFill>
        <p:spPr>
          <a:xfrm>
            <a:off x="95769" y="110531"/>
            <a:ext cx="4006489" cy="4939428"/>
          </a:xfrm>
          <a:prstGeom prst="rect">
            <a:avLst/>
          </a:prstGeom>
        </p:spPr>
      </p:pic>
      <p:sp>
        <p:nvSpPr>
          <p:cNvPr id="5" name="Rectangle 4"/>
          <p:cNvSpPr/>
          <p:nvPr/>
        </p:nvSpPr>
        <p:spPr>
          <a:xfrm>
            <a:off x="4625118" y="647455"/>
            <a:ext cx="4326697" cy="507831"/>
          </a:xfrm>
          <a:prstGeom prst="rect">
            <a:avLst/>
          </a:prstGeom>
        </p:spPr>
        <p:txBody>
          <a:bodyPr wrap="none">
            <a:spAutoFit/>
          </a:bodyPr>
          <a:lstStyle/>
          <a:p>
            <a:r>
              <a:rPr lang="en-US" sz="1350" dirty="0">
                <a:hlinkClick r:id="rId3"/>
              </a:rPr>
              <a:t>https://www.ncbi.nlm.nih.gov/pmc/articles/PMC3057002/</a:t>
            </a:r>
            <a:endParaRPr lang="en-US" sz="1350" dirty="0"/>
          </a:p>
          <a:p>
            <a:endParaRPr lang="en-US" sz="1350" dirty="0"/>
          </a:p>
        </p:txBody>
      </p:sp>
      <p:sp>
        <p:nvSpPr>
          <p:cNvPr id="6" name="TextBox 5"/>
          <p:cNvSpPr txBox="1"/>
          <p:nvPr/>
        </p:nvSpPr>
        <p:spPr>
          <a:xfrm>
            <a:off x="4983932" y="961543"/>
            <a:ext cx="3965418" cy="507831"/>
          </a:xfrm>
          <a:prstGeom prst="rect">
            <a:avLst/>
          </a:prstGeom>
          <a:noFill/>
        </p:spPr>
        <p:txBody>
          <a:bodyPr wrap="square" rtlCol="0">
            <a:spAutoFit/>
          </a:bodyPr>
          <a:lstStyle/>
          <a:p>
            <a:r>
              <a:rPr lang="en-US" sz="1350" dirty="0">
                <a:solidFill>
                  <a:schemeClr val="bg1">
                    <a:lumMod val="10000"/>
                  </a:schemeClr>
                </a:solidFill>
              </a:rPr>
              <a:t>Probably a good idea to check those statistically significant variants first.</a:t>
            </a:r>
          </a:p>
        </p:txBody>
      </p:sp>
      <p:sp>
        <p:nvSpPr>
          <p:cNvPr id="7" name="Rectangle 6"/>
          <p:cNvSpPr/>
          <p:nvPr/>
        </p:nvSpPr>
        <p:spPr>
          <a:xfrm>
            <a:off x="4983932" y="1469374"/>
            <a:ext cx="3655337" cy="923330"/>
          </a:xfrm>
          <a:prstGeom prst="rect">
            <a:avLst/>
          </a:prstGeom>
        </p:spPr>
        <p:txBody>
          <a:bodyPr wrap="square">
            <a:spAutoFit/>
          </a:bodyPr>
          <a:lstStyle/>
          <a:p>
            <a:r>
              <a:rPr lang="en-US" sz="1350" dirty="0" err="1"/>
              <a:t>Branicki</a:t>
            </a:r>
            <a:r>
              <a:rPr lang="en-US" sz="1350" dirty="0"/>
              <a:t>, </a:t>
            </a:r>
            <a:r>
              <a:rPr lang="en-US" sz="1350" dirty="0" err="1"/>
              <a:t>Wojciech</a:t>
            </a:r>
            <a:r>
              <a:rPr lang="en-US" sz="1350" dirty="0"/>
              <a:t> et al. “Model-based prediction of human hair color using DNA variants.” </a:t>
            </a:r>
            <a:r>
              <a:rPr lang="en-US" sz="1350" i="1" dirty="0"/>
              <a:t>Human genetics</a:t>
            </a:r>
            <a:r>
              <a:rPr lang="en-US" sz="1350" dirty="0"/>
              <a:t> vol. 129,4 (2011): 443-54. doi:10.1007/s00439-010-0939-8</a:t>
            </a:r>
          </a:p>
        </p:txBody>
      </p:sp>
      <p:sp>
        <p:nvSpPr>
          <p:cNvPr id="8" name="TextBox 7">
            <a:extLst>
              <a:ext uri="{FF2B5EF4-FFF2-40B4-BE49-F238E27FC236}">
                <a16:creationId xmlns:a16="http://schemas.microsoft.com/office/drawing/2014/main" id="{D97420D1-C026-CA0F-8137-D421BDCAD233}"/>
              </a:ext>
            </a:extLst>
          </p:cNvPr>
          <p:cNvSpPr txBox="1"/>
          <p:nvPr/>
        </p:nvSpPr>
        <p:spPr>
          <a:xfrm>
            <a:off x="4389590" y="2392704"/>
            <a:ext cx="4423113" cy="1600438"/>
          </a:xfrm>
          <a:prstGeom prst="rect">
            <a:avLst/>
          </a:prstGeom>
          <a:noFill/>
        </p:spPr>
        <p:txBody>
          <a:bodyPr wrap="square" rtlCol="0">
            <a:spAutoFit/>
          </a:bodyPr>
          <a:lstStyle/>
          <a:p>
            <a:r>
              <a:rPr lang="en-US" dirty="0"/>
              <a:t>Download the read data for human genome 138 here: </a:t>
            </a:r>
          </a:p>
          <a:p>
            <a:r>
              <a:rPr lang="en-US" sz="700" dirty="0" err="1"/>
              <a:t>wget</a:t>
            </a:r>
            <a:r>
              <a:rPr lang="en-US" sz="700" dirty="0"/>
              <a:t> </a:t>
            </a:r>
            <a:r>
              <a:rPr lang="en-US" sz="700" dirty="0">
                <a:hlinkClick r:id="rId4"/>
              </a:rPr>
              <a:t>https://github.com/mathornton01/twupa_bioinformaticsws_2024/raw/main/data/bamfiles/hg138.zip</a:t>
            </a:r>
            <a:r>
              <a:rPr lang="en-US" sz="700" dirty="0"/>
              <a:t> </a:t>
            </a:r>
          </a:p>
          <a:p>
            <a:endParaRPr lang="en-US" sz="700" dirty="0"/>
          </a:p>
          <a:p>
            <a:r>
              <a:rPr lang="en-US" sz="2400" dirty="0"/>
              <a:t>Determine the </a:t>
            </a:r>
            <a:r>
              <a:rPr lang="en-US" sz="2400" dirty="0" err="1"/>
              <a:t>haircolor</a:t>
            </a:r>
            <a:r>
              <a:rPr lang="en-US" sz="2400" dirty="0"/>
              <a:t>, ethnicity, and eye color if you have time.</a:t>
            </a:r>
            <a:endParaRPr lang="en-US" sz="2800" dirty="0"/>
          </a:p>
        </p:txBody>
      </p:sp>
    </p:spTree>
    <p:extLst>
      <p:ext uri="{BB962C8B-B14F-4D97-AF65-F5344CB8AC3E}">
        <p14:creationId xmlns:p14="http://schemas.microsoft.com/office/powerpoint/2010/main" val="365873836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27953" y="1098298"/>
            <a:ext cx="3768328" cy="3486839"/>
          </a:xfrm>
          <a:prstGeom prst="rect">
            <a:avLst/>
          </a:prstGeom>
        </p:spPr>
      </p:pic>
      <p:sp>
        <p:nvSpPr>
          <p:cNvPr id="3" name="Title 1">
            <a:extLst>
              <a:ext uri="{FF2B5EF4-FFF2-40B4-BE49-F238E27FC236}">
                <a16:creationId xmlns:a16="http://schemas.microsoft.com/office/drawing/2014/main" id="{9AFB0349-C502-D4D6-F134-8A6B824DDF2A}"/>
              </a:ext>
            </a:extLst>
          </p:cNvPr>
          <p:cNvSpPr txBox="1">
            <a:spLocks/>
          </p:cNvSpPr>
          <p:nvPr/>
        </p:nvSpPr>
        <p:spPr>
          <a:xfrm>
            <a:off x="427953" y="156907"/>
            <a:ext cx="4703276"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r>
              <a:rPr lang="en-US" sz="1800" u="sng" dirty="0" err="1">
                <a:latin typeface="Times New Roman" panose="02020603050405020304" pitchFamily="18" charset="0"/>
                <a:cs typeface="Times New Roman" panose="02020603050405020304" pitchFamily="18" charset="0"/>
              </a:rPr>
              <a:t>Spichenok</a:t>
            </a:r>
            <a:r>
              <a:rPr lang="en-US" sz="1800" u="sng" dirty="0">
                <a:latin typeface="Times New Roman" panose="02020603050405020304" pitchFamily="18" charset="0"/>
                <a:cs typeface="Times New Roman" panose="02020603050405020304" pitchFamily="18" charset="0"/>
              </a:rPr>
              <a:t> et al. Eye-Color SNP Exercise.</a:t>
            </a:r>
          </a:p>
        </p:txBody>
      </p:sp>
      <p:sp>
        <p:nvSpPr>
          <p:cNvPr id="4" name="Rectangle 3"/>
          <p:cNvSpPr/>
          <p:nvPr/>
        </p:nvSpPr>
        <p:spPr>
          <a:xfrm>
            <a:off x="4724120" y="1369367"/>
            <a:ext cx="3363362" cy="715581"/>
          </a:xfrm>
          <a:prstGeom prst="rect">
            <a:avLst/>
          </a:prstGeom>
        </p:spPr>
        <p:txBody>
          <a:bodyPr wrap="square">
            <a:spAutoFit/>
          </a:bodyPr>
          <a:lstStyle/>
          <a:p>
            <a:r>
              <a:rPr lang="en-US" sz="1350" dirty="0">
                <a:hlinkClick r:id="rId3"/>
              </a:rPr>
              <a:t>https://www.sciencedirect.com/science/article/pii/S1872497310001717?via%3Dihub</a:t>
            </a:r>
            <a:endParaRPr lang="en-US" sz="1350" dirty="0"/>
          </a:p>
          <a:p>
            <a:endParaRPr lang="en-US" sz="1350" dirty="0"/>
          </a:p>
        </p:txBody>
      </p:sp>
      <p:sp>
        <p:nvSpPr>
          <p:cNvPr id="6" name="Rectangle 5"/>
          <p:cNvSpPr/>
          <p:nvPr/>
        </p:nvSpPr>
        <p:spPr>
          <a:xfrm>
            <a:off x="4364132" y="2435086"/>
            <a:ext cx="4542282" cy="1338828"/>
          </a:xfrm>
          <a:prstGeom prst="rect">
            <a:avLst/>
          </a:prstGeom>
        </p:spPr>
        <p:txBody>
          <a:bodyPr wrap="square">
            <a:spAutoFit/>
          </a:bodyPr>
          <a:lstStyle/>
          <a:p>
            <a:r>
              <a:rPr lang="en-US" sz="1350" dirty="0" err="1"/>
              <a:t>Spichenok</a:t>
            </a:r>
            <a:r>
              <a:rPr lang="en-US" sz="1350" dirty="0"/>
              <a:t> O, </a:t>
            </a:r>
            <a:r>
              <a:rPr lang="en-US" sz="1350" dirty="0" err="1"/>
              <a:t>Budimlija</a:t>
            </a:r>
            <a:r>
              <a:rPr lang="en-US" sz="1350" dirty="0"/>
              <a:t> ZM, Mitchell AA, Jenny A, </a:t>
            </a:r>
            <a:r>
              <a:rPr lang="en-US" sz="1350" dirty="0" err="1"/>
              <a:t>Kovacevic</a:t>
            </a:r>
            <a:r>
              <a:rPr lang="en-US" sz="1350" dirty="0"/>
              <a:t> L, </a:t>
            </a:r>
            <a:r>
              <a:rPr lang="en-US" sz="1350" dirty="0" err="1"/>
              <a:t>Marjanovic</a:t>
            </a:r>
            <a:r>
              <a:rPr lang="en-US" sz="1350" dirty="0"/>
              <a:t> D, </a:t>
            </a:r>
            <a:r>
              <a:rPr lang="en-US" sz="1350" dirty="0" err="1"/>
              <a:t>Caragine</a:t>
            </a:r>
            <a:r>
              <a:rPr lang="en-US" sz="1350" dirty="0"/>
              <a:t> T, </a:t>
            </a:r>
            <a:r>
              <a:rPr lang="en-US" sz="1350" dirty="0" err="1"/>
              <a:t>Prinz</a:t>
            </a:r>
            <a:r>
              <a:rPr lang="en-US" sz="1350" dirty="0"/>
              <a:t> M, </a:t>
            </a:r>
            <a:r>
              <a:rPr lang="en-US" sz="1350" dirty="0" err="1"/>
              <a:t>Wurmbach</a:t>
            </a:r>
            <a:r>
              <a:rPr lang="en-US" sz="1350" dirty="0"/>
              <a:t> E. Prediction of eye and skin color in diverse populations using seven SNPs. Forensic </a:t>
            </a:r>
            <a:r>
              <a:rPr lang="en-US" sz="1350" dirty="0" err="1"/>
              <a:t>Sci</a:t>
            </a:r>
            <a:r>
              <a:rPr lang="en-US" sz="1350" dirty="0"/>
              <a:t> </a:t>
            </a:r>
            <a:r>
              <a:rPr lang="en-US" sz="1350" dirty="0" err="1"/>
              <a:t>Int</a:t>
            </a:r>
            <a:r>
              <a:rPr lang="en-US" sz="1350" dirty="0"/>
              <a:t> Genet. 2011 Nov;5(5):472-8. </a:t>
            </a:r>
            <a:r>
              <a:rPr lang="en-US" sz="1350" dirty="0" err="1"/>
              <a:t>doi</a:t>
            </a:r>
            <a:r>
              <a:rPr lang="en-US" sz="1350" dirty="0"/>
              <a:t>: 10.1016/j.fsigen.2010.10.005. </a:t>
            </a:r>
            <a:r>
              <a:rPr lang="en-US" sz="1350" dirty="0" err="1"/>
              <a:t>Epub</a:t>
            </a:r>
            <a:r>
              <a:rPr lang="en-US" sz="1350" dirty="0"/>
              <a:t> 2010 Nov 2. PMID: 21050833.</a:t>
            </a:r>
          </a:p>
        </p:txBody>
      </p:sp>
    </p:spTree>
    <p:extLst>
      <p:ext uri="{BB962C8B-B14F-4D97-AF65-F5344CB8AC3E}">
        <p14:creationId xmlns:p14="http://schemas.microsoft.com/office/powerpoint/2010/main" val="24824781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5943" y="718751"/>
            <a:ext cx="7569636" cy="4662815"/>
          </a:xfrm>
          <a:prstGeom prst="rect">
            <a:avLst/>
          </a:prstGeom>
        </p:spPr>
        <p:txBody>
          <a:bodyPr wrap="none">
            <a:spAutoFit/>
          </a:bodyPr>
          <a:lstStyle/>
          <a:p>
            <a:pPr marL="214313" indent="-214313">
              <a:buFont typeface="Arial" panose="020B0604020202020204" pitchFamily="34" charset="0"/>
              <a:buChar char="•"/>
            </a:pPr>
            <a:r>
              <a:rPr lang="en-US" sz="1350" dirty="0"/>
              <a:t>IGV video Tutorials.</a:t>
            </a:r>
          </a:p>
          <a:p>
            <a:pPr marL="557213" lvl="1" indent="-214313">
              <a:buFont typeface="Arial" panose="020B0604020202020204" pitchFamily="34" charset="0"/>
              <a:buChar char="•"/>
            </a:pPr>
            <a:r>
              <a:rPr lang="en-US" sz="1350" dirty="0">
                <a:hlinkClick r:id="rId3"/>
              </a:rPr>
              <a:t>https://www.youtube.com/watch?v=E_G8z_2gTYM</a:t>
            </a:r>
            <a:endParaRPr lang="en-US" sz="1350" dirty="0"/>
          </a:p>
          <a:p>
            <a:pPr marL="557213" lvl="1" indent="-214313">
              <a:buFont typeface="Arial" panose="020B0604020202020204" pitchFamily="34" charset="0"/>
              <a:buChar char="•"/>
            </a:pPr>
            <a:endParaRPr lang="en-US" sz="1350" dirty="0"/>
          </a:p>
          <a:p>
            <a:pPr marL="214313" indent="-214313">
              <a:buFont typeface="Arial" panose="020B0604020202020204" pitchFamily="34" charset="0"/>
              <a:buChar char="•"/>
            </a:pPr>
            <a:r>
              <a:rPr lang="en-US" sz="1350" dirty="0"/>
              <a:t>IGV Manual, and Installation Tutorial</a:t>
            </a:r>
          </a:p>
          <a:p>
            <a:pPr marL="557213" lvl="1" indent="-214313">
              <a:buFont typeface="Arial" panose="020B0604020202020204" pitchFamily="34" charset="0"/>
              <a:buChar char="•"/>
            </a:pPr>
            <a:r>
              <a:rPr lang="en-US" sz="1350" dirty="0">
                <a:hlinkClick r:id="rId4"/>
              </a:rPr>
              <a:t>https://software.broadinstitute.org/software/igv/UserGuide</a:t>
            </a:r>
            <a:endParaRPr lang="en-US" sz="1350" dirty="0"/>
          </a:p>
          <a:p>
            <a:pPr marL="557213" lvl="1" indent="-214313">
              <a:buFont typeface="Arial" panose="020B0604020202020204" pitchFamily="34" charset="0"/>
              <a:buChar char="•"/>
            </a:pPr>
            <a:endParaRPr lang="en-US" sz="1350" dirty="0"/>
          </a:p>
          <a:p>
            <a:pPr marL="214313" indent="-214313">
              <a:buFont typeface="Arial" panose="020B0604020202020204" pitchFamily="34" charset="0"/>
              <a:buChar char="•"/>
            </a:pPr>
            <a:r>
              <a:rPr lang="en-US" sz="1350" dirty="0"/>
              <a:t>Broad Institute Website</a:t>
            </a:r>
          </a:p>
          <a:p>
            <a:pPr marL="557213" lvl="1" indent="-214313">
              <a:buFont typeface="Arial" panose="020B0604020202020204" pitchFamily="34" charset="0"/>
              <a:buChar char="•"/>
            </a:pPr>
            <a:r>
              <a:rPr lang="en-US" sz="1350" dirty="0">
                <a:hlinkClick r:id="rId5"/>
              </a:rPr>
              <a:t>https://www.broadinstitute.org/</a:t>
            </a:r>
            <a:endParaRPr lang="en-US" sz="1350" dirty="0"/>
          </a:p>
          <a:p>
            <a:pPr marL="557213" lvl="1" indent="-214313">
              <a:buFont typeface="Arial" panose="020B0604020202020204" pitchFamily="34" charset="0"/>
              <a:buChar char="•"/>
            </a:pPr>
            <a:endParaRPr lang="en-US" sz="1350" dirty="0"/>
          </a:p>
          <a:p>
            <a:pPr marL="214313" indent="-214313">
              <a:buFont typeface="Arial" panose="020B0604020202020204" pitchFamily="34" charset="0"/>
              <a:buChar char="•"/>
            </a:pPr>
            <a:r>
              <a:rPr lang="en-US" sz="1350" dirty="0"/>
              <a:t>Papers for Exercises </a:t>
            </a:r>
          </a:p>
          <a:p>
            <a:pPr marL="557213" lvl="1" indent="-214313">
              <a:buFont typeface="Arial" panose="020B0604020202020204" pitchFamily="34" charset="0"/>
              <a:buChar char="•"/>
            </a:pPr>
            <a:r>
              <a:rPr lang="en-US" sz="1350" dirty="0"/>
              <a:t>Ethnicity -</a:t>
            </a:r>
            <a:r>
              <a:rPr lang="en-US" sz="1350" dirty="0">
                <a:hlinkClick r:id="rId6"/>
              </a:rPr>
              <a:t>https://bmcgenomics.biomedcentral.com/articles/10.1186/s12864-015-2328-0</a:t>
            </a:r>
            <a:endParaRPr lang="en-US" sz="1350" dirty="0"/>
          </a:p>
          <a:p>
            <a:pPr marL="557213" lvl="1" indent="-214313">
              <a:buFont typeface="Arial" panose="020B0604020202020204" pitchFamily="34" charset="0"/>
              <a:buChar char="•"/>
            </a:pPr>
            <a:r>
              <a:rPr lang="en-US" sz="1350" dirty="0"/>
              <a:t>Hair-Color - </a:t>
            </a:r>
            <a:r>
              <a:rPr lang="en-US" sz="1350" dirty="0">
                <a:hlinkClick r:id="rId7"/>
              </a:rPr>
              <a:t>https://www.ncbi.nlm.nih.gov/pmc/articles/PMC3057002/</a:t>
            </a:r>
            <a:endParaRPr lang="en-US" sz="1350" dirty="0"/>
          </a:p>
          <a:p>
            <a:pPr marL="557213" lvl="1" indent="-214313">
              <a:buFont typeface="Arial" panose="020B0604020202020204" pitchFamily="34" charset="0"/>
              <a:buChar char="•"/>
            </a:pPr>
            <a:r>
              <a:rPr lang="en-US" sz="1350" dirty="0"/>
              <a:t>Eye-Color - </a:t>
            </a:r>
            <a:r>
              <a:rPr lang="en-US" sz="1350" dirty="0">
                <a:hlinkClick r:id="rId8"/>
              </a:rPr>
              <a:t>https://www.sciencedirect.com/science/article/pii/S1872497310001717?via%3Dihub</a:t>
            </a:r>
            <a:endParaRPr lang="en-US" sz="1350" dirty="0"/>
          </a:p>
          <a:p>
            <a:pPr marL="214313" indent="-214313">
              <a:buFont typeface="Arial" panose="020B0604020202020204" pitchFamily="34" charset="0"/>
              <a:buChar char="•"/>
            </a:pPr>
            <a:endParaRPr lang="en-US" sz="1350" dirty="0"/>
          </a:p>
          <a:p>
            <a:pPr marL="214313" indent="-214313">
              <a:buFont typeface="Arial" panose="020B0604020202020204" pitchFamily="34" charset="0"/>
              <a:buChar char="•"/>
            </a:pPr>
            <a:r>
              <a:rPr lang="en-US" sz="1350" dirty="0"/>
              <a:t>Databases</a:t>
            </a:r>
          </a:p>
          <a:p>
            <a:pPr marL="557213" lvl="1" indent="-214313">
              <a:buFont typeface="Arial" panose="020B0604020202020204" pitchFamily="34" charset="0"/>
              <a:buChar char="•"/>
            </a:pPr>
            <a:r>
              <a:rPr lang="en-US" sz="1350" dirty="0"/>
              <a:t>NCBI - </a:t>
            </a:r>
            <a:r>
              <a:rPr lang="en-US" sz="1350" dirty="0">
                <a:hlinkClick r:id="rId9"/>
              </a:rPr>
              <a:t>https://www.ncbi.nlm.nih.gov/</a:t>
            </a:r>
            <a:endParaRPr lang="en-US" sz="1350" dirty="0"/>
          </a:p>
          <a:p>
            <a:pPr marL="557213" lvl="1" indent="-214313">
              <a:buFont typeface="Arial" panose="020B0604020202020204" pitchFamily="34" charset="0"/>
              <a:buChar char="•"/>
            </a:pPr>
            <a:r>
              <a:rPr lang="en-US" sz="1350" dirty="0"/>
              <a:t>SNP - </a:t>
            </a:r>
            <a:r>
              <a:rPr lang="en-US" sz="1350" dirty="0">
                <a:hlinkClick r:id="rId10"/>
              </a:rPr>
              <a:t>https://www.ncbi.nlm.nih.gov/snp/</a:t>
            </a:r>
            <a:endParaRPr lang="en-US" sz="1350" dirty="0"/>
          </a:p>
          <a:p>
            <a:pPr marL="557213" lvl="1" indent="-214313">
              <a:buFont typeface="Arial" panose="020B0604020202020204" pitchFamily="34" charset="0"/>
              <a:buChar char="•"/>
            </a:pPr>
            <a:r>
              <a:rPr lang="en-US" sz="1350" dirty="0"/>
              <a:t>SRA - </a:t>
            </a:r>
            <a:r>
              <a:rPr lang="en-US" sz="1350" dirty="0">
                <a:hlinkClick r:id="rId11"/>
              </a:rPr>
              <a:t>https://www.ncbi.nlm.nih.gov/sra/</a:t>
            </a:r>
            <a:endParaRPr lang="en-US" sz="1350" dirty="0"/>
          </a:p>
          <a:p>
            <a:pPr marL="557213" lvl="1" indent="-214313">
              <a:buFont typeface="Arial" panose="020B0604020202020204" pitchFamily="34" charset="0"/>
              <a:buChar char="•"/>
            </a:pPr>
            <a:endParaRPr lang="en-US" sz="1350" dirty="0"/>
          </a:p>
          <a:p>
            <a:pPr marL="557213" lvl="1" indent="-214313">
              <a:buFont typeface="Arial" panose="020B0604020202020204" pitchFamily="34" charset="0"/>
              <a:buChar char="•"/>
            </a:pPr>
            <a:endParaRPr lang="en-US" sz="1350" dirty="0"/>
          </a:p>
          <a:p>
            <a:pPr marL="214313" indent="-214313">
              <a:buFont typeface="Arial" panose="020B0604020202020204" pitchFamily="34" charset="0"/>
              <a:buChar char="•"/>
            </a:pPr>
            <a:endParaRPr lang="en-US" sz="1350" dirty="0"/>
          </a:p>
          <a:p>
            <a:pPr lvl="1"/>
            <a:endParaRPr lang="en-US" sz="1350" dirty="0"/>
          </a:p>
        </p:txBody>
      </p:sp>
      <p:sp>
        <p:nvSpPr>
          <p:cNvPr id="3" name="Title 1">
            <a:extLst>
              <a:ext uri="{FF2B5EF4-FFF2-40B4-BE49-F238E27FC236}">
                <a16:creationId xmlns:a16="http://schemas.microsoft.com/office/drawing/2014/main" id="{9AFB0349-C502-D4D6-F134-8A6B824DDF2A}"/>
              </a:ext>
            </a:extLst>
          </p:cNvPr>
          <p:cNvSpPr txBox="1">
            <a:spLocks/>
          </p:cNvSpPr>
          <p:nvPr/>
        </p:nvSpPr>
        <p:spPr>
          <a:xfrm>
            <a:off x="157771" y="96426"/>
            <a:ext cx="8688983"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r>
              <a:rPr lang="en-US" sz="2100" u="sng" dirty="0">
                <a:latin typeface="Times New Roman" panose="02020603050405020304" pitchFamily="18" charset="0"/>
                <a:cs typeface="Times New Roman" panose="02020603050405020304" pitchFamily="18" charset="0"/>
              </a:rPr>
              <a:t>Resources on this section:</a:t>
            </a:r>
          </a:p>
        </p:txBody>
      </p:sp>
    </p:spTree>
    <p:extLst>
      <p:ext uri="{BB962C8B-B14F-4D97-AF65-F5344CB8AC3E}">
        <p14:creationId xmlns:p14="http://schemas.microsoft.com/office/powerpoint/2010/main" val="304544184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FE73F-3F57-60EA-C7F5-50013BE53E06}"/>
              </a:ext>
            </a:extLst>
          </p:cNvPr>
          <p:cNvSpPr>
            <a:spLocks noGrp="1"/>
          </p:cNvSpPr>
          <p:nvPr>
            <p:ph type="title"/>
          </p:nvPr>
        </p:nvSpPr>
        <p:spPr/>
        <p:txBody>
          <a:bodyPr/>
          <a:lstStyle/>
          <a:p>
            <a:r>
              <a:rPr lang="en-US" dirty="0"/>
              <a:t>BLAST Tutorial </a:t>
            </a:r>
          </a:p>
        </p:txBody>
      </p:sp>
      <p:sp>
        <p:nvSpPr>
          <p:cNvPr id="3" name="Content Placeholder 2">
            <a:extLst>
              <a:ext uri="{FF2B5EF4-FFF2-40B4-BE49-F238E27FC236}">
                <a16:creationId xmlns:a16="http://schemas.microsoft.com/office/drawing/2014/main" id="{E8322A79-9B2E-5F88-31B2-FA4012E3DD33}"/>
              </a:ext>
            </a:extLst>
          </p:cNvPr>
          <p:cNvSpPr>
            <a:spLocks noGrp="1"/>
          </p:cNvSpPr>
          <p:nvPr>
            <p:ph idx="1"/>
          </p:nvPr>
        </p:nvSpPr>
        <p:spPr/>
        <p:txBody>
          <a:bodyPr/>
          <a:lstStyle/>
          <a:p>
            <a:r>
              <a:rPr lang="en-US" dirty="0"/>
              <a:t>Go to this website for the MTHFR Genetic Sequence assembly (from GRCh38).</a:t>
            </a:r>
          </a:p>
          <a:p>
            <a:pPr lvl="1"/>
            <a:r>
              <a:rPr lang="en-US" dirty="0">
                <a:hlinkClick r:id="rId2"/>
              </a:rPr>
              <a:t>https://www.ncbi.nlm.nih.gov/nuccore/NC_000001.11?report=fasta&amp;from=11785723&amp;to=11805964&amp;strand=true</a:t>
            </a:r>
            <a:r>
              <a:rPr lang="en-US" dirty="0"/>
              <a:t> </a:t>
            </a:r>
          </a:p>
          <a:p>
            <a:r>
              <a:rPr lang="en-US" dirty="0"/>
              <a:t>Highlight the sequence and copy it.</a:t>
            </a:r>
          </a:p>
        </p:txBody>
      </p:sp>
    </p:spTree>
    <p:extLst>
      <p:ext uri="{BB962C8B-B14F-4D97-AF65-F5344CB8AC3E}">
        <p14:creationId xmlns:p14="http://schemas.microsoft.com/office/powerpoint/2010/main" val="163513067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BC938-BFBE-3FD6-3E1F-8E5DDC3C13B2}"/>
              </a:ext>
            </a:extLst>
          </p:cNvPr>
          <p:cNvSpPr>
            <a:spLocks noGrp="1"/>
          </p:cNvSpPr>
          <p:nvPr>
            <p:ph type="title"/>
          </p:nvPr>
        </p:nvSpPr>
        <p:spPr/>
        <p:txBody>
          <a:bodyPr/>
          <a:lstStyle/>
          <a:p>
            <a:r>
              <a:rPr lang="en-US" dirty="0"/>
              <a:t>BLAST</a:t>
            </a:r>
          </a:p>
        </p:txBody>
      </p:sp>
      <p:sp>
        <p:nvSpPr>
          <p:cNvPr id="3" name="Content Placeholder 2">
            <a:extLst>
              <a:ext uri="{FF2B5EF4-FFF2-40B4-BE49-F238E27FC236}">
                <a16:creationId xmlns:a16="http://schemas.microsoft.com/office/drawing/2014/main" id="{5091BF79-3473-6FE4-CFD1-99EE51908574}"/>
              </a:ext>
            </a:extLst>
          </p:cNvPr>
          <p:cNvSpPr>
            <a:spLocks noGrp="1"/>
          </p:cNvSpPr>
          <p:nvPr>
            <p:ph idx="1"/>
          </p:nvPr>
        </p:nvSpPr>
        <p:spPr/>
        <p:txBody>
          <a:bodyPr/>
          <a:lstStyle/>
          <a:p>
            <a:r>
              <a:rPr lang="en-US" dirty="0"/>
              <a:t>Visit this website: </a:t>
            </a:r>
          </a:p>
          <a:p>
            <a:pPr lvl="1"/>
            <a:r>
              <a:rPr lang="en-US" dirty="0">
                <a:hlinkClick r:id="rId2"/>
              </a:rPr>
              <a:t>https://blast.ncbi.nlm.nih.gov/Blast.cgi</a:t>
            </a:r>
            <a:r>
              <a:rPr lang="en-US" dirty="0"/>
              <a:t> </a:t>
            </a:r>
          </a:p>
        </p:txBody>
      </p:sp>
      <p:pic>
        <p:nvPicPr>
          <p:cNvPr id="5" name="Picture 4">
            <a:extLst>
              <a:ext uri="{FF2B5EF4-FFF2-40B4-BE49-F238E27FC236}">
                <a16:creationId xmlns:a16="http://schemas.microsoft.com/office/drawing/2014/main" id="{C2DB9F93-392F-9CE0-DA96-184815A4209C}"/>
              </a:ext>
            </a:extLst>
          </p:cNvPr>
          <p:cNvPicPr>
            <a:picLocks noChangeAspect="1"/>
          </p:cNvPicPr>
          <p:nvPr/>
        </p:nvPicPr>
        <p:blipFill>
          <a:blip r:embed="rId3"/>
          <a:stretch>
            <a:fillRect/>
          </a:stretch>
        </p:blipFill>
        <p:spPr>
          <a:xfrm>
            <a:off x="1372944" y="2369070"/>
            <a:ext cx="5547400" cy="2334302"/>
          </a:xfrm>
          <a:prstGeom prst="rect">
            <a:avLst/>
          </a:prstGeom>
        </p:spPr>
      </p:pic>
    </p:spTree>
    <p:extLst>
      <p:ext uri="{BB962C8B-B14F-4D97-AF65-F5344CB8AC3E}">
        <p14:creationId xmlns:p14="http://schemas.microsoft.com/office/powerpoint/2010/main" val="410307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C05BC-6D99-90D9-887D-B9A65A91D2A8}"/>
              </a:ext>
            </a:extLst>
          </p:cNvPr>
          <p:cNvSpPr>
            <a:spLocks noGrp="1"/>
          </p:cNvSpPr>
          <p:nvPr>
            <p:ph type="title"/>
          </p:nvPr>
        </p:nvSpPr>
        <p:spPr/>
        <p:txBody>
          <a:bodyPr/>
          <a:lstStyle/>
          <a:p>
            <a:r>
              <a:rPr lang="en-US" dirty="0"/>
              <a:t>History of Bioinformatics</a:t>
            </a:r>
          </a:p>
        </p:txBody>
      </p:sp>
      <p:sp>
        <p:nvSpPr>
          <p:cNvPr id="12" name="Rectangle 11">
            <a:extLst>
              <a:ext uri="{FF2B5EF4-FFF2-40B4-BE49-F238E27FC236}">
                <a16:creationId xmlns:a16="http://schemas.microsoft.com/office/drawing/2014/main" id="{35707C0C-9143-C59E-E311-4F3F6C0049DD}"/>
              </a:ext>
            </a:extLst>
          </p:cNvPr>
          <p:cNvSpPr/>
          <p:nvPr/>
        </p:nvSpPr>
        <p:spPr>
          <a:xfrm>
            <a:off x="5943600" y="3200400"/>
            <a:ext cx="813240" cy="300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‘YCN’</a:t>
            </a:r>
            <a:endParaRPr lang="en-US" sz="1500" b="0" strike="noStrike" spc="-1">
              <a:latin typeface="Arial"/>
            </a:endParaRPr>
          </a:p>
        </p:txBody>
      </p:sp>
      <p:sp>
        <p:nvSpPr>
          <p:cNvPr id="13" name="Rectangle 12">
            <a:extLst>
              <a:ext uri="{FF2B5EF4-FFF2-40B4-BE49-F238E27FC236}">
                <a16:creationId xmlns:a16="http://schemas.microsoft.com/office/drawing/2014/main" id="{150AA44D-13CE-2A01-A604-6D6DACDBF37C}"/>
              </a:ext>
            </a:extLst>
          </p:cNvPr>
          <p:cNvSpPr/>
          <p:nvPr/>
        </p:nvSpPr>
        <p:spPr>
          <a:xfrm>
            <a:off x="5257800" y="2971800"/>
            <a:ext cx="1531080" cy="300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‘YRMNPYCNM’</a:t>
            </a:r>
            <a:endParaRPr lang="en-US" sz="1500" b="0" strike="noStrike" spc="-1">
              <a:latin typeface="Arial"/>
            </a:endParaRPr>
          </a:p>
        </p:txBody>
      </p:sp>
      <p:sp>
        <p:nvSpPr>
          <p:cNvPr id="14" name="Rectangle 13">
            <a:extLst>
              <a:ext uri="{FF2B5EF4-FFF2-40B4-BE49-F238E27FC236}">
                <a16:creationId xmlns:a16="http://schemas.microsoft.com/office/drawing/2014/main" id="{779083A0-8CDE-9C43-B047-AB0B78D6C2B7}"/>
              </a:ext>
            </a:extLst>
          </p:cNvPr>
          <p:cNvSpPr/>
          <p:nvPr/>
        </p:nvSpPr>
        <p:spPr>
          <a:xfrm>
            <a:off x="5257800" y="2514600"/>
            <a:ext cx="239724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Alignment 1: </a:t>
            </a:r>
            <a:endParaRPr lang="en-US" sz="1500" b="0" strike="noStrike" spc="-1">
              <a:latin typeface="Arial"/>
            </a:endParaRPr>
          </a:p>
          <a:p>
            <a:pPr>
              <a:lnSpc>
                <a:spcPct val="100000"/>
              </a:lnSpc>
              <a:buNone/>
            </a:pPr>
            <a:r>
              <a:rPr lang="en-US" sz="1500" b="0" strike="noStrike" spc="-1">
                <a:solidFill>
                  <a:srgbClr val="000000"/>
                </a:solidFill>
                <a:latin typeface="Arial"/>
                <a:ea typeface="DejaVu Sans"/>
              </a:rPr>
              <a:t>(15 + 10 + 5 = 30)</a:t>
            </a:r>
            <a:endParaRPr lang="en-US" sz="1500" b="0" strike="noStrike" spc="-1">
              <a:latin typeface="Arial"/>
            </a:endParaRPr>
          </a:p>
        </p:txBody>
      </p:sp>
      <p:sp>
        <p:nvSpPr>
          <p:cNvPr id="15" name="Rectangle 14">
            <a:extLst>
              <a:ext uri="{FF2B5EF4-FFF2-40B4-BE49-F238E27FC236}">
                <a16:creationId xmlns:a16="http://schemas.microsoft.com/office/drawing/2014/main" id="{9A376F61-F294-BFAF-3171-B03F25B8C8AF}"/>
              </a:ext>
            </a:extLst>
          </p:cNvPr>
          <p:cNvSpPr/>
          <p:nvPr/>
        </p:nvSpPr>
        <p:spPr>
          <a:xfrm>
            <a:off x="7154280" y="2971800"/>
            <a:ext cx="1531080" cy="300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‘YRMNPYCNM’</a:t>
            </a:r>
            <a:endParaRPr lang="en-US" sz="1500" b="0" strike="noStrike" spc="-1">
              <a:latin typeface="Arial"/>
            </a:endParaRPr>
          </a:p>
        </p:txBody>
      </p:sp>
      <p:sp>
        <p:nvSpPr>
          <p:cNvPr id="16" name="Rectangle 15">
            <a:extLst>
              <a:ext uri="{FF2B5EF4-FFF2-40B4-BE49-F238E27FC236}">
                <a16:creationId xmlns:a16="http://schemas.microsoft.com/office/drawing/2014/main" id="{0FCEAFD0-6B64-7B50-2903-8F3DAF6B0D4E}"/>
              </a:ext>
            </a:extLst>
          </p:cNvPr>
          <p:cNvSpPr/>
          <p:nvPr/>
        </p:nvSpPr>
        <p:spPr>
          <a:xfrm>
            <a:off x="7150320" y="3200400"/>
            <a:ext cx="107784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‘Y−CNP’</a:t>
            </a:r>
            <a:endParaRPr lang="en-US" sz="1500" b="0" strike="noStrike" spc="-1">
              <a:latin typeface="Arial"/>
            </a:endParaRPr>
          </a:p>
        </p:txBody>
      </p:sp>
      <p:sp>
        <p:nvSpPr>
          <p:cNvPr id="17" name="Rectangle 16">
            <a:extLst>
              <a:ext uri="{FF2B5EF4-FFF2-40B4-BE49-F238E27FC236}">
                <a16:creationId xmlns:a16="http://schemas.microsoft.com/office/drawing/2014/main" id="{74FD0C80-C257-3831-F577-DB454F42A316}"/>
              </a:ext>
            </a:extLst>
          </p:cNvPr>
          <p:cNvSpPr/>
          <p:nvPr/>
        </p:nvSpPr>
        <p:spPr>
          <a:xfrm>
            <a:off x="7154280" y="2514960"/>
            <a:ext cx="239724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Alignment 2: </a:t>
            </a:r>
            <a:endParaRPr lang="en-US" sz="1500" b="0" strike="noStrike" spc="-1">
              <a:latin typeface="Arial"/>
            </a:endParaRPr>
          </a:p>
          <a:p>
            <a:pPr>
              <a:lnSpc>
                <a:spcPct val="100000"/>
              </a:lnSpc>
              <a:buNone/>
            </a:pPr>
            <a:r>
              <a:rPr lang="en-US" sz="1500" b="0" strike="noStrike" spc="-1">
                <a:solidFill>
                  <a:srgbClr val="000000"/>
                </a:solidFill>
                <a:latin typeface="Arial"/>
                <a:ea typeface="DejaVu Sans"/>
              </a:rPr>
              <a:t>(19+6+5 = 30)</a:t>
            </a:r>
            <a:endParaRPr lang="en-US" sz="1500" b="0" strike="noStrike" spc="-1">
              <a:latin typeface="Arial"/>
            </a:endParaRPr>
          </a:p>
        </p:txBody>
      </p:sp>
      <p:sp>
        <p:nvSpPr>
          <p:cNvPr id="18" name="Rectangle 17">
            <a:extLst>
              <a:ext uri="{FF2B5EF4-FFF2-40B4-BE49-F238E27FC236}">
                <a16:creationId xmlns:a16="http://schemas.microsoft.com/office/drawing/2014/main" id="{4EEDAE6B-4F51-61E6-D430-D3D7C9A6E0BF}"/>
              </a:ext>
            </a:extLst>
          </p:cNvPr>
          <p:cNvSpPr/>
          <p:nvPr/>
        </p:nvSpPr>
        <p:spPr>
          <a:xfrm>
            <a:off x="5257800" y="1540178"/>
            <a:ext cx="3427560" cy="723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Local alignment for ‘YCNP’ in the longer but similar string as before ‘YRMNPYCNM’</a:t>
            </a:r>
            <a:endParaRPr lang="en-US" sz="1500" b="0" strike="noStrike" spc="-1">
              <a:latin typeface="Arial"/>
            </a:endParaRPr>
          </a:p>
        </p:txBody>
      </p:sp>
      <p:graphicFrame>
        <p:nvGraphicFramePr>
          <p:cNvPr id="19" name="Table 18">
            <a:extLst>
              <a:ext uri="{FF2B5EF4-FFF2-40B4-BE49-F238E27FC236}">
                <a16:creationId xmlns:a16="http://schemas.microsoft.com/office/drawing/2014/main" id="{A1126124-5EE7-EC63-D9E8-E8DE94925F57}"/>
              </a:ext>
            </a:extLst>
          </p:cNvPr>
          <p:cNvGraphicFramePr/>
          <p:nvPr>
            <p:extLst>
              <p:ext uri="{D42A27DB-BD31-4B8C-83A1-F6EECF244321}">
                <p14:modId xmlns:p14="http://schemas.microsoft.com/office/powerpoint/2010/main" val="2446400439"/>
              </p:ext>
            </p:extLst>
          </p:nvPr>
        </p:nvGraphicFramePr>
        <p:xfrm>
          <a:off x="352440" y="1552058"/>
          <a:ext cx="4793040" cy="2719080"/>
        </p:xfrm>
        <a:graphic>
          <a:graphicData uri="http://schemas.openxmlformats.org/drawingml/2006/table">
            <a:tbl>
              <a:tblPr/>
              <a:tblGrid>
                <a:gridCol w="435240">
                  <a:extLst>
                    <a:ext uri="{9D8B030D-6E8A-4147-A177-3AD203B41FA5}">
                      <a16:colId xmlns:a16="http://schemas.microsoft.com/office/drawing/2014/main" val="20000"/>
                    </a:ext>
                  </a:extLst>
                </a:gridCol>
                <a:gridCol w="435240">
                  <a:extLst>
                    <a:ext uri="{9D8B030D-6E8A-4147-A177-3AD203B41FA5}">
                      <a16:colId xmlns:a16="http://schemas.microsoft.com/office/drawing/2014/main" val="20001"/>
                    </a:ext>
                  </a:extLst>
                </a:gridCol>
                <a:gridCol w="435240">
                  <a:extLst>
                    <a:ext uri="{9D8B030D-6E8A-4147-A177-3AD203B41FA5}">
                      <a16:colId xmlns:a16="http://schemas.microsoft.com/office/drawing/2014/main" val="20002"/>
                    </a:ext>
                  </a:extLst>
                </a:gridCol>
                <a:gridCol w="435240">
                  <a:extLst>
                    <a:ext uri="{9D8B030D-6E8A-4147-A177-3AD203B41FA5}">
                      <a16:colId xmlns:a16="http://schemas.microsoft.com/office/drawing/2014/main" val="20003"/>
                    </a:ext>
                  </a:extLst>
                </a:gridCol>
                <a:gridCol w="435240">
                  <a:extLst>
                    <a:ext uri="{9D8B030D-6E8A-4147-A177-3AD203B41FA5}">
                      <a16:colId xmlns:a16="http://schemas.microsoft.com/office/drawing/2014/main" val="20004"/>
                    </a:ext>
                  </a:extLst>
                </a:gridCol>
                <a:gridCol w="435240">
                  <a:extLst>
                    <a:ext uri="{9D8B030D-6E8A-4147-A177-3AD203B41FA5}">
                      <a16:colId xmlns:a16="http://schemas.microsoft.com/office/drawing/2014/main" val="20005"/>
                    </a:ext>
                  </a:extLst>
                </a:gridCol>
                <a:gridCol w="436320">
                  <a:extLst>
                    <a:ext uri="{9D8B030D-6E8A-4147-A177-3AD203B41FA5}">
                      <a16:colId xmlns:a16="http://schemas.microsoft.com/office/drawing/2014/main" val="20006"/>
                    </a:ext>
                  </a:extLst>
                </a:gridCol>
                <a:gridCol w="436320">
                  <a:extLst>
                    <a:ext uri="{9D8B030D-6E8A-4147-A177-3AD203B41FA5}">
                      <a16:colId xmlns:a16="http://schemas.microsoft.com/office/drawing/2014/main" val="20007"/>
                    </a:ext>
                  </a:extLst>
                </a:gridCol>
                <a:gridCol w="436320">
                  <a:extLst>
                    <a:ext uri="{9D8B030D-6E8A-4147-A177-3AD203B41FA5}">
                      <a16:colId xmlns:a16="http://schemas.microsoft.com/office/drawing/2014/main" val="20008"/>
                    </a:ext>
                  </a:extLst>
                </a:gridCol>
                <a:gridCol w="436320">
                  <a:extLst>
                    <a:ext uri="{9D8B030D-6E8A-4147-A177-3AD203B41FA5}">
                      <a16:colId xmlns:a16="http://schemas.microsoft.com/office/drawing/2014/main" val="20009"/>
                    </a:ext>
                  </a:extLst>
                </a:gridCol>
                <a:gridCol w="436320">
                  <a:extLst>
                    <a:ext uri="{9D8B030D-6E8A-4147-A177-3AD203B41FA5}">
                      <a16:colId xmlns:a16="http://schemas.microsoft.com/office/drawing/2014/main" val="20010"/>
                    </a:ext>
                  </a:extLst>
                </a:gridCol>
              </a:tblGrid>
              <a:tr h="45288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R</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C</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a:lstStyle/>
                    <a:p>
                      <a:pPr>
                        <a:lnSpc>
                          <a:spcPct val="100000"/>
                        </a:lnSpc>
                        <a:buNone/>
                      </a:pPr>
                      <a:r>
                        <a:rPr lang="en-US" sz="1800" b="0" strike="noStrike" spc="-1">
                          <a:latin typeface="Arial"/>
                        </a:rPr>
                        <a:t>M</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extLst>
                  <a:ext uri="{0D108BD9-81ED-4DB2-BD59-A6C34878D82A}">
                    <a16:rowId xmlns:a16="http://schemas.microsoft.com/office/drawing/2014/main" val="10000"/>
                  </a:ext>
                </a:extLst>
              </a:tr>
              <a:tr h="452880">
                <a:tc>
                  <a:txBody>
                    <a:bodyPr/>
                    <a:lstStyle/>
                    <a:p>
                      <a:endParaRPr lang="en-US"/>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0000"/>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1"/>
                  </a:ext>
                </a:extLst>
              </a:tr>
              <a:tr h="452880">
                <a:tc>
                  <a:txBody>
                    <a:bodyPr/>
                    <a:lstStyle/>
                    <a:p>
                      <a:pPr>
                        <a:lnSpc>
                          <a:spcPct val="100000"/>
                        </a:lnSpc>
                        <a:buNone/>
                      </a:pPr>
                      <a:r>
                        <a:rPr lang="en-US" sz="1800" b="0" strike="noStrike" spc="-1">
                          <a:latin typeface="Arial"/>
                        </a:rPr>
                        <a:t>Y</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nSpc>
                          <a:spcPct val="100000"/>
                        </a:lnSpc>
                        <a:buNone/>
                      </a:pPr>
                      <a:r>
                        <a:rPr lang="en-US" sz="1800" b="0" strike="noStrike" spc="-1">
                          <a:solidFill>
                            <a:srgbClr val="000000"/>
                          </a:solidFill>
                          <a:latin typeface="Arial"/>
                        </a:rPr>
                        <a:t>4</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nSpc>
                          <a:spcPct val="100000"/>
                        </a:lnSpc>
                        <a:buNone/>
                      </a:pPr>
                      <a:r>
                        <a:rPr lang="en-US" sz="1800" b="0" strike="noStrike" spc="-1">
                          <a:solidFill>
                            <a:srgbClr val="000000"/>
                          </a:solidFill>
                          <a:latin typeface="Arial"/>
                        </a:rPr>
                        <a:t>3</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0000"/>
                    </a:solidFill>
                  </a:tcPr>
                </a:tc>
                <a:tc>
                  <a:txBody>
                    <a:bodyPr/>
                    <a:lstStyle/>
                    <a:p>
                      <a:pPr>
                        <a:lnSpc>
                          <a:spcPct val="100000"/>
                        </a:lnSpc>
                        <a:buNone/>
                      </a:pPr>
                      <a:r>
                        <a:rPr lang="en-US" sz="1800" b="0" strike="noStrike" spc="-1">
                          <a:latin typeface="Arial"/>
                        </a:rPr>
                        <a:t>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nSpc>
                          <a:spcPct val="100000"/>
                        </a:lnSpc>
                        <a:buNone/>
                      </a:pPr>
                      <a:r>
                        <a:rPr lang="en-US" sz="1800" b="0" strike="noStrike" spc="-1">
                          <a:latin typeface="Arial"/>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2"/>
                  </a:ext>
                </a:extLst>
              </a:tr>
              <a:tr h="452880">
                <a:tc>
                  <a:txBody>
                    <a:bodyPr/>
                    <a:lstStyle/>
                    <a:p>
                      <a:pPr>
                        <a:lnSpc>
                          <a:spcPct val="100000"/>
                        </a:lnSpc>
                        <a:buNone/>
                      </a:pPr>
                      <a:r>
                        <a:rPr lang="en-US" sz="1800" b="0" strike="noStrike" spc="-1">
                          <a:latin typeface="Arial"/>
                        </a:rPr>
                        <a:t>C</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4</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3</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nSpc>
                          <a:spcPct val="100000"/>
                        </a:lnSpc>
                        <a:buNone/>
                      </a:pPr>
                      <a:r>
                        <a:rPr lang="en-US" sz="1800" b="0" strike="noStrike" spc="-1">
                          <a:solidFill>
                            <a:srgbClr val="000000"/>
                          </a:solidFill>
                          <a:latin typeface="Arial"/>
                        </a:rPr>
                        <a:t>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0000"/>
                    </a:solidFill>
                  </a:tcPr>
                </a:tc>
                <a:tc>
                  <a:txBody>
                    <a:bodyPr/>
                    <a:lstStyle/>
                    <a:p>
                      <a:pPr>
                        <a:lnSpc>
                          <a:spcPct val="100000"/>
                        </a:lnSpc>
                        <a:buNone/>
                      </a:pPr>
                      <a:r>
                        <a:rPr lang="en-US" sz="1800" b="0" strike="noStrike" spc="-1">
                          <a:solidFill>
                            <a:srgbClr val="000000"/>
                          </a:solidFill>
                          <a:latin typeface="Arial"/>
                        </a:rPr>
                        <a:t>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0000"/>
                    </a:solidFill>
                  </a:tcPr>
                </a:tc>
                <a:tc>
                  <a:txBody>
                    <a:bodyPr/>
                    <a:lstStyle/>
                    <a:p>
                      <a:pPr>
                        <a:lnSpc>
                          <a:spcPct val="100000"/>
                        </a:lnSpc>
                        <a:buNone/>
                      </a:pPr>
                      <a:r>
                        <a:rPr lang="en-US" sz="1800" b="0" strike="noStrike" spc="-1">
                          <a:latin typeface="Arial"/>
                        </a:rPr>
                        <a:t>4</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10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nSpc>
                          <a:spcPct val="100000"/>
                        </a:lnSpc>
                        <a:buNone/>
                      </a:pPr>
                      <a:r>
                        <a:rPr lang="en-US" sz="1800" b="0" strike="noStrike" spc="-1">
                          <a:solidFill>
                            <a:srgbClr val="000000"/>
                          </a:solidFill>
                          <a:latin typeface="Arial"/>
                        </a:rPr>
                        <a:t>9</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3"/>
                  </a:ext>
                </a:extLst>
              </a:tr>
              <a:tr h="452880">
                <a:tc>
                  <a:txBody>
                    <a:bodyPr/>
                    <a:lstStyle/>
                    <a:p>
                      <a:pPr>
                        <a:lnSpc>
                          <a:spcPct val="100000"/>
                        </a:lnSpc>
                        <a:buNone/>
                      </a:pPr>
                      <a:r>
                        <a:rPr lang="en-US" sz="1800" b="0" strike="noStrike" spc="-1">
                          <a:latin typeface="Arial"/>
                        </a:rPr>
                        <a:t>N</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3</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0000"/>
                    </a:solidFill>
                  </a:tcPr>
                </a:tc>
                <a:tc>
                  <a:txBody>
                    <a:bodyPr/>
                    <a:lstStyle/>
                    <a:p>
                      <a:pPr>
                        <a:lnSpc>
                          <a:spcPct val="100000"/>
                        </a:lnSpc>
                        <a:buNone/>
                      </a:pPr>
                      <a:r>
                        <a:rPr lang="en-US" sz="1800" b="0" strike="noStrike" spc="-1">
                          <a:solidFill>
                            <a:srgbClr val="000000"/>
                          </a:solidFill>
                          <a:latin typeface="Arial"/>
                        </a:rPr>
                        <a:t>7</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nSpc>
                          <a:spcPct val="100000"/>
                        </a:lnSpc>
                        <a:buNone/>
                      </a:pPr>
                      <a:r>
                        <a:rPr lang="en-US" sz="1800" b="0" strike="noStrike" spc="-1">
                          <a:solidFill>
                            <a:srgbClr val="000000"/>
                          </a:solidFill>
                          <a:latin typeface="Arial"/>
                        </a:rPr>
                        <a:t>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3</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9</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15</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nSpc>
                          <a:spcPct val="100000"/>
                        </a:lnSpc>
                        <a:buNone/>
                      </a:pPr>
                      <a:r>
                        <a:rPr lang="en-US" sz="1800" b="0" strike="noStrike" spc="-1">
                          <a:solidFill>
                            <a:srgbClr val="000000"/>
                          </a:solidFill>
                          <a:latin typeface="Arial"/>
                        </a:rPr>
                        <a:t>14</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4"/>
                  </a:ext>
                </a:extLst>
              </a:tr>
              <a:tr h="454680">
                <a:tc>
                  <a:txBody>
                    <a:bodyPr/>
                    <a:lstStyle/>
                    <a:p>
                      <a:pPr>
                        <a:lnSpc>
                          <a:spcPct val="100000"/>
                        </a:lnSpc>
                        <a:buNone/>
                      </a:pPr>
                      <a:r>
                        <a:rPr lang="en-US" sz="1800" b="0" strike="noStrike" spc="-1">
                          <a:latin typeface="Arial"/>
                        </a:rPr>
                        <a:t>P</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latin typeface="Arial"/>
                        </a:rPr>
                        <a:t>0</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0000"/>
                    </a:solidFill>
                  </a:tcPr>
                </a:tc>
                <a:tc>
                  <a:txBody>
                    <a:bodyPr/>
                    <a:lstStyle/>
                    <a:p>
                      <a:pPr>
                        <a:lnSpc>
                          <a:spcPct val="100000"/>
                        </a:lnSpc>
                        <a:buNone/>
                      </a:pPr>
                      <a:r>
                        <a:rPr lang="en-US" sz="1800" b="0" strike="noStrike" spc="-1">
                          <a:solidFill>
                            <a:srgbClr val="000000"/>
                          </a:solidFill>
                          <a:latin typeface="Arial"/>
                        </a:rPr>
                        <a:t>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FF0000"/>
                    </a:solidFill>
                  </a:tcPr>
                </a:tc>
                <a:tc>
                  <a:txBody>
                    <a:bodyPr/>
                    <a:lstStyle/>
                    <a:p>
                      <a:pPr>
                        <a:lnSpc>
                          <a:spcPct val="100000"/>
                        </a:lnSpc>
                        <a:buNone/>
                      </a:pPr>
                      <a:r>
                        <a:rPr lang="en-US" sz="1800" b="0" strike="noStrike" spc="-1">
                          <a:solidFill>
                            <a:srgbClr val="000000"/>
                          </a:solidFill>
                          <a:latin typeface="Arial"/>
                        </a:rPr>
                        <a:t>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12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729FCF"/>
                    </a:solidFill>
                  </a:tcPr>
                </a:tc>
                <a:tc>
                  <a:txBody>
                    <a:bodyPr/>
                    <a:lstStyle/>
                    <a:p>
                      <a:pPr>
                        <a:lnSpc>
                          <a:spcPct val="100000"/>
                        </a:lnSpc>
                        <a:buNone/>
                      </a:pPr>
                      <a:r>
                        <a:rPr lang="en-US" sz="1800" b="0" strike="noStrike" spc="-1">
                          <a:latin typeface="Arial"/>
                        </a:rPr>
                        <a:t>2</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a:solidFill>
                            <a:srgbClr val="000000"/>
                          </a:solidFill>
                          <a:latin typeface="Arial"/>
                        </a:rPr>
                        <a:t>14</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a:lstStyle/>
                    <a:p>
                      <a:pPr>
                        <a:lnSpc>
                          <a:spcPct val="100000"/>
                        </a:lnSpc>
                        <a:buNone/>
                      </a:pPr>
                      <a:r>
                        <a:rPr lang="en-US" sz="1800" b="0" strike="noStrike" spc="-1" dirty="0">
                          <a:latin typeface="Arial"/>
                        </a:rPr>
                        <a:t>11</a:t>
                      </a: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8607941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5AC9F-4FFC-D4C7-AC33-320E7A97B4BF}"/>
              </a:ext>
            </a:extLst>
          </p:cNvPr>
          <p:cNvSpPr>
            <a:spLocks noGrp="1"/>
          </p:cNvSpPr>
          <p:nvPr>
            <p:ph type="title"/>
          </p:nvPr>
        </p:nvSpPr>
        <p:spPr/>
        <p:txBody>
          <a:bodyPr/>
          <a:lstStyle/>
          <a:p>
            <a:r>
              <a:rPr lang="en-US" dirty="0"/>
              <a:t>BLAST</a:t>
            </a:r>
          </a:p>
        </p:txBody>
      </p:sp>
      <p:sp>
        <p:nvSpPr>
          <p:cNvPr id="3" name="Content Placeholder 2">
            <a:extLst>
              <a:ext uri="{FF2B5EF4-FFF2-40B4-BE49-F238E27FC236}">
                <a16:creationId xmlns:a16="http://schemas.microsoft.com/office/drawing/2014/main" id="{4512C620-6D0F-98C9-007F-68F1B6A977F5}"/>
              </a:ext>
            </a:extLst>
          </p:cNvPr>
          <p:cNvSpPr>
            <a:spLocks noGrp="1"/>
          </p:cNvSpPr>
          <p:nvPr>
            <p:ph idx="1"/>
          </p:nvPr>
        </p:nvSpPr>
        <p:spPr/>
        <p:txBody>
          <a:bodyPr/>
          <a:lstStyle/>
          <a:p>
            <a:r>
              <a:rPr lang="en-US" sz="2400" dirty="0"/>
              <a:t>Select Nucleotide BLAST, we will be comparing the gene MTHFR from the reference genome to other species. </a:t>
            </a:r>
          </a:p>
          <a:p>
            <a:endParaRPr lang="en-US" dirty="0"/>
          </a:p>
        </p:txBody>
      </p:sp>
      <p:pic>
        <p:nvPicPr>
          <p:cNvPr id="5" name="Picture 4">
            <a:extLst>
              <a:ext uri="{FF2B5EF4-FFF2-40B4-BE49-F238E27FC236}">
                <a16:creationId xmlns:a16="http://schemas.microsoft.com/office/drawing/2014/main" id="{92585DB6-8FCA-13BF-D126-44B94434C36B}"/>
              </a:ext>
            </a:extLst>
          </p:cNvPr>
          <p:cNvPicPr>
            <a:picLocks noChangeAspect="1"/>
          </p:cNvPicPr>
          <p:nvPr/>
        </p:nvPicPr>
        <p:blipFill>
          <a:blip r:embed="rId2"/>
          <a:stretch>
            <a:fillRect/>
          </a:stretch>
        </p:blipFill>
        <p:spPr>
          <a:xfrm>
            <a:off x="1465517" y="2098963"/>
            <a:ext cx="5544883" cy="2554568"/>
          </a:xfrm>
          <a:prstGeom prst="rect">
            <a:avLst/>
          </a:prstGeom>
        </p:spPr>
      </p:pic>
    </p:spTree>
    <p:extLst>
      <p:ext uri="{BB962C8B-B14F-4D97-AF65-F5344CB8AC3E}">
        <p14:creationId xmlns:p14="http://schemas.microsoft.com/office/powerpoint/2010/main" val="234478237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745B-FE65-0E00-7EBA-7E18A887D012}"/>
              </a:ext>
            </a:extLst>
          </p:cNvPr>
          <p:cNvSpPr>
            <a:spLocks noGrp="1"/>
          </p:cNvSpPr>
          <p:nvPr>
            <p:ph type="title"/>
          </p:nvPr>
        </p:nvSpPr>
        <p:spPr/>
        <p:txBody>
          <a:bodyPr/>
          <a:lstStyle/>
          <a:p>
            <a:r>
              <a:rPr lang="en-US" dirty="0"/>
              <a:t>BLAST</a:t>
            </a:r>
          </a:p>
        </p:txBody>
      </p:sp>
      <p:sp>
        <p:nvSpPr>
          <p:cNvPr id="3" name="Content Placeholder 2">
            <a:extLst>
              <a:ext uri="{FF2B5EF4-FFF2-40B4-BE49-F238E27FC236}">
                <a16:creationId xmlns:a16="http://schemas.microsoft.com/office/drawing/2014/main" id="{8C083B1E-6C67-220D-86C8-B889E42F8A08}"/>
              </a:ext>
            </a:extLst>
          </p:cNvPr>
          <p:cNvSpPr>
            <a:spLocks noGrp="1"/>
          </p:cNvSpPr>
          <p:nvPr>
            <p:ph idx="1"/>
          </p:nvPr>
        </p:nvSpPr>
        <p:spPr/>
        <p:txBody>
          <a:bodyPr/>
          <a:lstStyle/>
          <a:p>
            <a:r>
              <a:rPr lang="en-US" dirty="0"/>
              <a:t>Paste the sequence you copied into the box at the top of the page, then</a:t>
            </a:r>
          </a:p>
          <a:p>
            <a:r>
              <a:rPr lang="en-US" dirty="0"/>
              <a:t>Press BLAST at the bottom of the page. </a:t>
            </a:r>
          </a:p>
        </p:txBody>
      </p:sp>
      <p:pic>
        <p:nvPicPr>
          <p:cNvPr id="5" name="Picture 4">
            <a:extLst>
              <a:ext uri="{FF2B5EF4-FFF2-40B4-BE49-F238E27FC236}">
                <a16:creationId xmlns:a16="http://schemas.microsoft.com/office/drawing/2014/main" id="{CEE937EB-9848-37B5-601F-578FD92A3843}"/>
              </a:ext>
            </a:extLst>
          </p:cNvPr>
          <p:cNvPicPr>
            <a:picLocks noChangeAspect="1"/>
          </p:cNvPicPr>
          <p:nvPr/>
        </p:nvPicPr>
        <p:blipFill>
          <a:blip r:embed="rId2"/>
          <a:stretch>
            <a:fillRect/>
          </a:stretch>
        </p:blipFill>
        <p:spPr>
          <a:xfrm>
            <a:off x="457200" y="2812472"/>
            <a:ext cx="5186932" cy="1815151"/>
          </a:xfrm>
          <a:prstGeom prst="rect">
            <a:avLst/>
          </a:prstGeom>
        </p:spPr>
      </p:pic>
    </p:spTree>
    <p:extLst>
      <p:ext uri="{BB962C8B-B14F-4D97-AF65-F5344CB8AC3E}">
        <p14:creationId xmlns:p14="http://schemas.microsoft.com/office/powerpoint/2010/main" val="196580522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A889A-E691-8D66-3B0A-03858EB96F1A}"/>
              </a:ext>
            </a:extLst>
          </p:cNvPr>
          <p:cNvSpPr>
            <a:spLocks noGrp="1"/>
          </p:cNvSpPr>
          <p:nvPr>
            <p:ph type="title"/>
          </p:nvPr>
        </p:nvSpPr>
        <p:spPr/>
        <p:txBody>
          <a:bodyPr/>
          <a:lstStyle/>
          <a:p>
            <a:r>
              <a:rPr lang="en-US" dirty="0"/>
              <a:t>BLAST</a:t>
            </a:r>
          </a:p>
        </p:txBody>
      </p:sp>
      <p:sp>
        <p:nvSpPr>
          <p:cNvPr id="3" name="Content Placeholder 2">
            <a:extLst>
              <a:ext uri="{FF2B5EF4-FFF2-40B4-BE49-F238E27FC236}">
                <a16:creationId xmlns:a16="http://schemas.microsoft.com/office/drawing/2014/main" id="{1EB2169D-CBE1-39AA-3B51-37B542C0AD76}"/>
              </a:ext>
            </a:extLst>
          </p:cNvPr>
          <p:cNvSpPr>
            <a:spLocks noGrp="1"/>
          </p:cNvSpPr>
          <p:nvPr>
            <p:ph idx="1"/>
          </p:nvPr>
        </p:nvSpPr>
        <p:spPr/>
        <p:txBody>
          <a:bodyPr/>
          <a:lstStyle/>
          <a:p>
            <a:r>
              <a:rPr lang="en-US" dirty="0"/>
              <a:t>Many options are available through the web application interface. </a:t>
            </a:r>
          </a:p>
          <a:p>
            <a:r>
              <a:rPr lang="en-US" dirty="0"/>
              <a:t>BLAST is also available as a </a:t>
            </a:r>
            <a:r>
              <a:rPr lang="en-US" dirty="0" err="1"/>
              <a:t>commandline</a:t>
            </a:r>
            <a:r>
              <a:rPr lang="en-US" dirty="0"/>
              <a:t> tool, but this is just really an interface to the online application. </a:t>
            </a:r>
          </a:p>
        </p:txBody>
      </p:sp>
    </p:spTree>
    <p:extLst>
      <p:ext uri="{BB962C8B-B14F-4D97-AF65-F5344CB8AC3E}">
        <p14:creationId xmlns:p14="http://schemas.microsoft.com/office/powerpoint/2010/main" val="38726616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2C7E1-6CA9-20F7-229E-4325224A62DD}"/>
              </a:ext>
            </a:extLst>
          </p:cNvPr>
          <p:cNvSpPr>
            <a:spLocks noGrp="1"/>
          </p:cNvSpPr>
          <p:nvPr>
            <p:ph type="title"/>
          </p:nvPr>
        </p:nvSpPr>
        <p:spPr/>
        <p:txBody>
          <a:bodyPr/>
          <a:lstStyle/>
          <a:p>
            <a:r>
              <a:rPr lang="en-US" dirty="0"/>
              <a:t>BLAST </a:t>
            </a:r>
          </a:p>
        </p:txBody>
      </p:sp>
      <p:sp>
        <p:nvSpPr>
          <p:cNvPr id="3" name="Content Placeholder 2">
            <a:extLst>
              <a:ext uri="{FF2B5EF4-FFF2-40B4-BE49-F238E27FC236}">
                <a16:creationId xmlns:a16="http://schemas.microsoft.com/office/drawing/2014/main" id="{30DA3C0B-4FDA-CEFD-F708-79ECE8A64376}"/>
              </a:ext>
            </a:extLst>
          </p:cNvPr>
          <p:cNvSpPr>
            <a:spLocks noGrp="1"/>
          </p:cNvSpPr>
          <p:nvPr>
            <p:ph idx="1"/>
          </p:nvPr>
        </p:nvSpPr>
        <p:spPr>
          <a:xfrm>
            <a:off x="457201" y="1200151"/>
            <a:ext cx="2611582" cy="3366299"/>
          </a:xfrm>
        </p:spPr>
        <p:txBody>
          <a:bodyPr/>
          <a:lstStyle/>
          <a:p>
            <a:r>
              <a:rPr lang="en-US" sz="2000" dirty="0"/>
              <a:t>To install the </a:t>
            </a:r>
            <a:r>
              <a:rPr lang="en-US" sz="2000" dirty="0" err="1"/>
              <a:t>commandline</a:t>
            </a:r>
            <a:r>
              <a:rPr lang="en-US" sz="2000" dirty="0"/>
              <a:t> application open a </a:t>
            </a:r>
            <a:r>
              <a:rPr lang="en-US" sz="2000" dirty="0" err="1"/>
              <a:t>powershell</a:t>
            </a:r>
            <a:r>
              <a:rPr lang="en-US" sz="2000" dirty="0"/>
              <a:t> type ‘</a:t>
            </a:r>
            <a:r>
              <a:rPr lang="en-US" sz="2000" dirty="0" err="1"/>
              <a:t>wsl</a:t>
            </a:r>
            <a:r>
              <a:rPr lang="en-US" sz="2000" dirty="0"/>
              <a:t>’ then type “</a:t>
            </a:r>
            <a:r>
              <a:rPr lang="en-US" sz="2000" dirty="0" err="1"/>
              <a:t>sudo</a:t>
            </a:r>
            <a:r>
              <a:rPr lang="en-US" sz="2000" dirty="0"/>
              <a:t> apt-get install </a:t>
            </a:r>
            <a:r>
              <a:rPr lang="en-US" sz="2000" dirty="0" err="1"/>
              <a:t>ncbi</a:t>
            </a:r>
            <a:r>
              <a:rPr lang="en-US" sz="2000" dirty="0"/>
              <a:t>-blast+”</a:t>
            </a:r>
          </a:p>
        </p:txBody>
      </p:sp>
      <p:pic>
        <p:nvPicPr>
          <p:cNvPr id="5" name="Picture 4">
            <a:extLst>
              <a:ext uri="{FF2B5EF4-FFF2-40B4-BE49-F238E27FC236}">
                <a16:creationId xmlns:a16="http://schemas.microsoft.com/office/drawing/2014/main" id="{B9D9676C-80B7-5A3A-F2F5-352DD0070A47}"/>
              </a:ext>
            </a:extLst>
          </p:cNvPr>
          <p:cNvPicPr>
            <a:picLocks noChangeAspect="1"/>
          </p:cNvPicPr>
          <p:nvPr/>
        </p:nvPicPr>
        <p:blipFill>
          <a:blip r:embed="rId2"/>
          <a:stretch>
            <a:fillRect/>
          </a:stretch>
        </p:blipFill>
        <p:spPr>
          <a:xfrm>
            <a:off x="3114891" y="502759"/>
            <a:ext cx="5920656" cy="3366299"/>
          </a:xfrm>
          <a:prstGeom prst="rect">
            <a:avLst/>
          </a:prstGeom>
        </p:spPr>
      </p:pic>
    </p:spTree>
    <p:extLst>
      <p:ext uri="{BB962C8B-B14F-4D97-AF65-F5344CB8AC3E}">
        <p14:creationId xmlns:p14="http://schemas.microsoft.com/office/powerpoint/2010/main" val="25076787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1AE14-5C12-48EB-4E56-00726C02C663}"/>
              </a:ext>
            </a:extLst>
          </p:cNvPr>
          <p:cNvSpPr>
            <a:spLocks noGrp="1"/>
          </p:cNvSpPr>
          <p:nvPr>
            <p:ph type="title"/>
          </p:nvPr>
        </p:nvSpPr>
        <p:spPr/>
        <p:txBody>
          <a:bodyPr/>
          <a:lstStyle/>
          <a:p>
            <a:r>
              <a:rPr lang="en-US" dirty="0"/>
              <a:t>BLAST</a:t>
            </a:r>
          </a:p>
        </p:txBody>
      </p:sp>
      <p:sp>
        <p:nvSpPr>
          <p:cNvPr id="3" name="Content Placeholder 2">
            <a:extLst>
              <a:ext uri="{FF2B5EF4-FFF2-40B4-BE49-F238E27FC236}">
                <a16:creationId xmlns:a16="http://schemas.microsoft.com/office/drawing/2014/main" id="{71584171-A928-3758-A452-D6F1A2CB2F3A}"/>
              </a:ext>
            </a:extLst>
          </p:cNvPr>
          <p:cNvSpPr>
            <a:spLocks noGrp="1"/>
          </p:cNvSpPr>
          <p:nvPr>
            <p:ph idx="1"/>
          </p:nvPr>
        </p:nvSpPr>
        <p:spPr/>
        <p:txBody>
          <a:bodyPr/>
          <a:lstStyle/>
          <a:p>
            <a:r>
              <a:rPr lang="en-US" dirty="0"/>
              <a:t>BLAST requires a database to search against and a query file, or you can send the search to the remote database.</a:t>
            </a:r>
          </a:p>
          <a:p>
            <a:r>
              <a:rPr lang="en-US" dirty="0"/>
              <a:t>Create a new .</a:t>
            </a:r>
            <a:r>
              <a:rPr lang="en-US" dirty="0" err="1"/>
              <a:t>fasta</a:t>
            </a:r>
            <a:r>
              <a:rPr lang="en-US" dirty="0"/>
              <a:t> file called </a:t>
            </a:r>
            <a:r>
              <a:rPr lang="en-US" dirty="0" err="1"/>
              <a:t>mthfr.fasta</a:t>
            </a:r>
            <a:r>
              <a:rPr lang="en-US" dirty="0"/>
              <a:t> by typing touch </a:t>
            </a:r>
            <a:r>
              <a:rPr lang="en-US" dirty="0" err="1"/>
              <a:t>mthfr.fasta</a:t>
            </a:r>
            <a:r>
              <a:rPr lang="en-US" dirty="0"/>
              <a:t>.</a:t>
            </a:r>
          </a:p>
        </p:txBody>
      </p:sp>
    </p:spTree>
    <p:extLst>
      <p:ext uri="{BB962C8B-B14F-4D97-AF65-F5344CB8AC3E}">
        <p14:creationId xmlns:p14="http://schemas.microsoft.com/office/powerpoint/2010/main" val="13023622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04549-7E16-FE3E-BED9-127D9B2E7BB8}"/>
              </a:ext>
            </a:extLst>
          </p:cNvPr>
          <p:cNvSpPr>
            <a:spLocks noGrp="1"/>
          </p:cNvSpPr>
          <p:nvPr>
            <p:ph type="title"/>
          </p:nvPr>
        </p:nvSpPr>
        <p:spPr/>
        <p:txBody>
          <a:bodyPr/>
          <a:lstStyle/>
          <a:p>
            <a:r>
              <a:rPr lang="en-US" dirty="0"/>
              <a:t>BLAST</a:t>
            </a:r>
          </a:p>
        </p:txBody>
      </p:sp>
      <p:sp>
        <p:nvSpPr>
          <p:cNvPr id="3" name="Content Placeholder 2">
            <a:extLst>
              <a:ext uri="{FF2B5EF4-FFF2-40B4-BE49-F238E27FC236}">
                <a16:creationId xmlns:a16="http://schemas.microsoft.com/office/drawing/2014/main" id="{2A977FB5-7F83-940E-D737-DB86A210AA0D}"/>
              </a:ext>
            </a:extLst>
          </p:cNvPr>
          <p:cNvSpPr>
            <a:spLocks noGrp="1"/>
          </p:cNvSpPr>
          <p:nvPr>
            <p:ph idx="1"/>
          </p:nvPr>
        </p:nvSpPr>
        <p:spPr/>
        <p:txBody>
          <a:bodyPr/>
          <a:lstStyle/>
          <a:p>
            <a:r>
              <a:rPr lang="en-US" dirty="0"/>
              <a:t>Open the file in the vim text editor by typing vim </a:t>
            </a:r>
            <a:r>
              <a:rPr lang="en-US" dirty="0" err="1"/>
              <a:t>mthfr.fasta</a:t>
            </a:r>
            <a:r>
              <a:rPr lang="en-US" dirty="0"/>
              <a:t>. </a:t>
            </a:r>
          </a:p>
          <a:p>
            <a:r>
              <a:rPr lang="en-US" dirty="0"/>
              <a:t>Press “</a:t>
            </a:r>
            <a:r>
              <a:rPr lang="en-US" dirty="0" err="1"/>
              <a:t>i</a:t>
            </a:r>
            <a:r>
              <a:rPr lang="en-US" dirty="0"/>
              <a:t>” to enter insert mode </a:t>
            </a:r>
          </a:p>
          <a:p>
            <a:r>
              <a:rPr lang="en-US" dirty="0"/>
              <a:t>Then paste the sequence</a:t>
            </a:r>
          </a:p>
          <a:p>
            <a:r>
              <a:rPr lang="en-US" dirty="0"/>
              <a:t>PRESS escape and then type “:</a:t>
            </a:r>
            <a:r>
              <a:rPr lang="en-US" dirty="0" err="1"/>
              <a:t>wq</a:t>
            </a:r>
            <a:r>
              <a:rPr lang="en-US" dirty="0"/>
              <a:t>” and </a:t>
            </a:r>
            <a:r>
              <a:rPr lang="en-US" dirty="0" err="1"/>
              <a:t>presss</a:t>
            </a:r>
            <a:r>
              <a:rPr lang="en-US" dirty="0"/>
              <a:t> enter. </a:t>
            </a:r>
          </a:p>
        </p:txBody>
      </p:sp>
    </p:spTree>
    <p:extLst>
      <p:ext uri="{BB962C8B-B14F-4D97-AF65-F5344CB8AC3E}">
        <p14:creationId xmlns:p14="http://schemas.microsoft.com/office/powerpoint/2010/main" val="290671679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ED45F-645B-C038-5603-A363EB010C60}"/>
              </a:ext>
            </a:extLst>
          </p:cNvPr>
          <p:cNvSpPr>
            <a:spLocks noGrp="1"/>
          </p:cNvSpPr>
          <p:nvPr>
            <p:ph type="title"/>
          </p:nvPr>
        </p:nvSpPr>
        <p:spPr/>
        <p:txBody>
          <a:bodyPr/>
          <a:lstStyle/>
          <a:p>
            <a:r>
              <a:rPr lang="en-US" dirty="0"/>
              <a:t>BLAST</a:t>
            </a:r>
          </a:p>
        </p:txBody>
      </p:sp>
      <p:sp>
        <p:nvSpPr>
          <p:cNvPr id="3" name="Content Placeholder 2">
            <a:extLst>
              <a:ext uri="{FF2B5EF4-FFF2-40B4-BE49-F238E27FC236}">
                <a16:creationId xmlns:a16="http://schemas.microsoft.com/office/drawing/2014/main" id="{EB0DB365-DD4C-205C-DB1B-AFB4FE84B018}"/>
              </a:ext>
            </a:extLst>
          </p:cNvPr>
          <p:cNvSpPr>
            <a:spLocks noGrp="1"/>
          </p:cNvSpPr>
          <p:nvPr>
            <p:ph idx="1"/>
          </p:nvPr>
        </p:nvSpPr>
        <p:spPr/>
        <p:txBody>
          <a:bodyPr/>
          <a:lstStyle/>
          <a:p>
            <a:r>
              <a:rPr lang="en-US" dirty="0"/>
              <a:t>Now type: </a:t>
            </a:r>
          </a:p>
          <a:p>
            <a:pPr marL="0" indent="0">
              <a:buNone/>
            </a:pPr>
            <a:r>
              <a:rPr lang="en-US" dirty="0"/>
              <a:t>“</a:t>
            </a:r>
            <a:r>
              <a:rPr lang="en-US" dirty="0" err="1"/>
              <a:t>blastn</a:t>
            </a:r>
            <a:r>
              <a:rPr lang="en-US" dirty="0"/>
              <a:t> -</a:t>
            </a:r>
            <a:r>
              <a:rPr lang="en-US" dirty="0" err="1"/>
              <a:t>db</a:t>
            </a:r>
            <a:r>
              <a:rPr lang="en-US" dirty="0"/>
              <a:t> </a:t>
            </a:r>
            <a:r>
              <a:rPr lang="en-US" dirty="0" err="1"/>
              <a:t>nt</a:t>
            </a:r>
            <a:r>
              <a:rPr lang="en-US" dirty="0"/>
              <a:t> -query </a:t>
            </a:r>
            <a:r>
              <a:rPr lang="en-US" dirty="0" err="1"/>
              <a:t>mthfr.fasta</a:t>
            </a:r>
            <a:r>
              <a:rPr lang="en-US" dirty="0"/>
              <a:t> -o</a:t>
            </a:r>
          </a:p>
          <a:p>
            <a:pPr marL="0" indent="0">
              <a:buNone/>
            </a:pPr>
            <a:r>
              <a:rPr lang="en-US" dirty="0" err="1"/>
              <a:t>ut</a:t>
            </a:r>
            <a:r>
              <a:rPr lang="en-US" dirty="0"/>
              <a:t> </a:t>
            </a:r>
            <a:r>
              <a:rPr lang="en-US" dirty="0" err="1"/>
              <a:t>results.out</a:t>
            </a:r>
            <a:r>
              <a:rPr lang="en-US" dirty="0"/>
              <a:t> –remote” </a:t>
            </a:r>
          </a:p>
          <a:p>
            <a:pPr marL="0" indent="0">
              <a:buNone/>
            </a:pPr>
            <a:endParaRPr lang="en-US" dirty="0"/>
          </a:p>
        </p:txBody>
      </p:sp>
      <p:pic>
        <p:nvPicPr>
          <p:cNvPr id="5" name="Picture 4">
            <a:extLst>
              <a:ext uri="{FF2B5EF4-FFF2-40B4-BE49-F238E27FC236}">
                <a16:creationId xmlns:a16="http://schemas.microsoft.com/office/drawing/2014/main" id="{35B7E804-1872-125E-ACD7-E89ED615D61E}"/>
              </a:ext>
            </a:extLst>
          </p:cNvPr>
          <p:cNvPicPr>
            <a:picLocks noChangeAspect="1"/>
          </p:cNvPicPr>
          <p:nvPr/>
        </p:nvPicPr>
        <p:blipFill>
          <a:blip r:embed="rId2"/>
          <a:stretch>
            <a:fillRect/>
          </a:stretch>
        </p:blipFill>
        <p:spPr>
          <a:xfrm>
            <a:off x="1080655" y="3288541"/>
            <a:ext cx="7107382" cy="456857"/>
          </a:xfrm>
          <a:prstGeom prst="rect">
            <a:avLst/>
          </a:prstGeom>
        </p:spPr>
      </p:pic>
    </p:spTree>
    <p:extLst>
      <p:ext uri="{BB962C8B-B14F-4D97-AF65-F5344CB8AC3E}">
        <p14:creationId xmlns:p14="http://schemas.microsoft.com/office/powerpoint/2010/main" val="41081803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8DA30-4D3C-B2BE-020F-5E09878706BC}"/>
              </a:ext>
            </a:extLst>
          </p:cNvPr>
          <p:cNvSpPr>
            <a:spLocks noGrp="1"/>
          </p:cNvSpPr>
          <p:nvPr>
            <p:ph type="title"/>
          </p:nvPr>
        </p:nvSpPr>
        <p:spPr/>
        <p:txBody>
          <a:bodyPr>
            <a:normAutofit/>
          </a:bodyPr>
          <a:lstStyle/>
          <a:p>
            <a:r>
              <a:rPr lang="en-US" dirty="0"/>
              <a:t>BLAST	</a:t>
            </a:r>
          </a:p>
        </p:txBody>
      </p:sp>
      <p:sp>
        <p:nvSpPr>
          <p:cNvPr id="3" name="Content Placeholder 2">
            <a:extLst>
              <a:ext uri="{FF2B5EF4-FFF2-40B4-BE49-F238E27FC236}">
                <a16:creationId xmlns:a16="http://schemas.microsoft.com/office/drawing/2014/main" id="{3762582C-5D56-6506-F991-E9C7D4714533}"/>
              </a:ext>
            </a:extLst>
          </p:cNvPr>
          <p:cNvSpPr>
            <a:spLocks noGrp="1"/>
          </p:cNvSpPr>
          <p:nvPr>
            <p:ph idx="1"/>
          </p:nvPr>
        </p:nvSpPr>
        <p:spPr/>
        <p:txBody>
          <a:bodyPr/>
          <a:lstStyle/>
          <a:p>
            <a:r>
              <a:rPr lang="en-US" dirty="0"/>
              <a:t>Results are written to the file </a:t>
            </a:r>
            <a:r>
              <a:rPr lang="en-US" dirty="0" err="1"/>
              <a:t>results.out</a:t>
            </a:r>
            <a:r>
              <a:rPr lang="en-US" dirty="0"/>
              <a:t> in the multiple alignment format,</a:t>
            </a:r>
          </a:p>
        </p:txBody>
      </p:sp>
      <p:pic>
        <p:nvPicPr>
          <p:cNvPr id="5" name="Picture 4">
            <a:extLst>
              <a:ext uri="{FF2B5EF4-FFF2-40B4-BE49-F238E27FC236}">
                <a16:creationId xmlns:a16="http://schemas.microsoft.com/office/drawing/2014/main" id="{BCA3922E-CCE5-610E-811D-AF2F5D45FBB0}"/>
              </a:ext>
            </a:extLst>
          </p:cNvPr>
          <p:cNvPicPr>
            <a:picLocks noChangeAspect="1"/>
          </p:cNvPicPr>
          <p:nvPr/>
        </p:nvPicPr>
        <p:blipFill>
          <a:blip r:embed="rId2"/>
          <a:stretch>
            <a:fillRect/>
          </a:stretch>
        </p:blipFill>
        <p:spPr>
          <a:xfrm>
            <a:off x="492434" y="2417618"/>
            <a:ext cx="6966682" cy="2090894"/>
          </a:xfrm>
          <a:prstGeom prst="rect">
            <a:avLst/>
          </a:prstGeom>
        </p:spPr>
      </p:pic>
    </p:spTree>
    <p:extLst>
      <p:ext uri="{BB962C8B-B14F-4D97-AF65-F5344CB8AC3E}">
        <p14:creationId xmlns:p14="http://schemas.microsoft.com/office/powerpoint/2010/main" val="318168638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A055-69D0-991F-8E29-8424CE6A6CAE}"/>
              </a:ext>
            </a:extLst>
          </p:cNvPr>
          <p:cNvSpPr>
            <a:spLocks noGrp="1"/>
          </p:cNvSpPr>
          <p:nvPr>
            <p:ph type="title"/>
          </p:nvPr>
        </p:nvSpPr>
        <p:spPr/>
        <p:txBody>
          <a:bodyPr/>
          <a:lstStyle/>
          <a:p>
            <a:r>
              <a:rPr lang="en-US" dirty="0"/>
              <a:t>BLAST</a:t>
            </a:r>
          </a:p>
        </p:txBody>
      </p:sp>
      <p:sp>
        <p:nvSpPr>
          <p:cNvPr id="3" name="Content Placeholder 2">
            <a:extLst>
              <a:ext uri="{FF2B5EF4-FFF2-40B4-BE49-F238E27FC236}">
                <a16:creationId xmlns:a16="http://schemas.microsoft.com/office/drawing/2014/main" id="{4F7FFA94-D7A5-F8D8-1EBF-9D4EEF821808}"/>
              </a:ext>
            </a:extLst>
          </p:cNvPr>
          <p:cNvSpPr>
            <a:spLocks noGrp="1"/>
          </p:cNvSpPr>
          <p:nvPr>
            <p:ph idx="1"/>
          </p:nvPr>
        </p:nvSpPr>
        <p:spPr/>
        <p:txBody>
          <a:bodyPr/>
          <a:lstStyle/>
          <a:p>
            <a:r>
              <a:rPr lang="en-US" dirty="0"/>
              <a:t>To see all the sequences that it aligned to type “grep “^&gt;” </a:t>
            </a:r>
            <a:r>
              <a:rPr lang="en-US" dirty="0" err="1"/>
              <a:t>results.out</a:t>
            </a:r>
            <a:r>
              <a:rPr lang="en-US" dirty="0"/>
              <a:t>”</a:t>
            </a:r>
          </a:p>
          <a:p>
            <a:pPr marL="0" indent="0">
              <a:buNone/>
            </a:pPr>
            <a:endParaRPr lang="en-US" dirty="0"/>
          </a:p>
        </p:txBody>
      </p:sp>
      <p:pic>
        <p:nvPicPr>
          <p:cNvPr id="5" name="Picture 4">
            <a:extLst>
              <a:ext uri="{FF2B5EF4-FFF2-40B4-BE49-F238E27FC236}">
                <a16:creationId xmlns:a16="http://schemas.microsoft.com/office/drawing/2014/main" id="{AAB7604F-959B-A3B1-FE6F-43B5A5D9C1ED}"/>
              </a:ext>
            </a:extLst>
          </p:cNvPr>
          <p:cNvPicPr>
            <a:picLocks noChangeAspect="1"/>
          </p:cNvPicPr>
          <p:nvPr/>
        </p:nvPicPr>
        <p:blipFill>
          <a:blip r:embed="rId2"/>
          <a:stretch>
            <a:fillRect/>
          </a:stretch>
        </p:blipFill>
        <p:spPr>
          <a:xfrm>
            <a:off x="242455" y="2337543"/>
            <a:ext cx="6380018" cy="2439789"/>
          </a:xfrm>
          <a:prstGeom prst="rect">
            <a:avLst/>
          </a:prstGeom>
        </p:spPr>
      </p:pic>
    </p:spTree>
    <p:extLst>
      <p:ext uri="{BB962C8B-B14F-4D97-AF65-F5344CB8AC3E}">
        <p14:creationId xmlns:p14="http://schemas.microsoft.com/office/powerpoint/2010/main" val="373114524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50FDF-69AB-B0FF-32DB-E7CEA8CD413A}"/>
              </a:ext>
            </a:extLst>
          </p:cNvPr>
          <p:cNvSpPr>
            <a:spLocks noGrp="1"/>
          </p:cNvSpPr>
          <p:nvPr>
            <p:ph type="title"/>
          </p:nvPr>
        </p:nvSpPr>
        <p:spPr/>
        <p:txBody>
          <a:bodyPr/>
          <a:lstStyle/>
          <a:p>
            <a:r>
              <a:rPr lang="en-US" dirty="0"/>
              <a:t>BLAST</a:t>
            </a:r>
          </a:p>
        </p:txBody>
      </p:sp>
      <p:sp>
        <p:nvSpPr>
          <p:cNvPr id="3" name="Content Placeholder 2">
            <a:extLst>
              <a:ext uri="{FF2B5EF4-FFF2-40B4-BE49-F238E27FC236}">
                <a16:creationId xmlns:a16="http://schemas.microsoft.com/office/drawing/2014/main" id="{B4DB69B2-BC3A-696A-AAFE-BB1B24C97FF9}"/>
              </a:ext>
            </a:extLst>
          </p:cNvPr>
          <p:cNvSpPr>
            <a:spLocks noGrp="1"/>
          </p:cNvSpPr>
          <p:nvPr>
            <p:ph idx="1"/>
          </p:nvPr>
        </p:nvSpPr>
        <p:spPr/>
        <p:txBody>
          <a:bodyPr/>
          <a:lstStyle/>
          <a:p>
            <a:r>
              <a:rPr lang="en-US" dirty="0"/>
              <a:t>Identify possible sources of the following sequence using </a:t>
            </a:r>
            <a:r>
              <a:rPr lang="en-US" dirty="0" err="1"/>
              <a:t>blastn</a:t>
            </a:r>
            <a:r>
              <a:rPr lang="en-US" dirty="0"/>
              <a:t> with the remote </a:t>
            </a:r>
            <a:r>
              <a:rPr lang="en-US" dirty="0" err="1"/>
              <a:t>nt</a:t>
            </a:r>
            <a:r>
              <a:rPr lang="en-US" dirty="0"/>
              <a:t> database:</a:t>
            </a:r>
          </a:p>
          <a:p>
            <a:pPr marL="0" indent="0">
              <a:buNone/>
            </a:pPr>
            <a:r>
              <a:rPr kumimoji="0" lang="en-US" altLang="en-US" sz="500" b="0" i="0" u="none" strike="noStrike" cap="none" normalizeH="0" baseline="0" dirty="0">
                <a:ln>
                  <a:noFill/>
                </a:ln>
                <a:solidFill>
                  <a:schemeClr val="tx1"/>
                </a:solidFill>
                <a:effectLst/>
                <a:latin typeface="Arial Unicode MS"/>
              </a:rPr>
              <a:t>AATATGGTGATTGCCTTGGTGATATTGCTGCTAGAGACCTCATTTGTGCACAAAAGTTTAACGGCCTTAC TGTTTTGCCACCTTTGCTCACAGATGAAATGATTGCTCAATACACTTCTGCACTGTTAGCGGGTACAATC ACTTCTGGTTGGACCTTTGGTGCAGGTGCTGCATTACAAATACCATTTGCTATGCAAATGGCTTATAGGT TTAATGGTATTGGAGTTACACAGAATGTTCTCTATGAGAACCAAAAATTGATTGCCAACCAATTTAATAG TGCTATTGGCAAAATTCAAGACTCACTTTCTTCCACAGCAAGTGCACTTGGAAAACTTCAAGATGTGGTC AACCATAATGCACAAGCTTTAAACACGCTTGTTAAACAACTTAGCTCCAAATTTGGTGCAATTTCAAGTG TTTTAAATGATATCCTTTCACGTCTTGACAAAGTTGAGGCTGAAGTGCAAATTGATAGGTTGATCACAGG CAGACTTCAAAGTTTGCAGACATATGTGACTCAACAATTAATTAGAGCTGCAGAAATCAGAGCTTCTGCT AATCTTGCTGCTACTAAAATGTCAGAGTGTGTACTTGGACAATCAAAAAGAGTTGATTTTTGTGGAAAGG GCTATCATCTTATGTCCTTCCCTCAGTCAGCACCTCATGGTGTAGTCTTCTTGCATGTGACTTATGTCCC TGCACAAGAAAAGAACTTCACAACTGCTCCTGCCATTTGTCATGATGGAAAAGCACACTTTCCTCGTGAA GGTGTCTTTGTTTCAAATGGCACACACTGGTTTGTAACACAAAGGAATTTTTATGAACCACAAATCATTA CTACAGACAACACATTTGTGTCTGGTAACTGTGATGTTGTAATAGGAATTGTCAACAACACAGTTTATGA TCCTTTGCAACCTGAATTAGATTCATTCAAGGAGGAGTTAGATAAATATTTTAAGAATCATACATCACCA GATGTTGATTTAGGTGACATCTCTGGCATTAATGCTTCAGTTGTAAACATTCAAAAAGAAATTGACCGCC TCAATGAGGTTGCCAAGAATTTAAATGAATCTCTCATCGATCTCCAAGAACTTGGAAAGTATGAGCAGTA TATAAAATGGCCATGGTACATTTGGCTAGGTTTTATAGCTGGCTTGATTGCCATAGTAATGGTGACAATT ATGCTTTGCTGTATGACCAGTTGCTGTAGTTGTCTCAAGGGCTGTTGTTCTTGTGGATCCTGCTGCAAAT TTGATGAAGACGACTCTGAGCCAGTGCTCAAAGGAGTCAAATTACATTACACATAAACGAACTTATGGAT TTGTTTATGAGAATCTTCACAATTGGAACTGTAACTTTGAAGCAAGGTGAAATCAAGGATGCTACTCCTT CAGATTTTGTTCGCGCTACTGCAACGATACCGATACAAGCCTCACTCCCTTTCGGATGGCTTATTGTTGG CGTTGCACTTCTTGCTGTTTTTCAGAGCGCTTCCAAAATCATAACTCTCAAAAAGAGATGGCAACTAGCA CTCTCCAAGGGTGTTCACTTTGTTTGCAACTTGCTGTTGTTGTTTGTAACAGTTTACTCACACCT</a:t>
            </a:r>
            <a:r>
              <a:rPr kumimoji="0" lang="en-US" altLang="en-US" sz="100" b="0" i="0" u="none" strike="noStrike" cap="none" normalizeH="0" baseline="0" dirty="0">
                <a:ln>
                  <a:noFill/>
                </a:ln>
                <a:solidFill>
                  <a:schemeClr val="tx1"/>
                </a:solidFill>
                <a:effectLst/>
              </a:rPr>
              <a:t> </a:t>
            </a:r>
            <a:endParaRPr kumimoji="0" lang="en-US" altLang="en-US" sz="1050" b="0" i="0" u="none" strike="noStrike" cap="none" normalizeH="0" baseline="0" dirty="0">
              <a:ln>
                <a:noFill/>
              </a:ln>
              <a:solidFill>
                <a:schemeClr val="tx1"/>
              </a:solidFill>
              <a:effectLst/>
              <a:latin typeface="Arial" panose="020B0604020202020204" pitchFamily="34" charset="0"/>
            </a:endParaRPr>
          </a:p>
          <a:p>
            <a:pPr marL="0" indent="0">
              <a:buNone/>
            </a:pPr>
            <a:endParaRPr lang="en-US" dirty="0"/>
          </a:p>
        </p:txBody>
      </p:sp>
    </p:spTree>
    <p:extLst>
      <p:ext uri="{BB962C8B-B14F-4D97-AF65-F5344CB8AC3E}">
        <p14:creationId xmlns:p14="http://schemas.microsoft.com/office/powerpoint/2010/main" val="363355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AEC0-1586-F743-24E2-E2F9849C1404}"/>
              </a:ext>
            </a:extLst>
          </p:cNvPr>
          <p:cNvSpPr>
            <a:spLocks noGrp="1"/>
          </p:cNvSpPr>
          <p:nvPr>
            <p:ph type="title"/>
          </p:nvPr>
        </p:nvSpPr>
        <p:spPr/>
        <p:txBody>
          <a:bodyPr/>
          <a:lstStyle/>
          <a:p>
            <a:r>
              <a:rPr lang="en-US" dirty="0"/>
              <a:t>History of Bioinformatics</a:t>
            </a:r>
          </a:p>
        </p:txBody>
      </p:sp>
      <p:sp>
        <p:nvSpPr>
          <p:cNvPr id="4" name="Content Placeholder 66">
            <a:extLst>
              <a:ext uri="{FF2B5EF4-FFF2-40B4-BE49-F238E27FC236}">
                <a16:creationId xmlns:a16="http://schemas.microsoft.com/office/drawing/2014/main" id="{62F15B71-CBE3-0F90-9988-615C8FD2942D}"/>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5" name="Straight Connector 4">
            <a:extLst>
              <a:ext uri="{FF2B5EF4-FFF2-40B4-BE49-F238E27FC236}">
                <a16:creationId xmlns:a16="http://schemas.microsoft.com/office/drawing/2014/main" id="{A6EA962A-798E-AFE0-1182-3F0AA5AE187F}"/>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6" name="Straight Connector 5">
            <a:extLst>
              <a:ext uri="{FF2B5EF4-FFF2-40B4-BE49-F238E27FC236}">
                <a16:creationId xmlns:a16="http://schemas.microsoft.com/office/drawing/2014/main" id="{CAF96BC3-0092-EA40-DCFE-22507B59BA1D}"/>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BE8C008D-81CE-D8BC-ECC8-FFB8CEFB6A4D}"/>
              </a:ext>
            </a:extLst>
          </p:cNvPr>
          <p:cNvSpPr/>
          <p:nvPr/>
        </p:nvSpPr>
        <p:spPr>
          <a:xfrm flipH="1">
            <a:off x="1143000" y="180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EA65503D-7560-8B14-5AE8-44066EC31DE2}"/>
              </a:ext>
            </a:extLst>
          </p:cNvPr>
          <p:cNvSpPr/>
          <p:nvPr/>
        </p:nvSpPr>
        <p:spPr>
          <a:xfrm flipH="1">
            <a:off x="1143000" y="234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Straight Connector 8">
            <a:extLst>
              <a:ext uri="{FF2B5EF4-FFF2-40B4-BE49-F238E27FC236}">
                <a16:creationId xmlns:a16="http://schemas.microsoft.com/office/drawing/2014/main" id="{17B83C4D-464B-6D3C-403D-9A92A7A90BA8}"/>
              </a:ext>
            </a:extLst>
          </p:cNvPr>
          <p:cNvSpPr/>
          <p:nvPr/>
        </p:nvSpPr>
        <p:spPr>
          <a:xfrm flipH="1">
            <a:off x="1143000" y="295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0" name="Straight Connector 9">
            <a:extLst>
              <a:ext uri="{FF2B5EF4-FFF2-40B4-BE49-F238E27FC236}">
                <a16:creationId xmlns:a16="http://schemas.microsoft.com/office/drawing/2014/main" id="{469061F9-FB06-66E3-2217-1CF328300251}"/>
              </a:ext>
            </a:extLst>
          </p:cNvPr>
          <p:cNvSpPr/>
          <p:nvPr/>
        </p:nvSpPr>
        <p:spPr>
          <a:xfrm flipH="1">
            <a:off x="1143000" y="349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1" name="Straight Connector 10">
            <a:extLst>
              <a:ext uri="{FF2B5EF4-FFF2-40B4-BE49-F238E27FC236}">
                <a16:creationId xmlns:a16="http://schemas.microsoft.com/office/drawing/2014/main" id="{CE856323-6A7E-F1D6-DCEE-80981EFDC337}"/>
              </a:ext>
            </a:extLst>
          </p:cNvPr>
          <p:cNvSpPr/>
          <p:nvPr/>
        </p:nvSpPr>
        <p:spPr>
          <a:xfrm flipH="1">
            <a:off x="1143000" y="396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2" name="Content Placeholder 67">
            <a:extLst>
              <a:ext uri="{FF2B5EF4-FFF2-40B4-BE49-F238E27FC236}">
                <a16:creationId xmlns:a16="http://schemas.microsoft.com/office/drawing/2014/main" id="{1EF76A8C-89A4-0F79-DE95-127B79B16AF7}"/>
              </a:ext>
            </a:extLst>
          </p:cNvPr>
          <p:cNvSpPr/>
          <p:nvPr/>
        </p:nvSpPr>
        <p:spPr>
          <a:xfrm>
            <a:off x="0" y="160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1960</a:t>
            </a:r>
            <a:endParaRPr lang="en-US" sz="1500" b="0" strike="noStrike" spc="-1">
              <a:latin typeface="Arial"/>
            </a:endParaRPr>
          </a:p>
        </p:txBody>
      </p:sp>
      <p:sp>
        <p:nvSpPr>
          <p:cNvPr id="13" name="Content Placeholder 68">
            <a:extLst>
              <a:ext uri="{FF2B5EF4-FFF2-40B4-BE49-F238E27FC236}">
                <a16:creationId xmlns:a16="http://schemas.microsoft.com/office/drawing/2014/main" id="{21563A25-680F-E2BA-3D7B-B257A9872D39}"/>
              </a:ext>
            </a:extLst>
          </p:cNvPr>
          <p:cNvSpPr/>
          <p:nvPr/>
        </p:nvSpPr>
        <p:spPr>
          <a:xfrm>
            <a:off x="36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14" name="Content Placeholder 69">
            <a:extLst>
              <a:ext uri="{FF2B5EF4-FFF2-40B4-BE49-F238E27FC236}">
                <a16:creationId xmlns:a16="http://schemas.microsoft.com/office/drawing/2014/main" id="{E086FFF7-085F-82B1-85F5-E7DE477BA4F7}"/>
              </a:ext>
            </a:extLst>
          </p:cNvPr>
          <p:cNvSpPr/>
          <p:nvPr/>
        </p:nvSpPr>
        <p:spPr>
          <a:xfrm>
            <a:off x="360" y="214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1970</a:t>
            </a:r>
            <a:endParaRPr lang="en-US" sz="1500" b="0" strike="noStrike" spc="-1">
              <a:latin typeface="Arial"/>
            </a:endParaRPr>
          </a:p>
        </p:txBody>
      </p:sp>
      <p:sp>
        <p:nvSpPr>
          <p:cNvPr id="15" name="Content Placeholder 70">
            <a:extLst>
              <a:ext uri="{FF2B5EF4-FFF2-40B4-BE49-F238E27FC236}">
                <a16:creationId xmlns:a16="http://schemas.microsoft.com/office/drawing/2014/main" id="{0D67A517-12A1-CF3B-E7C9-6E4D90FA5DDF}"/>
              </a:ext>
            </a:extLst>
          </p:cNvPr>
          <p:cNvSpPr/>
          <p:nvPr/>
        </p:nvSpPr>
        <p:spPr>
          <a:xfrm>
            <a:off x="360" y="278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1980</a:t>
            </a:r>
            <a:endParaRPr lang="en-US" sz="1500" b="0" strike="noStrike" spc="-1">
              <a:latin typeface="Arial"/>
            </a:endParaRPr>
          </a:p>
        </p:txBody>
      </p:sp>
      <p:sp>
        <p:nvSpPr>
          <p:cNvPr id="16" name="Content Placeholder 71">
            <a:extLst>
              <a:ext uri="{FF2B5EF4-FFF2-40B4-BE49-F238E27FC236}">
                <a16:creationId xmlns:a16="http://schemas.microsoft.com/office/drawing/2014/main" id="{99D76668-1913-9450-1546-0061E4117972}"/>
              </a:ext>
            </a:extLst>
          </p:cNvPr>
          <p:cNvSpPr/>
          <p:nvPr/>
        </p:nvSpPr>
        <p:spPr>
          <a:xfrm>
            <a:off x="360" y="332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1990</a:t>
            </a:r>
            <a:endParaRPr lang="en-US" sz="1500" b="0" strike="noStrike" spc="-1">
              <a:latin typeface="Arial"/>
            </a:endParaRPr>
          </a:p>
        </p:txBody>
      </p:sp>
      <p:sp>
        <p:nvSpPr>
          <p:cNvPr id="17" name="Content Placeholder 72">
            <a:extLst>
              <a:ext uri="{FF2B5EF4-FFF2-40B4-BE49-F238E27FC236}">
                <a16:creationId xmlns:a16="http://schemas.microsoft.com/office/drawing/2014/main" id="{FDC44045-57C9-912E-F4A0-E65FFCBA22C5}"/>
              </a:ext>
            </a:extLst>
          </p:cNvPr>
          <p:cNvSpPr/>
          <p:nvPr/>
        </p:nvSpPr>
        <p:spPr>
          <a:xfrm>
            <a:off x="360" y="3796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18" name="Content Placeholder 73">
            <a:extLst>
              <a:ext uri="{FF2B5EF4-FFF2-40B4-BE49-F238E27FC236}">
                <a16:creationId xmlns:a16="http://schemas.microsoft.com/office/drawing/2014/main" id="{02B4B056-2B5E-98B9-CDAC-5B1B4669BE50}"/>
              </a:ext>
            </a:extLst>
          </p:cNvPr>
          <p:cNvSpPr/>
          <p:nvPr/>
        </p:nvSpPr>
        <p:spPr>
          <a:xfrm>
            <a:off x="1024200" y="1371600"/>
            <a:ext cx="7313760" cy="53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600" b="0" strike="noStrike" spc="-1">
                <a:solidFill>
                  <a:srgbClr val="000000"/>
                </a:solidFill>
                <a:latin typeface="Calibri"/>
                <a:ea typeface="DejaVu Sans"/>
              </a:rPr>
              <a:t>(late 1950s) - Edman Protein Sequencing – ~60 AA segments </a:t>
            </a:r>
            <a:endParaRPr lang="en-US" sz="1600" b="0" strike="noStrike" spc="-1">
              <a:latin typeface="Arial"/>
            </a:endParaRPr>
          </a:p>
          <a:p>
            <a:pPr>
              <a:lnSpc>
                <a:spcPct val="100000"/>
              </a:lnSpc>
              <a:spcBef>
                <a:spcPts val="1417"/>
              </a:spcBef>
              <a:buNone/>
            </a:pPr>
            <a:endParaRPr lang="en-US" sz="1500" b="0" strike="noStrike" spc="-1">
              <a:latin typeface="Arial"/>
            </a:endParaRPr>
          </a:p>
        </p:txBody>
      </p:sp>
      <p:sp>
        <p:nvSpPr>
          <p:cNvPr id="19" name="Rectangle 18">
            <a:extLst>
              <a:ext uri="{FF2B5EF4-FFF2-40B4-BE49-F238E27FC236}">
                <a16:creationId xmlns:a16="http://schemas.microsoft.com/office/drawing/2014/main" id="{2F50A7DA-3E14-2A5F-2CCC-CDE250249119}"/>
              </a:ext>
            </a:extLst>
          </p:cNvPr>
          <p:cNvSpPr/>
          <p:nvPr/>
        </p:nvSpPr>
        <p:spPr>
          <a:xfrm>
            <a:off x="1461240" y="1772280"/>
            <a:ext cx="69955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(1962) - COMPROTEIN Developed – Allowed Assembling of peptide sequences into larger proteins </a:t>
            </a:r>
            <a:endParaRPr lang="en-US" sz="1500" b="0" strike="noStrike" spc="-1">
              <a:latin typeface="Arial"/>
            </a:endParaRPr>
          </a:p>
        </p:txBody>
      </p:sp>
      <p:sp>
        <p:nvSpPr>
          <p:cNvPr id="20" name="Rectangle 19">
            <a:extLst>
              <a:ext uri="{FF2B5EF4-FFF2-40B4-BE49-F238E27FC236}">
                <a16:creationId xmlns:a16="http://schemas.microsoft.com/office/drawing/2014/main" id="{BEE989C2-4C0A-AEA8-DD0F-E5ABF5A08DED}"/>
              </a:ext>
            </a:extLst>
          </p:cNvPr>
          <p:cNvSpPr/>
          <p:nvPr/>
        </p:nvSpPr>
        <p:spPr>
          <a:xfrm>
            <a:off x="1461240" y="2286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(1970) – Needleman and Wunsch – Develop Dynamic Programming Approach for computing Sequence Dissimilarity. </a:t>
            </a:r>
            <a:endParaRPr lang="en-US" sz="1500" b="0" strike="noStrike" spc="-1">
              <a:latin typeface="Arial"/>
            </a:endParaRPr>
          </a:p>
        </p:txBody>
      </p:sp>
      <p:sp>
        <p:nvSpPr>
          <p:cNvPr id="21" name="Rectangle 20">
            <a:extLst>
              <a:ext uri="{FF2B5EF4-FFF2-40B4-BE49-F238E27FC236}">
                <a16:creationId xmlns:a16="http://schemas.microsoft.com/office/drawing/2014/main" id="{97A24DB0-27AD-4F65-8999-9EBB53A3B2BD}"/>
              </a:ext>
            </a:extLst>
          </p:cNvPr>
          <p:cNvSpPr/>
          <p:nvPr/>
        </p:nvSpPr>
        <p:spPr>
          <a:xfrm>
            <a:off x="1461240" y="279972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(1981) – Smith and Waterman – Build on Needleman and Wunsch (Local Alignment) </a:t>
            </a:r>
            <a:endParaRPr lang="en-US" sz="1500" b="0" strike="noStrike" spc="-1">
              <a:latin typeface="Arial"/>
            </a:endParaRPr>
          </a:p>
        </p:txBody>
      </p:sp>
      <p:sp>
        <p:nvSpPr>
          <p:cNvPr id="22" name="Rectangle 21">
            <a:extLst>
              <a:ext uri="{FF2B5EF4-FFF2-40B4-BE49-F238E27FC236}">
                <a16:creationId xmlns:a16="http://schemas.microsoft.com/office/drawing/2014/main" id="{96C3E21C-BC65-F47E-70B3-8C61F60F4D93}"/>
              </a:ext>
            </a:extLst>
          </p:cNvPr>
          <p:cNvSpPr/>
          <p:nvPr/>
        </p:nvSpPr>
        <p:spPr>
          <a:xfrm>
            <a:off x="1461240" y="2971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 (1985) – FASTA Algorithm and files created by Lipman and Pearson.</a:t>
            </a:r>
            <a:endParaRPr lang="en-US" sz="1500" b="0" strike="noStrike" spc="-1">
              <a:latin typeface="Arial"/>
            </a:endParaRPr>
          </a:p>
        </p:txBody>
      </p:sp>
      <p:sp>
        <p:nvSpPr>
          <p:cNvPr id="23" name="Rectangle 22">
            <a:extLst>
              <a:ext uri="{FF2B5EF4-FFF2-40B4-BE49-F238E27FC236}">
                <a16:creationId xmlns:a16="http://schemas.microsoft.com/office/drawing/2014/main" id="{BB899450-F610-FEF6-CAD9-BE5B3B79AB95}"/>
              </a:ext>
            </a:extLst>
          </p:cNvPr>
          <p:cNvSpPr/>
          <p:nvPr/>
        </p:nvSpPr>
        <p:spPr>
          <a:xfrm>
            <a:off x="1461240" y="322416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 (1989) – BLAST Algorithm created (Myers, Altschul, Gish, Lipman, and Miller).</a:t>
            </a:r>
            <a:endParaRPr lang="en-US" sz="1500" b="0" strike="noStrike" spc="-1">
              <a:latin typeface="Arial"/>
            </a:endParaRPr>
          </a:p>
        </p:txBody>
      </p:sp>
    </p:spTree>
    <p:extLst>
      <p:ext uri="{BB962C8B-B14F-4D97-AF65-F5344CB8AC3E}">
        <p14:creationId xmlns:p14="http://schemas.microsoft.com/office/powerpoint/2010/main" val="76017111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EBDE7-6023-B0B9-90B3-FD197589C78D}"/>
              </a:ext>
            </a:extLst>
          </p:cNvPr>
          <p:cNvSpPr>
            <a:spLocks noGrp="1"/>
          </p:cNvSpPr>
          <p:nvPr>
            <p:ph type="title"/>
          </p:nvPr>
        </p:nvSpPr>
        <p:spPr>
          <a:xfrm>
            <a:off x="512618" y="1577577"/>
            <a:ext cx="8229600" cy="1761367"/>
          </a:xfrm>
        </p:spPr>
        <p:txBody>
          <a:bodyPr>
            <a:normAutofit/>
          </a:bodyPr>
          <a:lstStyle/>
          <a:p>
            <a:pPr algn="ctr"/>
            <a:r>
              <a:rPr lang="en-US" dirty="0"/>
              <a:t>Thanks for your attention!</a:t>
            </a:r>
            <a:br>
              <a:rPr lang="en-US" dirty="0"/>
            </a:b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Questions/Comments/Suggestions?</a:t>
            </a:r>
            <a:endParaRPr lang="en-US" dirty="0"/>
          </a:p>
        </p:txBody>
      </p:sp>
    </p:spTree>
    <p:extLst>
      <p:ext uri="{BB962C8B-B14F-4D97-AF65-F5344CB8AC3E}">
        <p14:creationId xmlns:p14="http://schemas.microsoft.com/office/powerpoint/2010/main" val="16094982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F6079-1CC7-CFEC-808A-0D6E06F83BE3}"/>
              </a:ext>
            </a:extLst>
          </p:cNvPr>
          <p:cNvSpPr>
            <a:spLocks noGrp="1"/>
          </p:cNvSpPr>
          <p:nvPr>
            <p:ph type="title"/>
          </p:nvPr>
        </p:nvSpPr>
        <p:spPr>
          <a:xfrm>
            <a:off x="2802082" y="2048634"/>
            <a:ext cx="3539836" cy="857250"/>
          </a:xfrm>
        </p:spPr>
        <p:txBody>
          <a:bodyPr/>
          <a:lstStyle/>
          <a:p>
            <a:r>
              <a:rPr lang="en-US" dirty="0"/>
              <a:t>Backup Slides</a:t>
            </a:r>
          </a:p>
        </p:txBody>
      </p:sp>
    </p:spTree>
    <p:extLst>
      <p:ext uri="{BB962C8B-B14F-4D97-AF65-F5344CB8AC3E}">
        <p14:creationId xmlns:p14="http://schemas.microsoft.com/office/powerpoint/2010/main" val="351416621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9870B-F590-8645-C45C-447223C71F15}"/>
              </a:ext>
            </a:extLst>
          </p:cNvPr>
          <p:cNvSpPr>
            <a:spLocks noGrp="1"/>
          </p:cNvSpPr>
          <p:nvPr>
            <p:ph type="title"/>
          </p:nvPr>
        </p:nvSpPr>
        <p:spPr/>
        <p:txBody>
          <a:bodyPr/>
          <a:lstStyle/>
          <a:p>
            <a:r>
              <a:rPr lang="en-US" dirty="0"/>
              <a:t>Markov Boundary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A8FE8C3-632B-0FCA-DBAC-E6DB45F6D233}"/>
                  </a:ext>
                </a:extLst>
              </p:cNvPr>
              <p:cNvSpPr>
                <a:spLocks noGrp="1"/>
              </p:cNvSpPr>
              <p:nvPr>
                <p:ph idx="1"/>
              </p:nvPr>
            </p:nvSpPr>
            <p:spPr/>
            <p:txBody>
              <a:bodyPr/>
              <a:lstStyle/>
              <a:p>
                <a:r>
                  <a:rPr lang="en-US" dirty="0"/>
                  <a:t>Markov Boundary:</a:t>
                </a:r>
              </a:p>
              <a:p>
                <a:pPr lvl="1"/>
                <a:r>
                  <a:rPr lang="en-US" dirty="0"/>
                  <a:t>Let </a:t>
                </a:r>
                <a14:m>
                  <m:oMath xmlns:m="http://schemas.openxmlformats.org/officeDocument/2006/math">
                    <m:r>
                      <a:rPr lang="en-US" b="0" i="1" smtClean="0">
                        <a:latin typeface="Cambria Math" panose="02040503050406030204" pitchFamily="18" charset="0"/>
                      </a:rPr>
                      <m:t>𝑋</m:t>
                    </m:r>
                  </m:oMath>
                </a14:m>
                <a:r>
                  <a:rPr lang="en-US" dirty="0"/>
                  <a:t> be a random variable that can take on values in the support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𝒮</m:t>
                        </m:r>
                      </m:e>
                      <m:sub>
                        <m:r>
                          <a:rPr lang="en-US" b="0" i="1" smtClean="0">
                            <a:latin typeface="Cambria Math" panose="02040503050406030204" pitchFamily="18" charset="0"/>
                          </a:rPr>
                          <m:t>𝑋</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m:t>
                    </m:r>
                  </m:oMath>
                </a14:m>
                <a:endParaRPr lang="en-US" dirty="0"/>
              </a:p>
              <a:p>
                <a:pPr lvl="1"/>
                <a:r>
                  <a:rPr lang="en-US" dirty="0"/>
                  <a:t>In other words,   </a:t>
                </a:r>
                <a14:m>
                  <m:oMath xmlns:m="http://schemas.openxmlformats.org/officeDocument/2006/math">
                    <m:r>
                      <a:rPr lang="en-US" b="0" i="1" smtClean="0">
                        <a:latin typeface="Cambria Math" panose="02040503050406030204" pitchFamily="18" charset="0"/>
                      </a:rPr>
                      <m:t>𝑋</m:t>
                    </m:r>
                  </m:oMath>
                </a14:m>
                <a:r>
                  <a:rPr lang="en-US" dirty="0"/>
                  <a:t> is a non-negative random variable. </a:t>
                </a:r>
              </a:p>
              <a:p>
                <a:pPr lvl="1"/>
                <a:r>
                  <a:rPr lang="en-US" dirty="0"/>
                  <a:t>Furthermore let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&gt;0</m:t>
                    </m:r>
                  </m:oMath>
                </a14:m>
                <a:endParaRPr lang="en-US" dirty="0"/>
              </a:p>
            </p:txBody>
          </p:sp>
        </mc:Choice>
        <mc:Fallback>
          <p:sp>
            <p:nvSpPr>
              <p:cNvPr id="3" name="Content Placeholder 2">
                <a:extLst>
                  <a:ext uri="{FF2B5EF4-FFF2-40B4-BE49-F238E27FC236}">
                    <a16:creationId xmlns:a16="http://schemas.microsoft.com/office/drawing/2014/main" id="{BA8FE8C3-632B-0FCA-DBAC-E6DB45F6D233}"/>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26952716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3FF8E-EE53-BF1C-5875-0D81B9B2E7CC}"/>
              </a:ext>
            </a:extLst>
          </p:cNvPr>
          <p:cNvSpPr>
            <a:spLocks noGrp="1"/>
          </p:cNvSpPr>
          <p:nvPr>
            <p:ph type="title"/>
          </p:nvPr>
        </p:nvSpPr>
        <p:spPr/>
        <p:txBody>
          <a:bodyPr/>
          <a:lstStyle/>
          <a:p>
            <a:r>
              <a:rPr lang="en-US" dirty="0"/>
              <a:t>Markov Boundary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D46FED-773E-BB5E-4004-555FE1406486}"/>
                  </a:ext>
                </a:extLst>
              </p:cNvPr>
              <p:cNvSpPr>
                <a:spLocks noGrp="1"/>
              </p:cNvSpPr>
              <p:nvPr>
                <p:ph idx="1"/>
              </p:nvPr>
            </p:nvSpPr>
            <p:spPr/>
            <p:txBody>
              <a:bodyPr/>
              <a:lstStyle/>
              <a:p>
                <a14:m>
                  <m:oMath xmlns:m="http://schemas.openxmlformats.org/officeDocument/2006/math">
                    <m:r>
                      <a:rPr lang="en-US" b="0" i="1" smtClean="0">
                        <a:latin typeface="Cambria Math" panose="02040503050406030204" pitchFamily="18" charset="0"/>
                      </a:rPr>
                      <m:t>𝑋</m:t>
                    </m:r>
                  </m:oMath>
                </a14:m>
                <a:r>
                  <a:rPr lang="en-US" dirty="0"/>
                  <a:t> non-negative, and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&gt;0</m:t>
                    </m:r>
                  </m:oMath>
                </a14:m>
                <a:r>
                  <a:rPr lang="en-US" dirty="0"/>
                  <a:t> we have: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num>
                        <m:den>
                          <m:r>
                            <a:rPr lang="en-US" b="0" i="1" smtClean="0">
                              <a:latin typeface="Cambria Math" panose="02040503050406030204" pitchFamily="18" charset="0"/>
                            </a:rPr>
                            <m:t>𝑎</m:t>
                          </m:r>
                        </m:den>
                      </m:f>
                    </m:oMath>
                  </m:oMathPara>
                </a14:m>
                <a:endParaRPr lang="en-US" dirty="0"/>
              </a:p>
            </p:txBody>
          </p:sp>
        </mc:Choice>
        <mc:Fallback>
          <p:sp>
            <p:nvSpPr>
              <p:cNvPr id="3" name="Content Placeholder 2">
                <a:extLst>
                  <a:ext uri="{FF2B5EF4-FFF2-40B4-BE49-F238E27FC236}">
                    <a16:creationId xmlns:a16="http://schemas.microsoft.com/office/drawing/2014/main" id="{53D46FED-773E-BB5E-4004-555FE1406486}"/>
                  </a:ext>
                </a:extLst>
              </p:cNvPr>
              <p:cNvSpPr>
                <a:spLocks noGrp="1" noRot="1" noChangeAspect="1" noMove="1" noResize="1" noEditPoints="1" noAdjustHandles="1" noChangeArrowheads="1" noChangeShapeType="1" noTextEdit="1"/>
              </p:cNvSpPr>
              <p:nvPr>
                <p:ph idx="1"/>
              </p:nvPr>
            </p:nvSpPr>
            <p:spPr>
              <a:blipFill>
                <a:blip r:embed="rId2"/>
                <a:stretch>
                  <a:fillRect t="-2355"/>
                </a:stretch>
              </a:blipFill>
            </p:spPr>
            <p:txBody>
              <a:bodyPr/>
              <a:lstStyle/>
              <a:p>
                <a:r>
                  <a:rPr lang="en-US">
                    <a:noFill/>
                  </a:rPr>
                  <a:t> </a:t>
                </a:r>
              </a:p>
            </p:txBody>
          </p:sp>
        </mc:Fallback>
      </mc:AlternateContent>
    </p:spTree>
    <p:extLst>
      <p:ext uri="{BB962C8B-B14F-4D97-AF65-F5344CB8AC3E}">
        <p14:creationId xmlns:p14="http://schemas.microsoft.com/office/powerpoint/2010/main" val="9154404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C571-A861-8531-34B7-7FFEACCC527A}"/>
              </a:ext>
            </a:extLst>
          </p:cNvPr>
          <p:cNvSpPr>
            <a:spLocks noGrp="1"/>
          </p:cNvSpPr>
          <p:nvPr>
            <p:ph type="title"/>
          </p:nvPr>
        </p:nvSpPr>
        <p:spPr/>
        <p:txBody>
          <a:bodyPr/>
          <a:lstStyle/>
          <a:p>
            <a:r>
              <a:rPr lang="en-US" dirty="0"/>
              <a:t>Markov Boundary</a:t>
            </a:r>
          </a:p>
        </p:txBody>
      </p:sp>
      <p:sp>
        <p:nvSpPr>
          <p:cNvPr id="3" name="Content Placeholder 2">
            <a:extLst>
              <a:ext uri="{FF2B5EF4-FFF2-40B4-BE49-F238E27FC236}">
                <a16:creationId xmlns:a16="http://schemas.microsoft.com/office/drawing/2014/main" id="{0C043313-3718-784D-4B40-9FCAB3CDE02A}"/>
              </a:ext>
            </a:extLst>
          </p:cNvPr>
          <p:cNvSpPr>
            <a:spLocks noGrp="1"/>
          </p:cNvSpPr>
          <p:nvPr>
            <p:ph idx="1"/>
          </p:nvPr>
        </p:nvSpPr>
        <p:spPr/>
        <p:txBody>
          <a:bodyPr/>
          <a:lstStyle/>
          <a:p>
            <a:r>
              <a:rPr lang="en-US" dirty="0"/>
              <a:t>This boundary is measure theoretic and is sometimes known as Chebyshev’s Inequality. </a:t>
            </a:r>
          </a:p>
        </p:txBody>
      </p:sp>
    </p:spTree>
    <p:extLst>
      <p:ext uri="{BB962C8B-B14F-4D97-AF65-F5344CB8AC3E}">
        <p14:creationId xmlns:p14="http://schemas.microsoft.com/office/powerpoint/2010/main" val="241250438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029DB-83FD-8597-EFD0-E3204525E4DE}"/>
              </a:ext>
            </a:extLst>
          </p:cNvPr>
          <p:cNvSpPr>
            <a:spLocks noGrp="1"/>
          </p:cNvSpPr>
          <p:nvPr>
            <p:ph type="title"/>
          </p:nvPr>
        </p:nvSpPr>
        <p:spPr/>
        <p:txBody>
          <a:bodyPr>
            <a:normAutofit fontScale="90000"/>
          </a:bodyPr>
          <a:lstStyle/>
          <a:p>
            <a:r>
              <a:rPr lang="en-US" dirty="0"/>
              <a:t>Markov Boundary Probability Theory Derivation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08BBE6B-6A52-25EC-CE9F-8DF13C24343D}"/>
                  </a:ext>
                </a:extLst>
              </p:cNvPr>
              <p:cNvSpPr>
                <a:spLocks noGrp="1"/>
              </p:cNvSpPr>
              <p:nvPr>
                <p:ph idx="1"/>
              </p:nvPr>
            </p:nvSpPr>
            <p:spPr/>
            <p:txBody>
              <a:bodyPr/>
              <a:lstStyle/>
              <a:p>
                <a:r>
                  <a:rPr lang="en-US" sz="2400" dirty="0"/>
                  <a:t>To derive the Markov boundary consider the following argument. </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𝔼</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0</m:t>
                          </m:r>
                        </m:sub>
                        <m:sup>
                          <m:r>
                            <a:rPr lang="en-US" sz="2400" b="0" i="1" smtClean="0">
                              <a:latin typeface="Cambria Math" panose="02040503050406030204" pitchFamily="18" charset="0"/>
                            </a:rPr>
                            <m:t>∞</m:t>
                          </m:r>
                        </m:sup>
                        <m:e>
                          <m:r>
                            <a:rPr lang="en-US" sz="2400" b="0" i="1" smtClean="0">
                              <a:latin typeface="Cambria Math" panose="02040503050406030204" pitchFamily="18" charset="0"/>
                            </a:rPr>
                            <m:t>𝑥</m:t>
                          </m:r>
                        </m:e>
                      </m:nary>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oMath>
                  </m:oMathPara>
                </a14:m>
                <a:endParaRPr lang="en-US" sz="2400" dirty="0"/>
              </a:p>
              <a:p>
                <a:r>
                  <a:rPr lang="en-US" sz="2400" dirty="0"/>
                  <a:t>For some value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≥0</m:t>
                    </m:r>
                  </m:oMath>
                </a14:m>
                <a:r>
                  <a:rPr lang="en-US" sz="2400" dirty="0"/>
                  <a:t> we then have</a:t>
                </a: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𝔼</m:t>
                      </m:r>
                      <m:d>
                        <m:dPr>
                          <m:ctrlPr>
                            <a:rPr lang="en-US" sz="2400" i="1">
                              <a:latin typeface="Cambria Math" panose="02040503050406030204" pitchFamily="18" charset="0"/>
                            </a:rPr>
                          </m:ctrlPr>
                        </m:dPr>
                        <m:e>
                          <m:r>
                            <a:rPr lang="en-US" sz="2400" i="1">
                              <a:latin typeface="Cambria Math" panose="02040503050406030204" pitchFamily="18" charset="0"/>
                            </a:rPr>
                            <m:t>𝑋</m:t>
                          </m:r>
                        </m:e>
                      </m:d>
                      <m:r>
                        <a:rPr lang="en-US" sz="2400" b="0" i="1" smtClean="0">
                          <a:latin typeface="Cambria Math" panose="02040503050406030204" pitchFamily="18" charset="0"/>
                        </a:rPr>
                        <m:t>=</m:t>
                      </m:r>
                      <m:nary>
                        <m:naryPr>
                          <m:ctrlPr>
                            <a:rPr lang="en-US" sz="2400" b="0" i="1" smtClean="0">
                              <a:latin typeface="Cambria Math" panose="02040503050406030204" pitchFamily="18" charset="0"/>
                            </a:rPr>
                          </m:ctrlPr>
                        </m:naryPr>
                        <m:sub>
                          <m:r>
                            <a:rPr lang="en-US" sz="2400" b="0" i="1" smtClean="0">
                              <a:latin typeface="Cambria Math" panose="02040503050406030204" pitchFamily="18" charset="0"/>
                            </a:rPr>
                            <m:t>0</m:t>
                          </m:r>
                        </m:sub>
                        <m:sup>
                          <m:r>
                            <a:rPr lang="en-US" sz="2400" b="0" i="1" smtClean="0">
                              <a:latin typeface="Cambria Math" panose="02040503050406030204" pitchFamily="18" charset="0"/>
                            </a:rPr>
                            <m:t>𝑎</m:t>
                          </m:r>
                        </m:sup>
                        <m:e>
                          <m:r>
                            <a:rPr lang="en-US" sz="2400" b="0" i="1" smtClean="0">
                              <a:latin typeface="Cambria Math" panose="02040503050406030204" pitchFamily="18" charset="0"/>
                            </a:rPr>
                            <m:t>𝑥</m:t>
                          </m:r>
                        </m:e>
                      </m:nary>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𝑑𝑥</m:t>
                      </m:r>
                      <m:r>
                        <a:rPr lang="en-US" sz="2400" b="0" i="1" smtClean="0">
                          <a:latin typeface="Cambria Math" panose="02040503050406030204" pitchFamily="18" charset="0"/>
                        </a:rPr>
                        <m:t>+</m:t>
                      </m:r>
                      <m:nary>
                        <m:naryPr>
                          <m:ctrlPr>
                            <a:rPr lang="en-US" sz="2400" i="1">
                              <a:latin typeface="Cambria Math" panose="02040503050406030204" pitchFamily="18" charset="0"/>
                            </a:rPr>
                          </m:ctrlPr>
                        </m:naryPr>
                        <m:sub>
                          <m:r>
                            <a:rPr lang="en-US" sz="2400" b="0" i="1" smtClean="0">
                              <a:latin typeface="Cambria Math" panose="02040503050406030204" pitchFamily="18" charset="0"/>
                            </a:rPr>
                            <m:t>𝑎</m:t>
                          </m:r>
                        </m:sub>
                        <m:sup>
                          <m:r>
                            <a:rPr lang="en-US" sz="2400" b="0" i="1" smtClean="0">
                              <a:latin typeface="Cambria Math" panose="02040503050406030204" pitchFamily="18" charset="0"/>
                            </a:rPr>
                            <m:t>∞</m:t>
                          </m:r>
                        </m:sup>
                        <m:e>
                          <m:r>
                            <a:rPr lang="en-US" sz="2400" i="1">
                              <a:latin typeface="Cambria Math" panose="02040503050406030204" pitchFamily="18" charset="0"/>
                            </a:rPr>
                            <m:t>𝑥</m:t>
                          </m:r>
                        </m:e>
                      </m:nary>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𝑑𝑥</m:t>
                      </m:r>
                    </m:oMath>
                  </m:oMathPara>
                </a14:m>
                <a:endParaRPr lang="en-US" sz="2400" dirty="0"/>
              </a:p>
              <a:p>
                <a:pPr marL="0" indent="0">
                  <a:buNone/>
                </a:pPr>
                <a:endParaRPr lang="en-US" dirty="0"/>
              </a:p>
            </p:txBody>
          </p:sp>
        </mc:Choice>
        <mc:Fallback>
          <p:sp>
            <p:nvSpPr>
              <p:cNvPr id="3" name="Content Placeholder 2">
                <a:extLst>
                  <a:ext uri="{FF2B5EF4-FFF2-40B4-BE49-F238E27FC236}">
                    <a16:creationId xmlns:a16="http://schemas.microsoft.com/office/drawing/2014/main" id="{908BBE6B-6A52-25EC-CE9F-8DF13C24343D}"/>
                  </a:ext>
                </a:extLst>
              </p:cNvPr>
              <p:cNvSpPr>
                <a:spLocks noGrp="1" noRot="1" noChangeAspect="1" noMove="1" noResize="1" noEditPoints="1" noAdjustHandles="1" noChangeArrowheads="1" noChangeShapeType="1" noTextEdit="1"/>
              </p:cNvSpPr>
              <p:nvPr>
                <p:ph idx="1"/>
              </p:nvPr>
            </p:nvSpPr>
            <p:spPr>
              <a:blipFill>
                <a:blip r:embed="rId2"/>
                <a:stretch>
                  <a:fillRect l="-963" t="-1268"/>
                </a:stretch>
              </a:blipFill>
            </p:spPr>
            <p:txBody>
              <a:bodyPr/>
              <a:lstStyle/>
              <a:p>
                <a:r>
                  <a:rPr lang="en-US">
                    <a:noFill/>
                  </a:rPr>
                  <a:t> </a:t>
                </a:r>
              </a:p>
            </p:txBody>
          </p:sp>
        </mc:Fallback>
      </mc:AlternateContent>
    </p:spTree>
    <p:extLst>
      <p:ext uri="{BB962C8B-B14F-4D97-AF65-F5344CB8AC3E}">
        <p14:creationId xmlns:p14="http://schemas.microsoft.com/office/powerpoint/2010/main" val="355064198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3961-C602-3E73-1F0B-3EE01BB0925A}"/>
              </a:ext>
            </a:extLst>
          </p:cNvPr>
          <p:cNvSpPr>
            <a:spLocks noGrp="1"/>
          </p:cNvSpPr>
          <p:nvPr>
            <p:ph type="title"/>
          </p:nvPr>
        </p:nvSpPr>
        <p:spPr/>
        <p:txBody>
          <a:bodyPr>
            <a:normAutofit fontScale="90000"/>
          </a:bodyPr>
          <a:lstStyle/>
          <a:p>
            <a:r>
              <a:rPr lang="en-US" dirty="0"/>
              <a:t>Markov Boundary Probability Theory Derivation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D16591-4072-986C-E348-2B7C5A9AFDDD}"/>
                  </a:ext>
                </a:extLst>
              </p:cNvPr>
              <p:cNvSpPr>
                <a:spLocks noGrp="1"/>
              </p:cNvSpPr>
              <p:nvPr>
                <p:ph idx="1"/>
              </p:nvPr>
            </p:nvSpPr>
            <p:spPr/>
            <p:txBody>
              <a:bodyPr/>
              <a:lstStyle/>
              <a:p>
                <a:r>
                  <a:rPr lang="en-US" dirty="0"/>
                  <a:t>Clearly</a:t>
                </a:r>
              </a:p>
              <a:p>
                <a:pPr marL="0" indent="0">
                  <a:buNone/>
                </a:pPr>
                <a14:m>
                  <m:oMathPara xmlns:m="http://schemas.openxmlformats.org/officeDocument/2006/math">
                    <m:oMathParaPr>
                      <m:jc m:val="centerGroup"/>
                    </m:oMathParaPr>
                    <m:oMath xmlns:m="http://schemas.openxmlformats.org/officeDocument/2006/math">
                      <m:nary>
                        <m:naryPr>
                          <m:ctrlPr>
                            <a:rPr lang="en-US" sz="3200" b="0" i="1" smtClean="0">
                              <a:latin typeface="Cambria Math" panose="02040503050406030204" pitchFamily="18" charset="0"/>
                            </a:rPr>
                          </m:ctrlPr>
                        </m:naryPr>
                        <m:sub>
                          <m:r>
                            <a:rPr lang="en-US" sz="3200" b="0" i="1" smtClean="0">
                              <a:latin typeface="Cambria Math" panose="02040503050406030204" pitchFamily="18" charset="0"/>
                            </a:rPr>
                            <m:t>0</m:t>
                          </m:r>
                        </m:sub>
                        <m:sup>
                          <m:r>
                            <a:rPr lang="en-US" sz="3200" b="0" i="1" smtClean="0">
                              <a:latin typeface="Cambria Math" panose="02040503050406030204" pitchFamily="18" charset="0"/>
                            </a:rPr>
                            <m:t>𝑎</m:t>
                          </m:r>
                        </m:sup>
                        <m:e>
                          <m:r>
                            <a:rPr lang="en-US" sz="3200" b="0" i="1" smtClean="0">
                              <a:latin typeface="Cambria Math" panose="02040503050406030204" pitchFamily="18" charset="0"/>
                            </a:rPr>
                            <m:t>𝑥</m:t>
                          </m:r>
                        </m:e>
                      </m:nary>
                      <m:r>
                        <a:rPr lang="en-US" sz="3200" b="0" i="1" smtClean="0">
                          <a:latin typeface="Cambria Math" panose="02040503050406030204" pitchFamily="18" charset="0"/>
                        </a:rPr>
                        <m:t>𝑓</m:t>
                      </m:r>
                      <m:d>
                        <m:dPr>
                          <m:ctrlPr>
                            <a:rPr lang="en-US" sz="3200" b="0" i="1" smtClean="0">
                              <a:latin typeface="Cambria Math" panose="02040503050406030204" pitchFamily="18" charset="0"/>
                            </a:rPr>
                          </m:ctrlPr>
                        </m:dPr>
                        <m:e>
                          <m:r>
                            <a:rPr lang="en-US" sz="3200" b="0" i="1" smtClean="0">
                              <a:latin typeface="Cambria Math" panose="02040503050406030204" pitchFamily="18" charset="0"/>
                            </a:rPr>
                            <m:t>𝑥</m:t>
                          </m:r>
                        </m:e>
                      </m:d>
                      <m:r>
                        <a:rPr lang="en-US" sz="3200" b="0" i="1" smtClean="0">
                          <a:latin typeface="Cambria Math" panose="02040503050406030204" pitchFamily="18" charset="0"/>
                        </a:rPr>
                        <m:t>𝑑𝑥</m:t>
                      </m:r>
                      <m:r>
                        <a:rPr lang="en-US" sz="3200" b="0" i="1" smtClean="0">
                          <a:latin typeface="Cambria Math" panose="02040503050406030204" pitchFamily="18" charset="0"/>
                        </a:rPr>
                        <m:t>+</m:t>
                      </m:r>
                      <m:nary>
                        <m:naryPr>
                          <m:ctrlPr>
                            <a:rPr lang="en-US" sz="3200" i="1">
                              <a:latin typeface="Cambria Math" panose="02040503050406030204" pitchFamily="18" charset="0"/>
                            </a:rPr>
                          </m:ctrlPr>
                        </m:naryPr>
                        <m:sub>
                          <m:r>
                            <a:rPr lang="en-US" sz="3200" b="0" i="1" smtClean="0">
                              <a:latin typeface="Cambria Math" panose="02040503050406030204" pitchFamily="18" charset="0"/>
                            </a:rPr>
                            <m:t>𝑎</m:t>
                          </m:r>
                        </m:sub>
                        <m:sup>
                          <m:r>
                            <a:rPr lang="en-US" sz="3200" b="0" i="1" smtClean="0">
                              <a:latin typeface="Cambria Math" panose="02040503050406030204" pitchFamily="18" charset="0"/>
                            </a:rPr>
                            <m:t>∞</m:t>
                          </m:r>
                        </m:sup>
                        <m:e>
                          <m:r>
                            <a:rPr lang="en-US" sz="3200" i="1">
                              <a:latin typeface="Cambria Math" panose="02040503050406030204" pitchFamily="18" charset="0"/>
                            </a:rPr>
                            <m:t>𝑥</m:t>
                          </m:r>
                        </m:e>
                      </m:nary>
                      <m:r>
                        <a:rPr lang="en-US" sz="3200" i="1">
                          <a:latin typeface="Cambria Math" panose="02040503050406030204" pitchFamily="18" charset="0"/>
                        </a:rPr>
                        <m:t>𝑓</m:t>
                      </m:r>
                      <m:d>
                        <m:dPr>
                          <m:ctrlPr>
                            <a:rPr lang="en-US" sz="3200" i="1">
                              <a:latin typeface="Cambria Math" panose="02040503050406030204" pitchFamily="18" charset="0"/>
                            </a:rPr>
                          </m:ctrlPr>
                        </m:dPr>
                        <m:e>
                          <m:r>
                            <a:rPr lang="en-US" sz="3200" i="1">
                              <a:latin typeface="Cambria Math" panose="02040503050406030204" pitchFamily="18" charset="0"/>
                            </a:rPr>
                            <m:t>𝑥</m:t>
                          </m:r>
                        </m:e>
                      </m:d>
                      <m:r>
                        <a:rPr lang="en-US" sz="3200" i="1">
                          <a:latin typeface="Cambria Math" panose="02040503050406030204" pitchFamily="18" charset="0"/>
                        </a:rPr>
                        <m:t>𝑑𝑥</m:t>
                      </m:r>
                      <m:r>
                        <a:rPr lang="en-US" sz="3200" b="0" i="1" smtClean="0">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𝑎</m:t>
                          </m:r>
                        </m:sub>
                        <m:sup>
                          <m:r>
                            <a:rPr lang="en-US" i="1">
                              <a:latin typeface="Cambria Math" panose="02040503050406030204" pitchFamily="18" charset="0"/>
                            </a:rPr>
                            <m:t>∞</m:t>
                          </m:r>
                        </m:sup>
                        <m:e>
                          <m:r>
                            <a:rPr lang="en-US" i="1">
                              <a:latin typeface="Cambria Math" panose="02040503050406030204" pitchFamily="18" charset="0"/>
                            </a:rPr>
                            <m:t>𝑥</m:t>
                          </m:r>
                        </m:e>
                      </m:nary>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oMath>
                  </m:oMathPara>
                </a14:m>
                <a:endParaRPr lang="en-US" sz="3200" dirty="0"/>
              </a:p>
              <a:p>
                <a:r>
                  <a:rPr lang="en-US" sz="3200" dirty="0"/>
                  <a:t>Since </a:t>
                </a:r>
                <a14:m>
                  <m:oMath xmlns:m="http://schemas.openxmlformats.org/officeDocument/2006/math">
                    <m:r>
                      <a:rPr lang="en-US" sz="3200" b="0" i="1" smtClean="0">
                        <a:latin typeface="Cambria Math" panose="02040503050406030204" pitchFamily="18" charset="0"/>
                      </a:rPr>
                      <m:t>𝑎</m:t>
                    </m:r>
                  </m:oMath>
                </a14:m>
                <a:r>
                  <a:rPr lang="en-US" sz="3200" dirty="0"/>
                  <a:t> is lowest value in integral we know</a:t>
                </a:r>
              </a:p>
              <a:p>
                <a:pPr marL="0" indent="0">
                  <a:buNone/>
                </a:pPr>
                <a14:m>
                  <m:oMathPara xmlns:m="http://schemas.openxmlformats.org/officeDocument/2006/math">
                    <m:oMathParaPr>
                      <m:jc m:val="centerGroup"/>
                    </m:oMathParaPr>
                    <m:oMath xmlns:m="http://schemas.openxmlformats.org/officeDocument/2006/math">
                      <m:nary>
                        <m:naryPr>
                          <m:ctrlPr>
                            <a:rPr lang="en-US" i="1" smtClean="0">
                              <a:latin typeface="Cambria Math" panose="02040503050406030204" pitchFamily="18" charset="0"/>
                            </a:rPr>
                          </m:ctrlPr>
                        </m:naryPr>
                        <m:sub>
                          <m:r>
                            <a:rPr lang="en-US" i="1">
                              <a:latin typeface="Cambria Math" panose="02040503050406030204" pitchFamily="18" charset="0"/>
                            </a:rPr>
                            <m:t>𝑎</m:t>
                          </m:r>
                        </m:sub>
                        <m:sup>
                          <m:r>
                            <a:rPr lang="en-US" i="1">
                              <a:latin typeface="Cambria Math" panose="02040503050406030204" pitchFamily="18" charset="0"/>
                            </a:rPr>
                            <m:t>∞</m:t>
                          </m:r>
                        </m:sup>
                        <m:e>
                          <m:r>
                            <a:rPr lang="en-US" i="1">
                              <a:latin typeface="Cambria Math" panose="02040503050406030204" pitchFamily="18" charset="0"/>
                            </a:rPr>
                            <m:t>𝑥</m:t>
                          </m:r>
                        </m:e>
                      </m:nary>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r>
                        <a:rPr lang="en-US" b="0" i="1" smtClean="0">
                          <a:latin typeface="Cambria Math" panose="02040503050406030204" pitchFamily="18" charset="0"/>
                        </a:rPr>
                        <m:t>≥</m:t>
                      </m:r>
                      <m:nary>
                        <m:naryPr>
                          <m:ctrlPr>
                            <a:rPr lang="en-US" i="1" smtClean="0">
                              <a:latin typeface="Cambria Math" panose="02040503050406030204" pitchFamily="18" charset="0"/>
                            </a:rPr>
                          </m:ctrlPr>
                        </m:naryPr>
                        <m:sub>
                          <m:r>
                            <a:rPr lang="en-US" i="1">
                              <a:latin typeface="Cambria Math" panose="02040503050406030204" pitchFamily="18" charset="0"/>
                            </a:rPr>
                            <m:t>𝑎</m:t>
                          </m:r>
                        </m:sub>
                        <m:sup>
                          <m:r>
                            <a:rPr lang="en-US" i="1">
                              <a:latin typeface="Cambria Math" panose="02040503050406030204" pitchFamily="18" charset="0"/>
                            </a:rPr>
                            <m:t>∞</m:t>
                          </m:r>
                        </m:sup>
                        <m:e>
                          <m:r>
                            <a:rPr lang="en-US" b="0" i="1" smtClean="0">
                              <a:latin typeface="Cambria Math" panose="02040503050406030204" pitchFamily="18" charset="0"/>
                            </a:rPr>
                            <m:t>𝑎</m:t>
                          </m:r>
                        </m:e>
                      </m:nary>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oMath>
                  </m:oMathPara>
                </a14:m>
                <a:endParaRPr lang="en-US" dirty="0"/>
              </a:p>
              <a:p>
                <a:pPr marL="0" indent="0">
                  <a:buNone/>
                </a:pPr>
                <a:endParaRPr lang="en-US" sz="3200" dirty="0"/>
              </a:p>
              <a:p>
                <a:pPr marL="0" indent="0">
                  <a:buNone/>
                </a:pPr>
                <a:endParaRPr lang="en-US" sz="3200" dirty="0"/>
              </a:p>
              <a:p>
                <a:pPr marL="0" indent="0">
                  <a:buNone/>
                </a:pPr>
                <a:endParaRPr lang="en-US" dirty="0"/>
              </a:p>
            </p:txBody>
          </p:sp>
        </mc:Choice>
        <mc:Fallback>
          <p:sp>
            <p:nvSpPr>
              <p:cNvPr id="3" name="Content Placeholder 2">
                <a:extLst>
                  <a:ext uri="{FF2B5EF4-FFF2-40B4-BE49-F238E27FC236}">
                    <a16:creationId xmlns:a16="http://schemas.microsoft.com/office/drawing/2014/main" id="{A7D16591-4072-986C-E348-2B7C5A9AFDDD}"/>
                  </a:ext>
                </a:extLst>
              </p:cNvPr>
              <p:cNvSpPr>
                <a:spLocks noGrp="1" noRot="1" noChangeAspect="1" noMove="1" noResize="1" noEditPoints="1" noAdjustHandles="1" noChangeArrowheads="1" noChangeShapeType="1" noTextEdit="1"/>
              </p:cNvSpPr>
              <p:nvPr>
                <p:ph idx="1"/>
              </p:nvPr>
            </p:nvSpPr>
            <p:spPr>
              <a:blipFill>
                <a:blip r:embed="rId2"/>
                <a:stretch>
                  <a:fillRect l="-1704" t="-2355" r="-1556"/>
                </a:stretch>
              </a:blipFill>
            </p:spPr>
            <p:txBody>
              <a:bodyPr/>
              <a:lstStyle/>
              <a:p>
                <a:r>
                  <a:rPr lang="en-US">
                    <a:noFill/>
                  </a:rPr>
                  <a:t> </a:t>
                </a:r>
              </a:p>
            </p:txBody>
          </p:sp>
        </mc:Fallback>
      </mc:AlternateContent>
    </p:spTree>
    <p:extLst>
      <p:ext uri="{BB962C8B-B14F-4D97-AF65-F5344CB8AC3E}">
        <p14:creationId xmlns:p14="http://schemas.microsoft.com/office/powerpoint/2010/main" val="38606304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60807-1282-476B-3486-F93BB6C61417}"/>
              </a:ext>
            </a:extLst>
          </p:cNvPr>
          <p:cNvSpPr>
            <a:spLocks noGrp="1"/>
          </p:cNvSpPr>
          <p:nvPr>
            <p:ph type="title"/>
          </p:nvPr>
        </p:nvSpPr>
        <p:spPr/>
        <p:txBody>
          <a:bodyPr>
            <a:normAutofit fontScale="90000"/>
          </a:bodyPr>
          <a:lstStyle/>
          <a:p>
            <a:r>
              <a:rPr lang="en-US" dirty="0"/>
              <a:t>Markov Boundary Probability Theory Derivation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2AA74D8-F742-E4ED-EFDF-84C7F0CAEFAE}"/>
                  </a:ext>
                </a:extLst>
              </p:cNvPr>
              <p:cNvSpPr>
                <a:spLocks noGrp="1"/>
              </p:cNvSpPr>
              <p:nvPr>
                <p:ph idx="1"/>
              </p:nvPr>
            </p:nvSpPr>
            <p:spPr/>
            <p:txBody>
              <a:bodyPr/>
              <a:lstStyle/>
              <a:p>
                <a:r>
                  <a:rPr lang="en-US" dirty="0"/>
                  <a:t>Therefore</a:t>
                </a:r>
              </a:p>
              <a:p>
                <a:pPr marL="0" indent="0">
                  <a:buNone/>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rPr>
                        <m:t>𝔼</m:t>
                      </m:r>
                      <m:d>
                        <m:dPr>
                          <m:ctrlPr>
                            <a:rPr lang="en-US" sz="3200" i="1">
                              <a:latin typeface="Cambria Math" panose="02040503050406030204" pitchFamily="18" charset="0"/>
                            </a:rPr>
                          </m:ctrlPr>
                        </m:dPr>
                        <m:e>
                          <m:r>
                            <a:rPr lang="en-US" sz="3200" i="1">
                              <a:latin typeface="Cambria Math" panose="02040503050406030204" pitchFamily="18" charset="0"/>
                            </a:rPr>
                            <m:t>𝑋</m:t>
                          </m:r>
                        </m:e>
                      </m:d>
                      <m:r>
                        <a:rPr lang="en-US" sz="3200" b="0" i="1" smtClean="0">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𝑎</m:t>
                          </m:r>
                        </m:sub>
                        <m:sup>
                          <m:r>
                            <a:rPr lang="en-US" i="1">
                              <a:latin typeface="Cambria Math" panose="02040503050406030204" pitchFamily="18" charset="0"/>
                            </a:rPr>
                            <m:t>∞</m:t>
                          </m:r>
                        </m:sup>
                        <m:e>
                          <m:r>
                            <a:rPr lang="en-US" i="1">
                              <a:latin typeface="Cambria Math" panose="02040503050406030204" pitchFamily="18" charset="0"/>
                            </a:rPr>
                            <m:t>𝑎</m:t>
                          </m:r>
                        </m:e>
                      </m:nary>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oMath>
                  </m:oMathPara>
                </a14:m>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sz="3200" b="0" i="1" smtClean="0">
                              <a:latin typeface="Cambria Math" panose="02040503050406030204" pitchFamily="18" charset="0"/>
                            </a:rPr>
                          </m:ctrlPr>
                        </m:fPr>
                        <m:num>
                          <m:r>
                            <a:rPr lang="en-US" sz="3200" i="1" smtClean="0">
                              <a:latin typeface="Cambria Math" panose="02040503050406030204" pitchFamily="18" charset="0"/>
                            </a:rPr>
                            <m:t>𝔼</m:t>
                          </m:r>
                          <m:d>
                            <m:dPr>
                              <m:ctrlPr>
                                <a:rPr lang="en-US" sz="3200" i="1">
                                  <a:latin typeface="Cambria Math" panose="02040503050406030204" pitchFamily="18" charset="0"/>
                                </a:rPr>
                              </m:ctrlPr>
                            </m:dPr>
                            <m:e>
                              <m:r>
                                <a:rPr lang="en-US" sz="3200" i="1">
                                  <a:latin typeface="Cambria Math" panose="02040503050406030204" pitchFamily="18" charset="0"/>
                                </a:rPr>
                                <m:t>𝑋</m:t>
                              </m:r>
                            </m:e>
                          </m:d>
                        </m:num>
                        <m:den>
                          <m:r>
                            <a:rPr lang="en-US" sz="3200" b="0" i="1" smtClean="0">
                              <a:latin typeface="Cambria Math" panose="02040503050406030204" pitchFamily="18" charset="0"/>
                            </a:rPr>
                            <m:t>𝑎</m:t>
                          </m:r>
                        </m:den>
                      </m:f>
                      <m:r>
                        <a:rPr lang="en-US" sz="3200" b="0" i="1" smtClean="0">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𝑎</m:t>
                          </m:r>
                        </m:sub>
                        <m:sup>
                          <m:r>
                            <a:rPr lang="en-US" i="1">
                              <a:latin typeface="Cambria Math" panose="02040503050406030204" pitchFamily="18" charset="0"/>
                            </a:rPr>
                            <m:t>∞</m:t>
                          </m:r>
                        </m:sup>
                        <m:e>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𝑎</m:t>
                              </m:r>
                            </m:e>
                          </m:d>
                        </m:e>
                      </m:func>
                    </m:oMath>
                  </m:oMathPara>
                </a14:m>
                <a:endParaRPr lang="en-US" b="0" dirty="0"/>
              </a:p>
              <a:p>
                <a:pPr marL="0" indent="0">
                  <a:buNone/>
                </a:pPr>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72AA74D8-F742-E4ED-EFDF-84C7F0CAEFAE}"/>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295619635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DA707-FE7E-87A9-9FB1-66AFAE6CB8A2}"/>
              </a:ext>
            </a:extLst>
          </p:cNvPr>
          <p:cNvSpPr>
            <a:spLocks noGrp="1"/>
          </p:cNvSpPr>
          <p:nvPr>
            <p:ph type="title"/>
          </p:nvPr>
        </p:nvSpPr>
        <p:spPr/>
        <p:txBody>
          <a:bodyPr/>
          <a:lstStyle/>
          <a:p>
            <a:r>
              <a:rPr lang="en-US" dirty="0"/>
              <a:t>Markov Boundary Probability</a:t>
            </a:r>
          </a:p>
        </p:txBody>
      </p:sp>
      <p:sp>
        <p:nvSpPr>
          <p:cNvPr id="3" name="Content Placeholder 2">
            <a:extLst>
              <a:ext uri="{FF2B5EF4-FFF2-40B4-BE49-F238E27FC236}">
                <a16:creationId xmlns:a16="http://schemas.microsoft.com/office/drawing/2014/main" id="{788BFA4E-672F-E016-889F-9DB1EA4E268F}"/>
              </a:ext>
            </a:extLst>
          </p:cNvPr>
          <p:cNvSpPr>
            <a:spLocks noGrp="1"/>
          </p:cNvSpPr>
          <p:nvPr>
            <p:ph idx="1"/>
          </p:nvPr>
        </p:nvSpPr>
        <p:spPr/>
        <p:txBody>
          <a:bodyPr/>
          <a:lstStyle/>
          <a:p>
            <a:r>
              <a:rPr lang="en-US" dirty="0"/>
              <a:t>Use the Markov boundary probability to provide a boundary that the binomial distribution with n = 10000, and p = 0.25 will produce a value that is beyond 2550.</a:t>
            </a:r>
          </a:p>
        </p:txBody>
      </p:sp>
    </p:spTree>
    <p:extLst>
      <p:ext uri="{BB962C8B-B14F-4D97-AF65-F5344CB8AC3E}">
        <p14:creationId xmlns:p14="http://schemas.microsoft.com/office/powerpoint/2010/main" val="306743317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AAE20-5D32-F9C9-5B78-4450DD87AE22}"/>
              </a:ext>
            </a:extLst>
          </p:cNvPr>
          <p:cNvSpPr>
            <a:spLocks noGrp="1"/>
          </p:cNvSpPr>
          <p:nvPr>
            <p:ph type="title"/>
          </p:nvPr>
        </p:nvSpPr>
        <p:spPr/>
        <p:txBody>
          <a:bodyPr/>
          <a:lstStyle/>
          <a:p>
            <a:r>
              <a:rPr lang="en-US" dirty="0"/>
              <a:t>Markov Boundary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82E1F28-0524-6649-C335-FC29E91669DC}"/>
                  </a:ext>
                </a:extLst>
              </p:cNvPr>
              <p:cNvSpPr>
                <a:spLocks noGrp="1"/>
              </p:cNvSpPr>
              <p:nvPr>
                <p:ph idx="1"/>
              </p:nvPr>
            </p:nvSpPr>
            <p:spPr/>
            <p:txBody>
              <a:bodyPr/>
              <a:lstStyle/>
              <a:p>
                <a:r>
                  <a:rPr lang="en-US" dirty="0"/>
                  <a:t>Recall the expectation for the binomial distribution is </a:t>
                </a:r>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𝑝</m:t>
                    </m:r>
                    <m:r>
                      <a:rPr lang="en-US" b="0" i="0" smtClean="0">
                        <a:latin typeface="Cambria Math" panose="02040503050406030204" pitchFamily="18" charset="0"/>
                      </a:rPr>
                      <m:t>=2500</m:t>
                    </m:r>
                  </m:oMath>
                </a14:m>
                <a:r>
                  <a:rPr lang="en-US" dirty="0"/>
                  <a:t> therefore we can write down a boundary for the probability that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≥2550</m:t>
                    </m:r>
                  </m:oMath>
                </a14:m>
                <a:r>
                  <a:rPr lang="en-US" dirty="0"/>
                  <a:t> as: </a:t>
                </a:r>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2500</m:t>
                        </m:r>
                      </m:num>
                      <m:den>
                        <m:r>
                          <a:rPr lang="en-US" b="0" i="1" smtClean="0">
                            <a:latin typeface="Cambria Math" panose="02040503050406030204" pitchFamily="18" charset="0"/>
                          </a:rPr>
                          <m:t>2550</m:t>
                        </m:r>
                      </m:den>
                    </m:f>
                    <m:r>
                      <a:rPr lang="en-US" i="1">
                        <a:latin typeface="Cambria Math" panose="02040503050406030204" pitchFamily="18" charset="0"/>
                      </a:rPr>
                      <m:t>=0.98039215686</m:t>
                    </m:r>
                    <m:r>
                      <a:rPr lang="en-US" b="0" i="1" smtClean="0">
                        <a:latin typeface="Cambria Math" panose="02040503050406030204" pitchFamily="18" charset="0"/>
                      </a:rPr>
                      <m:t>≥</m:t>
                    </m:r>
                    <m:r>
                      <m:rPr>
                        <m:sty m:val="p"/>
                      </m:rPr>
                      <a:rPr lang="en-US" b="0" i="0" smtClean="0">
                        <a:latin typeface="Cambria Math" panose="02040503050406030204" pitchFamily="18" charset="0"/>
                      </a:rPr>
                      <m:t>Pr</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≥2250)</m:t>
                    </m:r>
                  </m:oMath>
                </a14:m>
                <a:endParaRPr lang="en-US" dirty="0"/>
              </a:p>
            </p:txBody>
          </p:sp>
        </mc:Choice>
        <mc:Fallback>
          <p:sp>
            <p:nvSpPr>
              <p:cNvPr id="3" name="Content Placeholder 2">
                <a:extLst>
                  <a:ext uri="{FF2B5EF4-FFF2-40B4-BE49-F238E27FC236}">
                    <a16:creationId xmlns:a16="http://schemas.microsoft.com/office/drawing/2014/main" id="{082E1F28-0524-6649-C335-FC29E91669DC}"/>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2358683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898B4-D5AC-FF80-484B-916EEC69AB11}"/>
              </a:ext>
            </a:extLst>
          </p:cNvPr>
          <p:cNvSpPr>
            <a:spLocks noGrp="1"/>
          </p:cNvSpPr>
          <p:nvPr>
            <p:ph type="title"/>
          </p:nvPr>
        </p:nvSpPr>
        <p:spPr/>
        <p:txBody>
          <a:bodyPr/>
          <a:lstStyle/>
          <a:p>
            <a:r>
              <a:rPr lang="en-US" dirty="0"/>
              <a:t>History of Bioinformatics</a:t>
            </a:r>
          </a:p>
        </p:txBody>
      </p:sp>
      <p:sp>
        <p:nvSpPr>
          <p:cNvPr id="4" name="Content Placeholder 87">
            <a:extLst>
              <a:ext uri="{FF2B5EF4-FFF2-40B4-BE49-F238E27FC236}">
                <a16:creationId xmlns:a16="http://schemas.microsoft.com/office/drawing/2014/main" id="{9C54FC0C-1BC5-2B7D-C401-EE35DA9CF929}"/>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5" name="Straight Connector 4">
            <a:extLst>
              <a:ext uri="{FF2B5EF4-FFF2-40B4-BE49-F238E27FC236}">
                <a16:creationId xmlns:a16="http://schemas.microsoft.com/office/drawing/2014/main" id="{229020B7-EA0F-76AE-15DB-04580EFD6741}"/>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6" name="Straight Connector 5">
            <a:extLst>
              <a:ext uri="{FF2B5EF4-FFF2-40B4-BE49-F238E27FC236}">
                <a16:creationId xmlns:a16="http://schemas.microsoft.com/office/drawing/2014/main" id="{0DCF0D51-EF21-7D25-12C6-658F5830D458}"/>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C300A1DF-B07B-67ED-0464-2BABA86752B2}"/>
              </a:ext>
            </a:extLst>
          </p:cNvPr>
          <p:cNvSpPr/>
          <p:nvPr/>
        </p:nvSpPr>
        <p:spPr>
          <a:xfrm flipH="1">
            <a:off x="1143000" y="180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0DBA2285-071F-A3D8-5D62-6A60D9D34A02}"/>
              </a:ext>
            </a:extLst>
          </p:cNvPr>
          <p:cNvSpPr/>
          <p:nvPr/>
        </p:nvSpPr>
        <p:spPr>
          <a:xfrm flipH="1">
            <a:off x="1143000" y="234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Straight Connector 8">
            <a:extLst>
              <a:ext uri="{FF2B5EF4-FFF2-40B4-BE49-F238E27FC236}">
                <a16:creationId xmlns:a16="http://schemas.microsoft.com/office/drawing/2014/main" id="{905A5956-E4F6-A2A4-D140-3C7F75CA925F}"/>
              </a:ext>
            </a:extLst>
          </p:cNvPr>
          <p:cNvSpPr/>
          <p:nvPr/>
        </p:nvSpPr>
        <p:spPr>
          <a:xfrm flipH="1">
            <a:off x="1143000" y="295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0" name="Straight Connector 9">
            <a:extLst>
              <a:ext uri="{FF2B5EF4-FFF2-40B4-BE49-F238E27FC236}">
                <a16:creationId xmlns:a16="http://schemas.microsoft.com/office/drawing/2014/main" id="{F81B7AB9-E5DA-F891-B95B-042F72C678A4}"/>
              </a:ext>
            </a:extLst>
          </p:cNvPr>
          <p:cNvSpPr/>
          <p:nvPr/>
        </p:nvSpPr>
        <p:spPr>
          <a:xfrm flipH="1">
            <a:off x="1143000" y="349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1" name="Straight Connector 10">
            <a:extLst>
              <a:ext uri="{FF2B5EF4-FFF2-40B4-BE49-F238E27FC236}">
                <a16:creationId xmlns:a16="http://schemas.microsoft.com/office/drawing/2014/main" id="{94F2E799-9A6E-AF00-0738-63583CD3DAEB}"/>
              </a:ext>
            </a:extLst>
          </p:cNvPr>
          <p:cNvSpPr/>
          <p:nvPr/>
        </p:nvSpPr>
        <p:spPr>
          <a:xfrm flipH="1">
            <a:off x="1143000" y="396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2" name="Content Placeholder 88">
            <a:extLst>
              <a:ext uri="{FF2B5EF4-FFF2-40B4-BE49-F238E27FC236}">
                <a16:creationId xmlns:a16="http://schemas.microsoft.com/office/drawing/2014/main" id="{3B1618C4-15A0-5E82-AF28-5865602FADED}"/>
              </a:ext>
            </a:extLst>
          </p:cNvPr>
          <p:cNvSpPr/>
          <p:nvPr/>
        </p:nvSpPr>
        <p:spPr>
          <a:xfrm>
            <a:off x="0" y="160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1960</a:t>
            </a:r>
            <a:endParaRPr lang="en-US" sz="1500" b="0" strike="noStrike" spc="-1">
              <a:latin typeface="Arial"/>
            </a:endParaRPr>
          </a:p>
        </p:txBody>
      </p:sp>
      <p:sp>
        <p:nvSpPr>
          <p:cNvPr id="13" name="Content Placeholder 89">
            <a:extLst>
              <a:ext uri="{FF2B5EF4-FFF2-40B4-BE49-F238E27FC236}">
                <a16:creationId xmlns:a16="http://schemas.microsoft.com/office/drawing/2014/main" id="{E8937C8B-7C48-4A62-3E01-4893DE649B07}"/>
              </a:ext>
            </a:extLst>
          </p:cNvPr>
          <p:cNvSpPr/>
          <p:nvPr/>
        </p:nvSpPr>
        <p:spPr>
          <a:xfrm>
            <a:off x="36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14" name="Content Placeholder 90">
            <a:extLst>
              <a:ext uri="{FF2B5EF4-FFF2-40B4-BE49-F238E27FC236}">
                <a16:creationId xmlns:a16="http://schemas.microsoft.com/office/drawing/2014/main" id="{3DA39A14-79B1-8E50-5F9A-7628D3A9311A}"/>
              </a:ext>
            </a:extLst>
          </p:cNvPr>
          <p:cNvSpPr/>
          <p:nvPr/>
        </p:nvSpPr>
        <p:spPr>
          <a:xfrm>
            <a:off x="360" y="214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1970</a:t>
            </a:r>
            <a:endParaRPr lang="en-US" sz="1500" b="0" strike="noStrike" spc="-1">
              <a:latin typeface="Arial"/>
            </a:endParaRPr>
          </a:p>
        </p:txBody>
      </p:sp>
      <p:sp>
        <p:nvSpPr>
          <p:cNvPr id="15" name="Content Placeholder 91">
            <a:extLst>
              <a:ext uri="{FF2B5EF4-FFF2-40B4-BE49-F238E27FC236}">
                <a16:creationId xmlns:a16="http://schemas.microsoft.com/office/drawing/2014/main" id="{62DC6965-860A-5186-B6D1-BEABF06D2F50}"/>
              </a:ext>
            </a:extLst>
          </p:cNvPr>
          <p:cNvSpPr/>
          <p:nvPr/>
        </p:nvSpPr>
        <p:spPr>
          <a:xfrm>
            <a:off x="360" y="278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1980</a:t>
            </a:r>
            <a:endParaRPr lang="en-US" sz="1500" b="0" strike="noStrike" spc="-1">
              <a:latin typeface="Arial"/>
            </a:endParaRPr>
          </a:p>
        </p:txBody>
      </p:sp>
      <p:sp>
        <p:nvSpPr>
          <p:cNvPr id="16" name="Content Placeholder 92">
            <a:extLst>
              <a:ext uri="{FF2B5EF4-FFF2-40B4-BE49-F238E27FC236}">
                <a16:creationId xmlns:a16="http://schemas.microsoft.com/office/drawing/2014/main" id="{08903D47-D86B-3A7F-41C3-FA403E60845C}"/>
              </a:ext>
            </a:extLst>
          </p:cNvPr>
          <p:cNvSpPr/>
          <p:nvPr/>
        </p:nvSpPr>
        <p:spPr>
          <a:xfrm>
            <a:off x="360" y="332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1990</a:t>
            </a:r>
            <a:endParaRPr lang="en-US" sz="1500" b="0" strike="noStrike" spc="-1">
              <a:latin typeface="Arial"/>
            </a:endParaRPr>
          </a:p>
        </p:txBody>
      </p:sp>
      <p:sp>
        <p:nvSpPr>
          <p:cNvPr id="17" name="Content Placeholder 93">
            <a:extLst>
              <a:ext uri="{FF2B5EF4-FFF2-40B4-BE49-F238E27FC236}">
                <a16:creationId xmlns:a16="http://schemas.microsoft.com/office/drawing/2014/main" id="{958EC998-C70A-5EA4-564B-943A31687120}"/>
              </a:ext>
            </a:extLst>
          </p:cNvPr>
          <p:cNvSpPr/>
          <p:nvPr/>
        </p:nvSpPr>
        <p:spPr>
          <a:xfrm>
            <a:off x="360" y="3796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18" name="Content Placeholder 94">
            <a:extLst>
              <a:ext uri="{FF2B5EF4-FFF2-40B4-BE49-F238E27FC236}">
                <a16:creationId xmlns:a16="http://schemas.microsoft.com/office/drawing/2014/main" id="{CF258FF6-ED7F-E9BC-3B20-8DDD9A4E77F9}"/>
              </a:ext>
            </a:extLst>
          </p:cNvPr>
          <p:cNvSpPr/>
          <p:nvPr/>
        </p:nvSpPr>
        <p:spPr>
          <a:xfrm>
            <a:off x="1024200" y="1371600"/>
            <a:ext cx="7313760" cy="53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600" b="0" strike="noStrike" spc="-1">
                <a:solidFill>
                  <a:srgbClr val="000000"/>
                </a:solidFill>
                <a:latin typeface="Calibri"/>
                <a:ea typeface="DejaVu Sans"/>
              </a:rPr>
              <a:t>(late 1950s) - Edman Protein Sequencing – ~60 AA segments </a:t>
            </a:r>
            <a:endParaRPr lang="en-US" sz="1600" b="0" strike="noStrike" spc="-1">
              <a:latin typeface="Arial"/>
            </a:endParaRPr>
          </a:p>
          <a:p>
            <a:pPr>
              <a:lnSpc>
                <a:spcPct val="100000"/>
              </a:lnSpc>
              <a:spcBef>
                <a:spcPts val="1417"/>
              </a:spcBef>
              <a:buNone/>
            </a:pPr>
            <a:endParaRPr lang="en-US" sz="1500" b="0" strike="noStrike" spc="-1">
              <a:latin typeface="Arial"/>
            </a:endParaRPr>
          </a:p>
        </p:txBody>
      </p:sp>
      <p:sp>
        <p:nvSpPr>
          <p:cNvPr id="19" name="Rectangle 18">
            <a:extLst>
              <a:ext uri="{FF2B5EF4-FFF2-40B4-BE49-F238E27FC236}">
                <a16:creationId xmlns:a16="http://schemas.microsoft.com/office/drawing/2014/main" id="{D7B9C7D3-0D9F-AC61-6F0F-E1A0B4E70C77}"/>
              </a:ext>
            </a:extLst>
          </p:cNvPr>
          <p:cNvSpPr/>
          <p:nvPr/>
        </p:nvSpPr>
        <p:spPr>
          <a:xfrm>
            <a:off x="1461240" y="1772280"/>
            <a:ext cx="69955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(1962) - COMPROTEIN Developed – Allowed Assembling of peptide sequences into larger proteins </a:t>
            </a:r>
            <a:endParaRPr lang="en-US" sz="1500" b="0" strike="noStrike" spc="-1">
              <a:latin typeface="Arial"/>
            </a:endParaRPr>
          </a:p>
        </p:txBody>
      </p:sp>
      <p:sp>
        <p:nvSpPr>
          <p:cNvPr id="20" name="Rectangle 19">
            <a:extLst>
              <a:ext uri="{FF2B5EF4-FFF2-40B4-BE49-F238E27FC236}">
                <a16:creationId xmlns:a16="http://schemas.microsoft.com/office/drawing/2014/main" id="{4B1B73CA-B9CD-A940-789F-E5824E32C3DF}"/>
              </a:ext>
            </a:extLst>
          </p:cNvPr>
          <p:cNvSpPr/>
          <p:nvPr/>
        </p:nvSpPr>
        <p:spPr>
          <a:xfrm>
            <a:off x="1461240" y="2286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(1970) – Needleman and Wunsch – Develop Dynamic Programming Approach for computing Sequence Dissimilarity. </a:t>
            </a:r>
            <a:endParaRPr lang="en-US" sz="1500" b="0" strike="noStrike" spc="-1">
              <a:latin typeface="Arial"/>
            </a:endParaRPr>
          </a:p>
        </p:txBody>
      </p:sp>
      <p:sp>
        <p:nvSpPr>
          <p:cNvPr id="21" name="Rectangle 20">
            <a:extLst>
              <a:ext uri="{FF2B5EF4-FFF2-40B4-BE49-F238E27FC236}">
                <a16:creationId xmlns:a16="http://schemas.microsoft.com/office/drawing/2014/main" id="{1A56CDC5-A73F-399C-461F-45AFAB792E5E}"/>
              </a:ext>
            </a:extLst>
          </p:cNvPr>
          <p:cNvSpPr/>
          <p:nvPr/>
        </p:nvSpPr>
        <p:spPr>
          <a:xfrm>
            <a:off x="1461240" y="279972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(1981) – Smith and Waterman – Build on Needleman and Wunsch (Local Alignment) </a:t>
            </a:r>
            <a:endParaRPr lang="en-US" sz="1500" b="0" strike="noStrike" spc="-1">
              <a:latin typeface="Arial"/>
            </a:endParaRPr>
          </a:p>
        </p:txBody>
      </p:sp>
      <p:sp>
        <p:nvSpPr>
          <p:cNvPr id="22" name="Rectangle 21">
            <a:extLst>
              <a:ext uri="{FF2B5EF4-FFF2-40B4-BE49-F238E27FC236}">
                <a16:creationId xmlns:a16="http://schemas.microsoft.com/office/drawing/2014/main" id="{8C85BFB5-9FEC-EDFA-E50B-E3A21C8CEF7D}"/>
              </a:ext>
            </a:extLst>
          </p:cNvPr>
          <p:cNvSpPr/>
          <p:nvPr/>
        </p:nvSpPr>
        <p:spPr>
          <a:xfrm>
            <a:off x="1461240" y="2971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(1985) – FASTA Algorithm and files created by Lipman and Pearson.</a:t>
            </a:r>
            <a:endParaRPr lang="en-US" sz="1500" b="0" strike="noStrike" spc="-1">
              <a:latin typeface="Arial"/>
            </a:endParaRPr>
          </a:p>
        </p:txBody>
      </p:sp>
      <p:sp>
        <p:nvSpPr>
          <p:cNvPr id="23" name="Rectangle 22">
            <a:extLst>
              <a:ext uri="{FF2B5EF4-FFF2-40B4-BE49-F238E27FC236}">
                <a16:creationId xmlns:a16="http://schemas.microsoft.com/office/drawing/2014/main" id="{4D1DA126-1489-A7EF-A15C-8CF798838DC2}"/>
              </a:ext>
            </a:extLst>
          </p:cNvPr>
          <p:cNvSpPr/>
          <p:nvPr/>
        </p:nvSpPr>
        <p:spPr>
          <a:xfrm>
            <a:off x="1461240" y="322416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(1989) – BLAST Algorithm created (Myers, Altschul, Gish, Lipman, and Miller).</a:t>
            </a:r>
            <a:endParaRPr lang="en-US" sz="1500" b="0" strike="noStrike" spc="-1">
              <a:latin typeface="Arial"/>
            </a:endParaRPr>
          </a:p>
        </p:txBody>
      </p:sp>
      <p:sp>
        <p:nvSpPr>
          <p:cNvPr id="24" name="Rectangle 23">
            <a:extLst>
              <a:ext uri="{FF2B5EF4-FFF2-40B4-BE49-F238E27FC236}">
                <a16:creationId xmlns:a16="http://schemas.microsoft.com/office/drawing/2014/main" id="{3F94D9ED-DB01-4CD8-03C4-E8248CFB3EC3}"/>
              </a:ext>
            </a:extLst>
          </p:cNvPr>
          <p:cNvSpPr/>
          <p:nvPr/>
        </p:nvSpPr>
        <p:spPr>
          <a:xfrm>
            <a:off x="1461600" y="3601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 (1994) – ClustalW released for practical Multiple Sequence Alignment</a:t>
            </a:r>
            <a:endParaRPr lang="en-US" sz="1500" b="0" strike="noStrike" spc="-1">
              <a:latin typeface="Arial"/>
            </a:endParaRPr>
          </a:p>
        </p:txBody>
      </p:sp>
    </p:spTree>
    <p:extLst>
      <p:ext uri="{BB962C8B-B14F-4D97-AF65-F5344CB8AC3E}">
        <p14:creationId xmlns:p14="http://schemas.microsoft.com/office/powerpoint/2010/main" val="37621810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4DE7C-16A3-5F30-EB33-4E4220A4C462}"/>
              </a:ext>
            </a:extLst>
          </p:cNvPr>
          <p:cNvSpPr>
            <a:spLocks noGrp="1"/>
          </p:cNvSpPr>
          <p:nvPr>
            <p:ph type="title"/>
          </p:nvPr>
        </p:nvSpPr>
        <p:spPr/>
        <p:txBody>
          <a:bodyPr/>
          <a:lstStyle/>
          <a:p>
            <a:r>
              <a:rPr lang="en-US" dirty="0"/>
              <a:t>Markov Boundary</a:t>
            </a:r>
          </a:p>
        </p:txBody>
      </p:sp>
      <p:sp>
        <p:nvSpPr>
          <p:cNvPr id="3" name="Content Placeholder 2">
            <a:extLst>
              <a:ext uri="{FF2B5EF4-FFF2-40B4-BE49-F238E27FC236}">
                <a16:creationId xmlns:a16="http://schemas.microsoft.com/office/drawing/2014/main" id="{0583B6FB-7DAC-3D72-5C43-D6F7E1FECBB2}"/>
              </a:ext>
            </a:extLst>
          </p:cNvPr>
          <p:cNvSpPr>
            <a:spLocks noGrp="1"/>
          </p:cNvSpPr>
          <p:nvPr>
            <p:ph idx="1"/>
          </p:nvPr>
        </p:nvSpPr>
        <p:spPr/>
        <p:txBody>
          <a:bodyPr/>
          <a:lstStyle/>
          <a:p>
            <a:r>
              <a:rPr lang="en-US" dirty="0"/>
              <a:t>This is clearly not a very tight boundary. </a:t>
            </a:r>
          </a:p>
          <a:p>
            <a:r>
              <a:rPr lang="en-US" dirty="0"/>
              <a:t>Can we use the Chernoff Bound to do better?</a:t>
            </a:r>
          </a:p>
        </p:txBody>
      </p:sp>
    </p:spTree>
    <p:extLst>
      <p:ext uri="{BB962C8B-B14F-4D97-AF65-F5344CB8AC3E}">
        <p14:creationId xmlns:p14="http://schemas.microsoft.com/office/powerpoint/2010/main" val="85884912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C402-DAB4-58B4-1FB1-38613ACD98D4}"/>
              </a:ext>
            </a:extLst>
          </p:cNvPr>
          <p:cNvSpPr>
            <a:spLocks noGrp="1"/>
          </p:cNvSpPr>
          <p:nvPr>
            <p:ph type="title"/>
          </p:nvPr>
        </p:nvSpPr>
        <p:spPr/>
        <p:txBody>
          <a:bodyPr/>
          <a:lstStyle/>
          <a:p>
            <a:r>
              <a:rPr lang="en-US" dirty="0"/>
              <a:t>Chernoff Bound</a:t>
            </a:r>
          </a:p>
        </p:txBody>
      </p:sp>
      <p:sp>
        <p:nvSpPr>
          <p:cNvPr id="3" name="Content Placeholder 2">
            <a:extLst>
              <a:ext uri="{FF2B5EF4-FFF2-40B4-BE49-F238E27FC236}">
                <a16:creationId xmlns:a16="http://schemas.microsoft.com/office/drawing/2014/main" id="{141F5F6A-1197-78A8-8043-5316D8A41391}"/>
              </a:ext>
            </a:extLst>
          </p:cNvPr>
          <p:cNvSpPr>
            <a:spLocks noGrp="1"/>
          </p:cNvSpPr>
          <p:nvPr>
            <p:ph idx="1"/>
          </p:nvPr>
        </p:nvSpPr>
        <p:spPr/>
        <p:txBody>
          <a:bodyPr/>
          <a:lstStyle/>
          <a:p>
            <a:r>
              <a:rPr lang="en-US" dirty="0"/>
              <a:t>The Chernoff Bound is based on the moment generating function, and therefore incorporates information for all of the moments of a given distribution. </a:t>
            </a:r>
          </a:p>
        </p:txBody>
      </p:sp>
    </p:spTree>
    <p:extLst>
      <p:ext uri="{BB962C8B-B14F-4D97-AF65-F5344CB8AC3E}">
        <p14:creationId xmlns:p14="http://schemas.microsoft.com/office/powerpoint/2010/main" val="109052734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C2C1-A32E-C5B2-A079-8AA94F585E9E}"/>
              </a:ext>
            </a:extLst>
          </p:cNvPr>
          <p:cNvSpPr>
            <a:spLocks noGrp="1"/>
          </p:cNvSpPr>
          <p:nvPr>
            <p:ph type="title"/>
          </p:nvPr>
        </p:nvSpPr>
        <p:spPr/>
        <p:txBody>
          <a:bodyPr/>
          <a:lstStyle/>
          <a:p>
            <a:r>
              <a:rPr lang="en-US" dirty="0"/>
              <a:t>Chernoff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E7CEE59-E621-3B63-190D-493104B5B767}"/>
                  </a:ext>
                </a:extLst>
              </p:cNvPr>
              <p:cNvSpPr>
                <a:spLocks noGrp="1"/>
              </p:cNvSpPr>
              <p:nvPr>
                <p:ph idx="1"/>
              </p:nvPr>
            </p:nvSpPr>
            <p:spPr/>
            <p:txBody>
              <a:bodyPr/>
              <a:lstStyle/>
              <a:p>
                <a:r>
                  <a:rPr lang="en-US" dirty="0"/>
                  <a:t>What are the moments of a distribution? </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smtClean="0">
                              <a:latin typeface="Cambria Math" panose="02040503050406030204" pitchFamily="18" charset="0"/>
                            </a:rPr>
                            <m:t>𝜇</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i="1" smtClean="0">
                          <a:latin typeface="Cambria Math" panose="02040503050406030204" pitchFamily="18" charset="0"/>
                        </a:rPr>
                        <m:t>𝔼</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i="1">
                          <a:latin typeface="Cambria Math" panose="02040503050406030204" pitchFamily="18" charset="0"/>
                        </a:rPr>
                        <m:t>𝔼</m:t>
                      </m:r>
                      <m:d>
                        <m:dPr>
                          <m:ctrlPr>
                            <a:rPr lang="en-US" b="0" i="0" smtClean="0">
                              <a:latin typeface="Cambria Math" panose="02040503050406030204" pitchFamily="18" charset="0"/>
                            </a:rPr>
                          </m:ctrlPr>
                        </m:dPr>
                        <m:e>
                          <m:sSup>
                            <m:sSupPr>
                              <m:ctrlPr>
                                <a:rPr lang="en-US" b="0" i="0" smtClean="0">
                                  <a:latin typeface="Cambria Math" panose="02040503050406030204" pitchFamily="18" charset="0"/>
                                </a:rPr>
                              </m:ctrlPr>
                            </m:sSupPr>
                            <m:e>
                              <m:r>
                                <m:rPr>
                                  <m:sty m:val="p"/>
                                </m:rPr>
                                <a:rPr lang="en-US" b="0" i="0" smtClean="0">
                                  <a:latin typeface="Cambria Math" panose="02040503050406030204" pitchFamily="18" charset="0"/>
                                </a:rPr>
                                <m:t>X</m:t>
                              </m:r>
                            </m:e>
                            <m:sup>
                              <m:r>
                                <a:rPr lang="en-US" b="0" i="0" smtClean="0">
                                  <a:latin typeface="Cambria Math" panose="02040503050406030204" pitchFamily="18" charset="0"/>
                                </a:rPr>
                                <m:t>2</m:t>
                              </m:r>
                            </m:sup>
                          </m:sSup>
                        </m:e>
                      </m:d>
                      <m:r>
                        <a:rPr lang="en-US" b="0" i="0"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r>
                        <a:rPr lang="en-US" b="0" i="1" smtClean="0">
                          <a:latin typeface="Cambria Math" panose="02040503050406030204" pitchFamily="18" charset="0"/>
                        </a:rPr>
                        <m:t>=</m:t>
                      </m:r>
                      <m:r>
                        <a:rPr lang="en-US" i="1">
                          <a:latin typeface="Cambria Math" panose="02040503050406030204" pitchFamily="18" charset="0"/>
                        </a:rPr>
                        <m:t>𝔼</m:t>
                      </m:r>
                      <m:d>
                        <m:dPr>
                          <m:ctrlPr>
                            <a:rPr lang="en-US" b="0" i="0" smtClean="0">
                              <a:latin typeface="Cambria Math" panose="02040503050406030204" pitchFamily="18" charset="0"/>
                            </a:rPr>
                          </m:ctrlPr>
                        </m:dPr>
                        <m:e>
                          <m:sSup>
                            <m:sSupPr>
                              <m:ctrlPr>
                                <a:rPr lang="en-US" b="0" i="0" smtClean="0">
                                  <a:latin typeface="Cambria Math" panose="02040503050406030204" pitchFamily="18" charset="0"/>
                                </a:rPr>
                              </m:ctrlPr>
                            </m:sSupPr>
                            <m:e>
                              <m:r>
                                <m:rPr>
                                  <m:sty m:val="p"/>
                                </m:rPr>
                                <a:rPr lang="en-US" b="0" i="0" smtClean="0">
                                  <a:latin typeface="Cambria Math" panose="02040503050406030204" pitchFamily="18" charset="0"/>
                                </a:rPr>
                                <m:t>X</m:t>
                              </m:r>
                            </m:e>
                            <m:sup>
                              <m:r>
                                <a:rPr lang="en-US" b="0" i="0" smtClean="0">
                                  <a:latin typeface="Cambria Math" panose="02040503050406030204" pitchFamily="18" charset="0"/>
                                </a:rPr>
                                <m:t>3</m:t>
                              </m:r>
                            </m:sup>
                          </m:sSup>
                        </m:e>
                      </m:d>
                      <m:r>
                        <a:rPr lang="en-US" b="0" i="0" smtClean="0">
                          <a:latin typeface="Cambria Math" panose="02040503050406030204" pitchFamily="18" charset="0"/>
                        </a:rPr>
                        <m:t>,</m:t>
                      </m:r>
                      <m:r>
                        <a:rPr lang="en-US" b="0" i="1" smtClean="0">
                          <a:latin typeface="Cambria Math" panose="02040503050406030204" pitchFamily="18" charset="0"/>
                        </a:rPr>
                        <m:t>…</m:t>
                      </m:r>
                    </m:oMath>
                  </m:oMathPara>
                </a14:m>
                <a:endParaRPr lang="en-US" dirty="0"/>
              </a:p>
              <a:p>
                <a:pPr lvl="1"/>
                <a:r>
                  <a:rPr lang="en-US" dirty="0"/>
                  <a:t>First, moment related to center of distribution</a:t>
                </a:r>
              </a:p>
              <a:p>
                <a:pPr lvl="1"/>
                <a:r>
                  <a:rPr lang="en-US" dirty="0"/>
                  <a:t>Second, related to dispersion around center</a:t>
                </a:r>
              </a:p>
              <a:p>
                <a:pPr lvl="1"/>
                <a:r>
                  <a:rPr lang="en-US" dirty="0"/>
                  <a:t>Third, dispersion of dispersion, or skewness</a:t>
                </a:r>
              </a:p>
              <a:p>
                <a:pPr lvl="1"/>
                <a:r>
                  <a:rPr lang="en-US" dirty="0"/>
                  <a:t>Fourth, skewness of dispersion, flatness or kurtosis</a:t>
                </a:r>
              </a:p>
            </p:txBody>
          </p:sp>
        </mc:Choice>
        <mc:Fallback>
          <p:sp>
            <p:nvSpPr>
              <p:cNvPr id="3" name="Content Placeholder 2">
                <a:extLst>
                  <a:ext uri="{FF2B5EF4-FFF2-40B4-BE49-F238E27FC236}">
                    <a16:creationId xmlns:a16="http://schemas.microsoft.com/office/drawing/2014/main" id="{9E7CEE59-E621-3B63-190D-493104B5B767}"/>
                  </a:ext>
                </a:extLst>
              </p:cNvPr>
              <p:cNvSpPr>
                <a:spLocks noGrp="1" noRot="1" noChangeAspect="1" noMove="1" noResize="1" noEditPoints="1" noAdjustHandles="1" noChangeArrowheads="1" noChangeShapeType="1" noTextEdit="1"/>
              </p:cNvSpPr>
              <p:nvPr>
                <p:ph idx="1"/>
              </p:nvPr>
            </p:nvSpPr>
            <p:spPr>
              <a:blipFill>
                <a:blip r:embed="rId2"/>
                <a:stretch>
                  <a:fillRect l="-1704" t="-2355" b="-8514"/>
                </a:stretch>
              </a:blipFill>
            </p:spPr>
            <p:txBody>
              <a:bodyPr/>
              <a:lstStyle/>
              <a:p>
                <a:r>
                  <a:rPr lang="en-US">
                    <a:noFill/>
                  </a:rPr>
                  <a:t> </a:t>
                </a:r>
              </a:p>
            </p:txBody>
          </p:sp>
        </mc:Fallback>
      </mc:AlternateContent>
    </p:spTree>
    <p:extLst>
      <p:ext uri="{BB962C8B-B14F-4D97-AF65-F5344CB8AC3E}">
        <p14:creationId xmlns:p14="http://schemas.microsoft.com/office/powerpoint/2010/main" val="248311975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A588-2144-2798-20E4-EB14A63AEAA0}"/>
              </a:ext>
            </a:extLst>
          </p:cNvPr>
          <p:cNvSpPr>
            <a:spLocks noGrp="1"/>
          </p:cNvSpPr>
          <p:nvPr>
            <p:ph type="title"/>
          </p:nvPr>
        </p:nvSpPr>
        <p:spPr/>
        <p:txBody>
          <a:bodyPr/>
          <a:lstStyle/>
          <a:p>
            <a:r>
              <a:rPr lang="en-US" dirty="0"/>
              <a:t>Chernoff Bound</a:t>
            </a:r>
          </a:p>
        </p:txBody>
      </p:sp>
      <p:sp>
        <p:nvSpPr>
          <p:cNvPr id="3" name="Content Placeholder 2">
            <a:extLst>
              <a:ext uri="{FF2B5EF4-FFF2-40B4-BE49-F238E27FC236}">
                <a16:creationId xmlns:a16="http://schemas.microsoft.com/office/drawing/2014/main" id="{9775715D-2347-FE97-0919-0B2B0459EB9B}"/>
              </a:ext>
            </a:extLst>
          </p:cNvPr>
          <p:cNvSpPr>
            <a:spLocks noGrp="1"/>
          </p:cNvSpPr>
          <p:nvPr>
            <p:ph idx="1"/>
          </p:nvPr>
        </p:nvSpPr>
        <p:spPr/>
        <p:txBody>
          <a:bodyPr/>
          <a:lstStyle/>
          <a:p>
            <a:r>
              <a:rPr lang="en-US" dirty="0"/>
              <a:t>Would be nice if one function characterized all the moments of a distribution – The moment generating function does this.</a:t>
            </a:r>
          </a:p>
        </p:txBody>
      </p:sp>
    </p:spTree>
    <p:extLst>
      <p:ext uri="{BB962C8B-B14F-4D97-AF65-F5344CB8AC3E}">
        <p14:creationId xmlns:p14="http://schemas.microsoft.com/office/powerpoint/2010/main" val="14038748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B29DC-7F16-BF7B-16D9-0D8D566643E0}"/>
              </a:ext>
            </a:extLst>
          </p:cNvPr>
          <p:cNvSpPr>
            <a:spLocks noGrp="1"/>
          </p:cNvSpPr>
          <p:nvPr>
            <p:ph type="title"/>
          </p:nvPr>
        </p:nvSpPr>
        <p:spPr/>
        <p:txBody>
          <a:bodyPr/>
          <a:lstStyle/>
          <a:p>
            <a:r>
              <a:rPr lang="en-US" dirty="0"/>
              <a:t>Chernoff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3A2A74B-E71F-C71C-4B24-8200307093A6}"/>
                  </a:ext>
                </a:extLst>
              </p:cNvPr>
              <p:cNvSpPr>
                <a:spLocks noGrp="1"/>
              </p:cNvSpPr>
              <p:nvPr>
                <p:ph idx="1"/>
              </p:nvPr>
            </p:nvSpPr>
            <p:spPr/>
            <p:txBody>
              <a:bodyPr/>
              <a:lstStyle/>
              <a:p>
                <a:r>
                  <a:rPr lang="en-US" dirty="0"/>
                  <a:t>We write the moment generating function as a function of a </a:t>
                </a:r>
                <a14:m>
                  <m:oMath xmlns:m="http://schemas.openxmlformats.org/officeDocument/2006/math">
                    <m:r>
                      <a:rPr lang="en-US" b="0" i="1" smtClean="0">
                        <a:latin typeface="Cambria Math" panose="02040503050406030204" pitchFamily="18" charset="0"/>
                      </a:rPr>
                      <m:t>𝑡</m:t>
                    </m:r>
                  </m:oMath>
                </a14:m>
                <a:r>
                  <a:rPr lang="en-US" dirty="0"/>
                  <a:t> (supposing that the function of </a:t>
                </a:r>
                <a14:m>
                  <m:oMath xmlns:m="http://schemas.openxmlformats.org/officeDocument/2006/math">
                    <m:r>
                      <a:rPr lang="en-US" b="0" i="1" smtClean="0">
                        <a:latin typeface="Cambria Math" panose="02040503050406030204" pitchFamily="18" charset="0"/>
                      </a:rPr>
                      <m:t>𝑡</m:t>
                    </m:r>
                  </m:oMath>
                </a14:m>
                <a:r>
                  <a:rPr lang="en-US" dirty="0"/>
                  <a:t> is defined in some real neighborhood around 0). </a:t>
                </a:r>
              </a:p>
              <a:p>
                <a:r>
                  <a:rPr lang="en-US" dirty="0"/>
                  <a:t>The moment generating function is defined as the expectation of the exponential function of </a:t>
                </a:r>
                <a14:m>
                  <m:oMath xmlns:m="http://schemas.openxmlformats.org/officeDocument/2006/math">
                    <m:r>
                      <a:rPr lang="en-US" b="0" i="1" smtClean="0">
                        <a:latin typeface="Cambria Math" panose="02040503050406030204" pitchFamily="18" charset="0"/>
                      </a:rPr>
                      <m:t>𝑡</m:t>
                    </m:r>
                  </m:oMath>
                </a14:m>
                <a:r>
                  <a:rPr lang="en-US" dirty="0"/>
                  <a:t> and valuation </a:t>
                </a:r>
                <a14:m>
                  <m:oMath xmlns:m="http://schemas.openxmlformats.org/officeDocument/2006/math">
                    <m:r>
                      <a:rPr lang="en-US" b="0" i="1" smtClean="0">
                        <a:latin typeface="Cambria Math" panose="02040503050406030204" pitchFamily="18" charset="0"/>
                      </a:rPr>
                      <m:t>𝑥</m:t>
                    </m:r>
                  </m:oMath>
                </a14:m>
                <a:endParaRPr lang="en-US" dirty="0"/>
              </a:p>
            </p:txBody>
          </p:sp>
        </mc:Choice>
        <mc:Fallback>
          <p:sp>
            <p:nvSpPr>
              <p:cNvPr id="3" name="Content Placeholder 2">
                <a:extLst>
                  <a:ext uri="{FF2B5EF4-FFF2-40B4-BE49-F238E27FC236}">
                    <a16:creationId xmlns:a16="http://schemas.microsoft.com/office/drawing/2014/main" id="{03A2A74B-E71F-C71C-4B24-8200307093A6}"/>
                  </a:ext>
                </a:extLst>
              </p:cNvPr>
              <p:cNvSpPr>
                <a:spLocks noGrp="1" noRot="1" noChangeAspect="1" noMove="1" noResize="1" noEditPoints="1" noAdjustHandles="1" noChangeArrowheads="1" noChangeShapeType="1" noTextEdit="1"/>
              </p:cNvSpPr>
              <p:nvPr>
                <p:ph idx="1"/>
              </p:nvPr>
            </p:nvSpPr>
            <p:spPr>
              <a:blipFill>
                <a:blip r:embed="rId2"/>
                <a:stretch>
                  <a:fillRect l="-1704" t="-2355" r="-1704" b="-13043"/>
                </a:stretch>
              </a:blipFill>
            </p:spPr>
            <p:txBody>
              <a:bodyPr/>
              <a:lstStyle/>
              <a:p>
                <a:r>
                  <a:rPr lang="en-US">
                    <a:noFill/>
                  </a:rPr>
                  <a:t> </a:t>
                </a:r>
              </a:p>
            </p:txBody>
          </p:sp>
        </mc:Fallback>
      </mc:AlternateContent>
    </p:spTree>
    <p:extLst>
      <p:ext uri="{BB962C8B-B14F-4D97-AF65-F5344CB8AC3E}">
        <p14:creationId xmlns:p14="http://schemas.microsoft.com/office/powerpoint/2010/main" val="255835964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E21D3-BB81-AC14-67D6-EDC018A752F8}"/>
              </a:ext>
            </a:extLst>
          </p:cNvPr>
          <p:cNvSpPr>
            <a:spLocks noGrp="1"/>
          </p:cNvSpPr>
          <p:nvPr>
            <p:ph type="title"/>
          </p:nvPr>
        </p:nvSpPr>
        <p:spPr/>
        <p:txBody>
          <a:bodyPr/>
          <a:lstStyle/>
          <a:p>
            <a:r>
              <a:rPr lang="en-US" dirty="0"/>
              <a:t>Chernoff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C063717-0C6F-FA23-996A-403C095379FD}"/>
                  </a:ext>
                </a:extLst>
              </p:cNvPr>
              <p:cNvSpPr>
                <a:spLocks noGrp="1"/>
              </p:cNvSpPr>
              <p:nvPr>
                <p:ph idx="1"/>
              </p:nvPr>
            </p:nvSpPr>
            <p:spPr/>
            <p:txBody>
              <a:bodyPr/>
              <a:lstStyle/>
              <a:p>
                <a:r>
                  <a:rPr lang="en-US" dirty="0"/>
                  <a:t>We can write the moment generation function of the random variable </a:t>
                </a:r>
                <a14:m>
                  <m:oMath xmlns:m="http://schemas.openxmlformats.org/officeDocument/2006/math">
                    <m:r>
                      <a:rPr lang="en-US" b="0" i="1" smtClean="0">
                        <a:latin typeface="Cambria Math" panose="02040503050406030204" pitchFamily="18" charset="0"/>
                      </a:rPr>
                      <m:t>𝑋</m:t>
                    </m:r>
                  </m:oMath>
                </a14:m>
                <a:r>
                  <a:rPr lang="en-US" dirty="0"/>
                  <a:t>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r>
                        <a:rPr lang="en-US" b="0" i="1" smtClean="0">
                          <a:latin typeface="Cambria Math" panose="02040503050406030204" pitchFamily="18" charset="0"/>
                        </a:rPr>
                        <m:t>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𝑡𝑥</m:t>
                          </m:r>
                        </m:sup>
                      </m:sSup>
                      <m:r>
                        <a:rPr lang="en-US" b="0" i="1" smtClean="0">
                          <a:latin typeface="Cambria Math" panose="02040503050406030204" pitchFamily="18" charset="0"/>
                        </a:rPr>
                        <m:t>)</m:t>
                      </m:r>
                    </m:oMath>
                  </m:oMathPara>
                </a14:m>
                <a:endParaRPr lang="en-US" dirty="0"/>
              </a:p>
              <a:p>
                <a:r>
                  <a:rPr lang="en-US" dirty="0"/>
                  <a:t>What is this expectation for the binomial distribution? </a:t>
                </a:r>
              </a:p>
              <a:p>
                <a:pPr marL="0" indent="0">
                  <a:buNone/>
                </a:pPr>
                <a:endParaRPr lang="en-US" dirty="0"/>
              </a:p>
            </p:txBody>
          </p:sp>
        </mc:Choice>
        <mc:Fallback>
          <p:sp>
            <p:nvSpPr>
              <p:cNvPr id="3" name="Content Placeholder 2">
                <a:extLst>
                  <a:ext uri="{FF2B5EF4-FFF2-40B4-BE49-F238E27FC236}">
                    <a16:creationId xmlns:a16="http://schemas.microsoft.com/office/drawing/2014/main" id="{FC063717-0C6F-FA23-996A-403C095379FD}"/>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378061029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E79C9-C31A-FB91-903C-6D812C7982D2}"/>
              </a:ext>
            </a:extLst>
          </p:cNvPr>
          <p:cNvSpPr>
            <a:spLocks noGrp="1"/>
          </p:cNvSpPr>
          <p:nvPr>
            <p:ph type="title"/>
          </p:nvPr>
        </p:nvSpPr>
        <p:spPr/>
        <p:txBody>
          <a:bodyPr/>
          <a:lstStyle/>
          <a:p>
            <a:r>
              <a:rPr lang="en-US" dirty="0"/>
              <a:t>Chernoff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ECF5DEB-6E84-B931-361D-38AD5F742025}"/>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𝔼</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𝑡𝑥</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𝑥</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𝑡𝑥</m:t>
                              </m:r>
                            </m:sup>
                          </m:sSup>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𝑁</m:t>
                                    </m:r>
                                  </m:e>
                                </m:mr>
                                <m:mr>
                                  <m:e>
                                    <m:r>
                                      <a:rPr lang="en-US" b="0" i="1" smtClean="0">
                                        <a:latin typeface="Cambria Math" panose="02040503050406030204" pitchFamily="18" charset="0"/>
                                      </a:rPr>
                                      <m:t>𝑥</m:t>
                                    </m:r>
                                  </m:e>
                                </m:mr>
                              </m:m>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𝑝</m:t>
                              </m:r>
                            </m:e>
                            <m:sup>
                              <m:r>
                                <a:rPr lang="en-US" b="0" i="1" smtClean="0">
                                  <a:latin typeface="Cambria Math" panose="02040503050406030204" pitchFamily="18" charset="0"/>
                                </a:rPr>
                                <m:t>𝑥</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e>
                            <m:sup>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𝑥</m:t>
                              </m:r>
                            </m:sup>
                          </m:sSup>
                        </m:e>
                      </m:nary>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𝑥</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𝑁</m:t>
                                    </m:r>
                                  </m:e>
                                </m:mr>
                                <m:mr>
                                  <m:e>
                                    <m:r>
                                      <a:rPr lang="en-US" i="1">
                                        <a:latin typeface="Cambria Math" panose="02040503050406030204" pitchFamily="18" charset="0"/>
                                      </a:rPr>
                                      <m:t>𝑥</m:t>
                                    </m:r>
                                  </m:e>
                                </m:mr>
                              </m:m>
                            </m:e>
                          </m:d>
                          <m:sSup>
                            <m:sSupPr>
                              <m:ctrlPr>
                                <a:rPr lang="en-US" i="1">
                                  <a:latin typeface="Cambria Math" panose="02040503050406030204" pitchFamily="18" charset="0"/>
                                </a:rPr>
                              </m:ctrlPr>
                            </m:sSupPr>
                            <m:e>
                              <m:d>
                                <m:dPr>
                                  <m:ctrlPr>
                                    <a:rPr lang="en-US" b="0" i="1" smtClean="0">
                                      <a:latin typeface="Cambria Math" panose="02040503050406030204" pitchFamily="18" charset="0"/>
                                    </a:rPr>
                                  </m:ctrlPr>
                                </m:dPr>
                                <m:e>
                                  <m:r>
                                    <a:rPr lang="en-US" i="1">
                                      <a:latin typeface="Cambria Math" panose="02040503050406030204" pitchFamily="18" charset="0"/>
                                    </a:rPr>
                                    <m:t>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e>
                              </m:d>
                            </m:e>
                            <m:sup>
                              <m:r>
                                <a:rPr lang="en-US" i="1">
                                  <a:latin typeface="Cambria Math" panose="02040503050406030204" pitchFamily="18" charset="0"/>
                                </a:rPr>
                                <m:t>𝑥</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sup>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𝑥</m:t>
                              </m:r>
                            </m:sup>
                          </m:sSup>
                        </m:e>
                      </m:nary>
                    </m:oMath>
                  </m:oMathPara>
                </a14:m>
                <a:endParaRPr lang="en-US" dirty="0"/>
              </a:p>
            </p:txBody>
          </p:sp>
        </mc:Choice>
        <mc:Fallback>
          <p:sp>
            <p:nvSpPr>
              <p:cNvPr id="3" name="Content Placeholder 2">
                <a:extLst>
                  <a:ext uri="{FF2B5EF4-FFF2-40B4-BE49-F238E27FC236}">
                    <a16:creationId xmlns:a16="http://schemas.microsoft.com/office/drawing/2014/main" id="{1ECF5DEB-6E84-B931-361D-38AD5F74202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265274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47DD8-08A5-C571-24A8-95CBF3B5A7E7}"/>
              </a:ext>
            </a:extLst>
          </p:cNvPr>
          <p:cNvSpPr>
            <a:spLocks noGrp="1"/>
          </p:cNvSpPr>
          <p:nvPr>
            <p:ph type="title"/>
          </p:nvPr>
        </p:nvSpPr>
        <p:spPr/>
        <p:txBody>
          <a:bodyPr/>
          <a:lstStyle/>
          <a:p>
            <a:r>
              <a:rPr lang="en-US" dirty="0"/>
              <a:t>Chernoff Bound</a:t>
            </a:r>
          </a:p>
        </p:txBody>
      </p:sp>
      <p:sp>
        <p:nvSpPr>
          <p:cNvPr id="3" name="Content Placeholder 2">
            <a:extLst>
              <a:ext uri="{FF2B5EF4-FFF2-40B4-BE49-F238E27FC236}">
                <a16:creationId xmlns:a16="http://schemas.microsoft.com/office/drawing/2014/main" id="{F290D486-C129-376E-EA4E-31441718E098}"/>
              </a:ext>
            </a:extLst>
          </p:cNvPr>
          <p:cNvSpPr>
            <a:spLocks noGrp="1"/>
          </p:cNvSpPr>
          <p:nvPr>
            <p:ph idx="1"/>
          </p:nvPr>
        </p:nvSpPr>
        <p:spPr>
          <a:xfrm>
            <a:off x="457200" y="1200151"/>
            <a:ext cx="4334540" cy="3366299"/>
          </a:xfrm>
        </p:spPr>
        <p:txBody>
          <a:bodyPr/>
          <a:lstStyle/>
          <a:p>
            <a:r>
              <a:rPr lang="en-US" dirty="0"/>
              <a:t>Recall the Binomial Coefficients Theorem</a:t>
            </a:r>
          </a:p>
        </p:txBody>
      </p:sp>
      <p:pic>
        <p:nvPicPr>
          <p:cNvPr id="4" name="Picture 3">
            <a:extLst>
              <a:ext uri="{FF2B5EF4-FFF2-40B4-BE49-F238E27FC236}">
                <a16:creationId xmlns:a16="http://schemas.microsoft.com/office/drawing/2014/main" id="{BE1E1DE5-570E-92FE-0AC9-D7FFC847695F}"/>
              </a:ext>
            </a:extLst>
          </p:cNvPr>
          <p:cNvPicPr>
            <a:picLocks noChangeAspect="1"/>
          </p:cNvPicPr>
          <p:nvPr/>
        </p:nvPicPr>
        <p:blipFill>
          <a:blip r:embed="rId2"/>
          <a:stretch>
            <a:fillRect/>
          </a:stretch>
        </p:blipFill>
        <p:spPr>
          <a:xfrm>
            <a:off x="4988544" y="205979"/>
            <a:ext cx="3752375" cy="3108614"/>
          </a:xfrm>
          <a:prstGeom prst="rect">
            <a:avLst/>
          </a:prstGeom>
        </p:spPr>
      </p:pic>
      <p:sp>
        <p:nvSpPr>
          <p:cNvPr id="5" name="TextBox 4">
            <a:extLst>
              <a:ext uri="{FF2B5EF4-FFF2-40B4-BE49-F238E27FC236}">
                <a16:creationId xmlns:a16="http://schemas.microsoft.com/office/drawing/2014/main" id="{4234B711-7A4C-C39E-F57E-2284D946A7EE}"/>
              </a:ext>
            </a:extLst>
          </p:cNvPr>
          <p:cNvSpPr txBox="1"/>
          <p:nvPr/>
        </p:nvSpPr>
        <p:spPr>
          <a:xfrm>
            <a:off x="5458691" y="3484418"/>
            <a:ext cx="3132139" cy="646331"/>
          </a:xfrm>
          <a:prstGeom prst="rect">
            <a:avLst/>
          </a:prstGeom>
          <a:noFill/>
        </p:spPr>
        <p:txBody>
          <a:bodyPr wrap="none" rtlCol="0">
            <a:spAutoFit/>
          </a:bodyPr>
          <a:lstStyle/>
          <a:p>
            <a:r>
              <a:rPr lang="en-US" dirty="0"/>
              <a:t>Pascal’s Triangle – Blaise Pascal </a:t>
            </a:r>
          </a:p>
          <a:p>
            <a:r>
              <a:rPr lang="en-US" dirty="0" err="1"/>
              <a:t>Cambrdige</a:t>
            </a:r>
            <a:r>
              <a:rPr lang="en-US" dirty="0"/>
              <a:t> University</a:t>
            </a:r>
          </a:p>
        </p:txBody>
      </p:sp>
      <p:pic>
        <p:nvPicPr>
          <p:cNvPr id="7" name="Picture 6">
            <a:extLst>
              <a:ext uri="{FF2B5EF4-FFF2-40B4-BE49-F238E27FC236}">
                <a16:creationId xmlns:a16="http://schemas.microsoft.com/office/drawing/2014/main" id="{4402EBAF-F80B-B731-7BE2-E4D8B5A45444}"/>
              </a:ext>
            </a:extLst>
          </p:cNvPr>
          <p:cNvPicPr>
            <a:picLocks noChangeAspect="1"/>
          </p:cNvPicPr>
          <p:nvPr/>
        </p:nvPicPr>
        <p:blipFill>
          <a:blip r:embed="rId3"/>
          <a:stretch>
            <a:fillRect/>
          </a:stretch>
        </p:blipFill>
        <p:spPr>
          <a:xfrm>
            <a:off x="0" y="3484418"/>
            <a:ext cx="5267702" cy="968929"/>
          </a:xfrm>
          <a:prstGeom prst="rect">
            <a:avLst/>
          </a:prstGeom>
        </p:spPr>
      </p:pic>
    </p:spTree>
    <p:extLst>
      <p:ext uri="{BB962C8B-B14F-4D97-AF65-F5344CB8AC3E}">
        <p14:creationId xmlns:p14="http://schemas.microsoft.com/office/powerpoint/2010/main" val="299223272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C786C-C431-6B16-B8F4-903BCC2C072E}"/>
              </a:ext>
            </a:extLst>
          </p:cNvPr>
          <p:cNvSpPr>
            <a:spLocks noGrp="1"/>
          </p:cNvSpPr>
          <p:nvPr>
            <p:ph type="title"/>
          </p:nvPr>
        </p:nvSpPr>
        <p:spPr/>
        <p:txBody>
          <a:bodyPr/>
          <a:lstStyle/>
          <a:p>
            <a:r>
              <a:rPr lang="en-US" dirty="0"/>
              <a:t>Chernoff Bound</a:t>
            </a:r>
          </a:p>
        </p:txBody>
      </p:sp>
      <p:pic>
        <p:nvPicPr>
          <p:cNvPr id="5" name="Picture 4">
            <a:extLst>
              <a:ext uri="{FF2B5EF4-FFF2-40B4-BE49-F238E27FC236}">
                <a16:creationId xmlns:a16="http://schemas.microsoft.com/office/drawing/2014/main" id="{AE678FF0-DF1A-96E3-39B9-29416FE7634A}"/>
              </a:ext>
            </a:extLst>
          </p:cNvPr>
          <p:cNvPicPr>
            <a:picLocks noChangeAspect="1"/>
          </p:cNvPicPr>
          <p:nvPr/>
        </p:nvPicPr>
        <p:blipFill>
          <a:blip r:embed="rId2"/>
          <a:stretch>
            <a:fillRect/>
          </a:stretch>
        </p:blipFill>
        <p:spPr>
          <a:xfrm>
            <a:off x="5100934" y="943481"/>
            <a:ext cx="3677163" cy="676369"/>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FDECD56-8322-0900-69D0-C633915F3946}"/>
                  </a:ext>
                </a:extLst>
              </p:cNvPr>
              <p:cNvSpPr txBox="1"/>
              <p:nvPr/>
            </p:nvSpPr>
            <p:spPr>
              <a:xfrm>
                <a:off x="1477118" y="1700549"/>
                <a:ext cx="5462397" cy="1792670"/>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𝑥</m:t>
                          </m:r>
                          <m:r>
                            <a:rPr lang="en-US" b="0" i="1" smtClean="0">
                              <a:latin typeface="Cambria Math" panose="02040503050406030204" pitchFamily="18" charset="0"/>
                            </a:rPr>
                            <m:t>=1</m:t>
                          </m:r>
                        </m:sub>
                        <m:sup>
                          <m:r>
                            <a:rPr lang="en-US" b="0" i="1" smtClean="0">
                              <a:latin typeface="Cambria Math" panose="02040503050406030204" pitchFamily="18" charset="0"/>
                            </a:rPr>
                            <m:t>𝑁</m:t>
                          </m:r>
                        </m:sup>
                        <m:e>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𝑁</m:t>
                                    </m:r>
                                  </m:e>
                                </m:mr>
                                <m:mr>
                                  <m:e>
                                    <m:r>
                                      <a:rPr lang="en-US" i="1">
                                        <a:latin typeface="Cambria Math" panose="02040503050406030204" pitchFamily="18" charset="0"/>
                                      </a:rPr>
                                      <m:t>𝑥</m:t>
                                    </m:r>
                                  </m:e>
                                </m:mr>
                              </m:m>
                            </m:e>
                          </m:d>
                          <m:sSup>
                            <m:sSupPr>
                              <m:ctrlPr>
                                <a:rPr lang="en-US" i="1">
                                  <a:latin typeface="Cambria Math" panose="02040503050406030204" pitchFamily="18" charset="0"/>
                                </a:rPr>
                              </m:ctrlPr>
                            </m:sSupPr>
                            <m:e>
                              <m:d>
                                <m:dPr>
                                  <m:ctrlPr>
                                    <a:rPr lang="en-US" b="0" i="1" smtClean="0">
                                      <a:latin typeface="Cambria Math" panose="02040503050406030204" pitchFamily="18" charset="0"/>
                                    </a:rPr>
                                  </m:ctrlPr>
                                </m:dPr>
                                <m:e>
                                  <m:r>
                                    <a:rPr lang="en-US" i="1">
                                      <a:latin typeface="Cambria Math" panose="02040503050406030204" pitchFamily="18" charset="0"/>
                                    </a:rPr>
                                    <m:t>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e>
                              </m:d>
                            </m:e>
                            <m:sup>
                              <m:r>
                                <a:rPr lang="en-US" i="1">
                                  <a:latin typeface="Cambria Math" panose="02040503050406030204" pitchFamily="18" charset="0"/>
                                </a:rPr>
                                <m:t>𝑥</m:t>
                              </m:r>
                            </m:sup>
                          </m:sSup>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sup>
                              <m:r>
                                <a:rPr lang="en-US" i="1">
                                  <a:latin typeface="Cambria Math" panose="02040503050406030204" pitchFamily="18" charset="0"/>
                                </a:rPr>
                                <m:t>𝑁</m:t>
                              </m:r>
                              <m:r>
                                <a:rPr lang="en-US" i="1">
                                  <a:latin typeface="Cambria Math" panose="02040503050406030204" pitchFamily="18" charset="0"/>
                                </a:rPr>
                                <m:t>−</m:t>
                              </m:r>
                              <m:r>
                                <a:rPr lang="en-US" i="1">
                                  <a:latin typeface="Cambria Math" panose="02040503050406030204" pitchFamily="18" charset="0"/>
                                </a:rPr>
                                <m:t>𝑥</m:t>
                              </m:r>
                            </m:sup>
                          </m:sSup>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r>
                                <a:rPr lang="en-US" i="1">
                                  <a:latin typeface="Cambria Math" panose="02040503050406030204" pitchFamily="18" charset="0"/>
                                </a:rPr>
                                <m:t>+</m:t>
                              </m:r>
                              <m:d>
                                <m:dPr>
                                  <m:ctrlPr>
                                    <a:rPr lang="en-US" b="0" i="1" smtClean="0">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d>
                        </m:e>
                        <m:sup>
                          <m:r>
                            <a:rPr lang="en-US" b="0" i="1" smtClean="0">
                              <a:latin typeface="Cambria Math" panose="02040503050406030204" pitchFamily="18" charset="0"/>
                            </a:rPr>
                            <m:t>𝑁</m:t>
                          </m:r>
                        </m:sup>
                      </m:sSup>
                    </m:oMath>
                  </m:oMathPara>
                </a14:m>
                <a:endParaRPr lang="en-US" b="0" dirty="0"/>
              </a:p>
              <a:p>
                <a:endParaRPr lang="en-US" dirty="0"/>
              </a:p>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𝑝</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d>
                        </m:e>
                        <m:sup>
                          <m:r>
                            <a:rPr lang="en-US" i="1">
                              <a:latin typeface="Cambria Math" panose="02040503050406030204" pitchFamily="18" charset="0"/>
                            </a:rPr>
                            <m:t>𝑁</m:t>
                          </m:r>
                        </m:sup>
                      </m:sSup>
                    </m:oMath>
                  </m:oMathPara>
                </a14:m>
                <a:endParaRPr lang="en-US" dirty="0"/>
              </a:p>
              <a:p>
                <a:endParaRPr lang="en-US" dirty="0"/>
              </a:p>
            </p:txBody>
          </p:sp>
        </mc:Choice>
        <mc:Fallback>
          <p:sp>
            <p:nvSpPr>
              <p:cNvPr id="7" name="TextBox 6">
                <a:extLst>
                  <a:ext uri="{FF2B5EF4-FFF2-40B4-BE49-F238E27FC236}">
                    <a16:creationId xmlns:a16="http://schemas.microsoft.com/office/drawing/2014/main" id="{DFDECD56-8322-0900-69D0-C633915F3946}"/>
                  </a:ext>
                </a:extLst>
              </p:cNvPr>
              <p:cNvSpPr txBox="1">
                <a:spLocks noRot="1" noChangeAspect="1" noMove="1" noResize="1" noEditPoints="1" noAdjustHandles="1" noChangeArrowheads="1" noChangeShapeType="1" noTextEdit="1"/>
              </p:cNvSpPr>
              <p:nvPr/>
            </p:nvSpPr>
            <p:spPr>
              <a:xfrm>
                <a:off x="1477118" y="1700549"/>
                <a:ext cx="5462397" cy="1792670"/>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8455122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B1BF4-5E25-CED8-DB33-A8833A893AAA}"/>
              </a:ext>
            </a:extLst>
          </p:cNvPr>
          <p:cNvSpPr>
            <a:spLocks noGrp="1"/>
          </p:cNvSpPr>
          <p:nvPr>
            <p:ph type="title"/>
          </p:nvPr>
        </p:nvSpPr>
        <p:spPr/>
        <p:txBody>
          <a:bodyPr>
            <a:normAutofit fontScale="90000"/>
          </a:bodyPr>
          <a:lstStyle/>
          <a:p>
            <a:r>
              <a:rPr lang="en-US" dirty="0"/>
              <a:t>Aside – Moment Generating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D904377-26F2-9713-6720-DEBDE1F623D8}"/>
                  </a:ext>
                </a:extLst>
              </p:cNvPr>
              <p:cNvSpPr>
                <a:spLocks noGrp="1"/>
              </p:cNvSpPr>
              <p:nvPr>
                <p:ph idx="1"/>
              </p:nvPr>
            </p:nvSpPr>
            <p:spPr/>
            <p:txBody>
              <a:bodyPr/>
              <a:lstStyle/>
              <a:p>
                <a:r>
                  <a:rPr lang="en-US" dirty="0"/>
                  <a:t>How does this generate moments? </a:t>
                </a:r>
              </a:p>
              <a:p>
                <a:pPr lvl="1"/>
                <a:r>
                  <a:rPr lang="en-US" dirty="0"/>
                  <a:t>Well, </a:t>
                </a:r>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𝑋</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1</m:t>
                          </m:r>
                        </m:sub>
                        <m:sup>
                          <m:r>
                            <a:rPr lang="en-US" b="0" i="1" smtClean="0">
                              <a:latin typeface="Cambria Math" panose="02040503050406030204" pitchFamily="18" charset="0"/>
                            </a:rPr>
                            <m:t>′</m:t>
                          </m:r>
                        </m:sup>
                      </m:sSubSup>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𝑋</m:t>
                          </m:r>
                        </m:sub>
                        <m:sup>
                          <m:r>
                            <a:rPr lang="en-US" b="0" i="1" smtClean="0">
                              <a:latin typeface="Cambria Math" panose="02040503050406030204" pitchFamily="18" charset="0"/>
                            </a:rPr>
                            <m:t>′</m:t>
                          </m:r>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2</m:t>
                          </m:r>
                        </m:sub>
                        <m:sup>
                          <m:r>
                            <a:rPr lang="en-US" b="0" i="1" smtClean="0">
                              <a:latin typeface="Cambria Math" panose="02040503050406030204" pitchFamily="18" charset="0"/>
                            </a:rPr>
                            <m:t>′</m:t>
                          </m:r>
                        </m:sup>
                      </m:sSubSup>
                    </m:oMath>
                  </m:oMathPara>
                </a14:m>
                <a:endParaRPr lang="en-US" b="0" dirty="0"/>
              </a:p>
              <a:p>
                <a:pPr marL="457200" lvl="1"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𝑋</m:t>
                          </m:r>
                        </m:sub>
                        <m:sup>
                          <m:r>
                            <a:rPr lang="en-US" b="0" i="1" smtClean="0">
                              <a:latin typeface="Cambria Math" panose="02040503050406030204" pitchFamily="18" charset="0"/>
                            </a:rPr>
                            <m:t>(3)</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3</m:t>
                          </m:r>
                        </m:sub>
                        <m:sup>
                          <m:r>
                            <a:rPr lang="en-US" b="0" i="1" smtClean="0">
                              <a:latin typeface="Cambria Math" panose="02040503050406030204" pitchFamily="18" charset="0"/>
                            </a:rPr>
                            <m:t>′</m:t>
                          </m:r>
                        </m:sup>
                      </m:sSubSup>
                    </m:oMath>
                  </m:oMathPara>
                </a14:m>
                <a:endParaRPr lang="en-US" b="0" dirty="0"/>
              </a:p>
            </p:txBody>
          </p:sp>
        </mc:Choice>
        <mc:Fallback>
          <p:sp>
            <p:nvSpPr>
              <p:cNvPr id="3" name="Content Placeholder 2">
                <a:extLst>
                  <a:ext uri="{FF2B5EF4-FFF2-40B4-BE49-F238E27FC236}">
                    <a16:creationId xmlns:a16="http://schemas.microsoft.com/office/drawing/2014/main" id="{AD904377-26F2-9713-6720-DEBDE1F623D8}"/>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1456987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EB5D4-1CDB-906D-743D-546A64228794}"/>
              </a:ext>
            </a:extLst>
          </p:cNvPr>
          <p:cNvSpPr>
            <a:spLocks noGrp="1"/>
          </p:cNvSpPr>
          <p:nvPr>
            <p:ph type="title"/>
          </p:nvPr>
        </p:nvSpPr>
        <p:spPr/>
        <p:txBody>
          <a:bodyPr/>
          <a:lstStyle/>
          <a:p>
            <a:r>
              <a:rPr lang="en-US" dirty="0"/>
              <a:t>History of Bioinformatics</a:t>
            </a:r>
          </a:p>
        </p:txBody>
      </p:sp>
      <p:sp>
        <p:nvSpPr>
          <p:cNvPr id="4" name="Content Placeholder 95">
            <a:extLst>
              <a:ext uri="{FF2B5EF4-FFF2-40B4-BE49-F238E27FC236}">
                <a16:creationId xmlns:a16="http://schemas.microsoft.com/office/drawing/2014/main" id="{65A8B45E-324D-E620-5A96-D0B9F352C5D5}"/>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5" name="Straight Connector 4">
            <a:extLst>
              <a:ext uri="{FF2B5EF4-FFF2-40B4-BE49-F238E27FC236}">
                <a16:creationId xmlns:a16="http://schemas.microsoft.com/office/drawing/2014/main" id="{D1E10687-7E42-F57A-5608-5A29A855D677}"/>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6" name="Straight Connector 5">
            <a:extLst>
              <a:ext uri="{FF2B5EF4-FFF2-40B4-BE49-F238E27FC236}">
                <a16:creationId xmlns:a16="http://schemas.microsoft.com/office/drawing/2014/main" id="{B445E67D-2218-7CDC-588E-0717B5795AB8}"/>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40E2FB2F-0704-AE51-C83C-C8C25D8A9560}"/>
              </a:ext>
            </a:extLst>
          </p:cNvPr>
          <p:cNvSpPr/>
          <p:nvPr/>
        </p:nvSpPr>
        <p:spPr>
          <a:xfrm flipH="1">
            <a:off x="1143000" y="248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2D5924F9-49B0-1E55-7BDB-9B9A62E61D12}"/>
              </a:ext>
            </a:extLst>
          </p:cNvPr>
          <p:cNvSpPr/>
          <p:nvPr/>
        </p:nvSpPr>
        <p:spPr>
          <a:xfrm flipH="1">
            <a:off x="1143000" y="3711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Content Placeholder 96">
            <a:extLst>
              <a:ext uri="{FF2B5EF4-FFF2-40B4-BE49-F238E27FC236}">
                <a16:creationId xmlns:a16="http://schemas.microsoft.com/office/drawing/2014/main" id="{45F10A69-117B-748D-9DF2-59556D104B83}"/>
              </a:ext>
            </a:extLst>
          </p:cNvPr>
          <p:cNvSpPr/>
          <p:nvPr/>
        </p:nvSpPr>
        <p:spPr>
          <a:xfrm>
            <a:off x="0" y="232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2010</a:t>
            </a:r>
            <a:endParaRPr lang="en-US" sz="1500" b="0" strike="noStrike" spc="-1">
              <a:latin typeface="Arial"/>
            </a:endParaRPr>
          </a:p>
        </p:txBody>
      </p:sp>
      <p:sp>
        <p:nvSpPr>
          <p:cNvPr id="10" name="Content Placeholder 98">
            <a:extLst>
              <a:ext uri="{FF2B5EF4-FFF2-40B4-BE49-F238E27FC236}">
                <a16:creationId xmlns:a16="http://schemas.microsoft.com/office/drawing/2014/main" id="{41066B8B-0D98-3D44-E886-E8215E790E4A}"/>
              </a:ext>
            </a:extLst>
          </p:cNvPr>
          <p:cNvSpPr/>
          <p:nvPr/>
        </p:nvSpPr>
        <p:spPr>
          <a:xfrm>
            <a:off x="360" y="350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2020</a:t>
            </a:r>
            <a:endParaRPr lang="en-US" sz="1500" b="0" strike="noStrike" spc="-1">
              <a:latin typeface="Arial"/>
            </a:endParaRPr>
          </a:p>
        </p:txBody>
      </p:sp>
      <p:sp>
        <p:nvSpPr>
          <p:cNvPr id="11" name="Rectangle 10">
            <a:extLst>
              <a:ext uri="{FF2B5EF4-FFF2-40B4-BE49-F238E27FC236}">
                <a16:creationId xmlns:a16="http://schemas.microsoft.com/office/drawing/2014/main" id="{6D5E3C48-B05A-A61C-C094-C4C73AF42B80}"/>
              </a:ext>
            </a:extLst>
          </p:cNvPr>
          <p:cNvSpPr/>
          <p:nvPr/>
        </p:nvSpPr>
        <p:spPr>
          <a:xfrm>
            <a:off x="1461600" y="170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 (2005) – Next Generation Sequencing Introduced.</a:t>
            </a:r>
            <a:endParaRPr lang="en-US" sz="1500" b="0" strike="noStrike" spc="-1">
              <a:latin typeface="Arial"/>
            </a:endParaRPr>
          </a:p>
        </p:txBody>
      </p:sp>
      <p:sp>
        <p:nvSpPr>
          <p:cNvPr id="12" name="Rectangle 11">
            <a:extLst>
              <a:ext uri="{FF2B5EF4-FFF2-40B4-BE49-F238E27FC236}">
                <a16:creationId xmlns:a16="http://schemas.microsoft.com/office/drawing/2014/main" id="{7B2A0BDC-D19D-B803-9E55-89503ABDC26D}"/>
              </a:ext>
            </a:extLst>
          </p:cNvPr>
          <p:cNvSpPr/>
          <p:nvPr/>
        </p:nvSpPr>
        <p:spPr>
          <a:xfrm>
            <a:off x="1461600" y="134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 (2003) – Human Reference Genome Version 1 Completed.</a:t>
            </a:r>
            <a:endParaRPr lang="en-US" sz="1500" b="0" strike="noStrike" spc="-1">
              <a:latin typeface="Arial"/>
            </a:endParaRPr>
          </a:p>
        </p:txBody>
      </p:sp>
    </p:spTree>
    <p:extLst>
      <p:ext uri="{BB962C8B-B14F-4D97-AF65-F5344CB8AC3E}">
        <p14:creationId xmlns:p14="http://schemas.microsoft.com/office/powerpoint/2010/main" val="173440800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632F8-428F-103C-981D-B8629184AB13}"/>
              </a:ext>
            </a:extLst>
          </p:cNvPr>
          <p:cNvSpPr>
            <a:spLocks noGrp="1"/>
          </p:cNvSpPr>
          <p:nvPr>
            <p:ph type="title"/>
          </p:nvPr>
        </p:nvSpPr>
        <p:spPr/>
        <p:txBody>
          <a:bodyPr/>
          <a:lstStyle/>
          <a:p>
            <a:r>
              <a:rPr lang="en-US" dirty="0"/>
              <a:t>Moment Generating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2A9D95-400F-ECB3-E293-417BF76C8BE3}"/>
                  </a:ext>
                </a:extLst>
              </p:cNvPr>
              <p:cNvSpPr>
                <a:spLocks noGrp="1"/>
              </p:cNvSpPr>
              <p:nvPr>
                <p:ph idx="1"/>
              </p:nvPr>
            </p:nvSpPr>
            <p:spPr/>
            <p:txBody>
              <a:bodyPr/>
              <a:lstStyle/>
              <a:p>
                <a:r>
                  <a:rPr lang="en-US" dirty="0"/>
                  <a:t>[Proof]</a:t>
                </a:r>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nary>
                        <m:naryPr>
                          <m:ctrlPr>
                            <a:rPr lang="en-US" b="0" i="1" smtClean="0">
                              <a:latin typeface="Cambria Math" panose="02040503050406030204" pitchFamily="18" charset="0"/>
                            </a:rPr>
                          </m:ctrlPr>
                        </m:naryPr>
                        <m:sub>
                          <m:r>
                            <a:rPr lang="en-US" b="0" i="1" smtClean="0">
                              <a:latin typeface="Cambria Math" panose="02040503050406030204" pitchFamily="18" charset="0"/>
                            </a:rPr>
                            <m:t>−∞</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𝑡𝑥</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e>
                      </m:nary>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m:t>
                          </m:r>
                        </m:sub>
                        <m:sup>
                          <m:r>
                            <a:rPr lang="en-US" i="1">
                              <a:latin typeface="Cambria Math" panose="02040503050406030204" pitchFamily="18" charset="0"/>
                            </a:rPr>
                            <m:t>∞</m:t>
                          </m:r>
                        </m:sup>
                        <m:e>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𝑡𝑥</m:t>
                              </m:r>
                            </m:sup>
                          </m:sSup>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oMath>
                  </m:oMathPara>
                </a14:m>
                <a:endParaRPr lang="en-US" dirty="0"/>
              </a:p>
              <a:p>
                <a:pPr marL="0" indent="0">
                  <a:buNone/>
                </a:pPr>
                <a:endParaRPr lang="en-US" dirty="0"/>
              </a:p>
            </p:txBody>
          </p:sp>
        </mc:Choice>
        <mc:Fallback>
          <p:sp>
            <p:nvSpPr>
              <p:cNvPr id="3" name="Content Placeholder 2">
                <a:extLst>
                  <a:ext uri="{FF2B5EF4-FFF2-40B4-BE49-F238E27FC236}">
                    <a16:creationId xmlns:a16="http://schemas.microsoft.com/office/drawing/2014/main" id="{132A9D95-400F-ECB3-E293-417BF76C8BE3}"/>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21E1781-AE79-5C2D-50FD-5B2A134BF5D8}"/>
              </a:ext>
            </a:extLst>
          </p:cNvPr>
          <p:cNvSpPr txBox="1"/>
          <p:nvPr/>
        </p:nvSpPr>
        <p:spPr>
          <a:xfrm>
            <a:off x="7793182" y="2632364"/>
            <a:ext cx="1004454" cy="369332"/>
          </a:xfrm>
          <a:prstGeom prst="rect">
            <a:avLst/>
          </a:prstGeom>
          <a:noFill/>
        </p:spPr>
        <p:txBody>
          <a:bodyPr wrap="square" rtlCol="0">
            <a:spAutoFit/>
          </a:bodyPr>
          <a:lstStyle/>
          <a:p>
            <a:r>
              <a:rPr lang="en-US" dirty="0"/>
              <a:t>How?</a:t>
            </a:r>
          </a:p>
        </p:txBody>
      </p:sp>
      <p:sp>
        <p:nvSpPr>
          <p:cNvPr id="6" name="Rectangle 5">
            <a:extLst>
              <a:ext uri="{FF2B5EF4-FFF2-40B4-BE49-F238E27FC236}">
                <a16:creationId xmlns:a16="http://schemas.microsoft.com/office/drawing/2014/main" id="{51137CE2-C68A-6269-150B-A8A1784EDD7C}"/>
              </a:ext>
            </a:extLst>
          </p:cNvPr>
          <p:cNvSpPr/>
          <p:nvPr/>
        </p:nvSpPr>
        <p:spPr>
          <a:xfrm>
            <a:off x="7793182" y="2632364"/>
            <a:ext cx="748145" cy="36933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3DB335C2-A6D8-D80B-9EA2-92FC3B7EA8DC}"/>
              </a:ext>
            </a:extLst>
          </p:cNvPr>
          <p:cNvCxnSpPr>
            <a:stCxn id="6" idx="1"/>
          </p:cNvCxnSpPr>
          <p:nvPr/>
        </p:nvCxnSpPr>
        <p:spPr>
          <a:xfrm flipH="1">
            <a:off x="6539345" y="2817030"/>
            <a:ext cx="1253837" cy="4803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9945191"/>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1EC2D-10CC-AC62-8792-309F4A94EC26}"/>
              </a:ext>
            </a:extLst>
          </p:cNvPr>
          <p:cNvSpPr>
            <a:spLocks noGrp="1"/>
          </p:cNvSpPr>
          <p:nvPr>
            <p:ph type="title"/>
          </p:nvPr>
        </p:nvSpPr>
        <p:spPr/>
        <p:txBody>
          <a:bodyPr/>
          <a:lstStyle/>
          <a:p>
            <a:r>
              <a:rPr lang="en-US" dirty="0"/>
              <a:t>Moment Generating Functions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11C4857-5EE3-F2A8-D856-884BEE429A07}"/>
                  </a:ext>
                </a:extLst>
              </p:cNvPr>
              <p:cNvSpPr txBox="1"/>
              <p:nvPr/>
            </p:nvSpPr>
            <p:spPr>
              <a:xfrm>
                <a:off x="699656" y="1063229"/>
                <a:ext cx="4017816" cy="378052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𝑑</m:t>
                          </m:r>
                        </m:num>
                        <m:den>
                          <m:r>
                            <a:rPr lang="en-US" b="0" i="1" smtClean="0">
                              <a:latin typeface="Cambria Math" panose="02040503050406030204" pitchFamily="18" charset="0"/>
                            </a:rPr>
                            <m:t>𝑑𝑡</m:t>
                          </m:r>
                        </m:den>
                      </m:f>
                      <m:nary>
                        <m:naryPr>
                          <m:ctrlPr>
                            <a:rPr lang="en-US" b="0" i="1" smtClean="0">
                              <a:latin typeface="Cambria Math" panose="02040503050406030204" pitchFamily="18" charset="0"/>
                            </a:rPr>
                          </m:ctrlPr>
                        </m:naryPr>
                        <m:sub>
                          <m:r>
                            <a:rPr lang="en-US" b="0" i="1" smtClean="0">
                              <a:latin typeface="Cambria Math" panose="02040503050406030204" pitchFamily="18" charset="0"/>
                            </a:rPr>
                            <m:t>−∞</m:t>
                          </m:r>
                        </m:sub>
                        <m:sup>
                          <m:r>
                            <a:rPr lang="en-US" b="0" i="1" smtClean="0">
                              <a:latin typeface="Cambria Math" panose="02040503050406030204" pitchFamily="18" charset="0"/>
                            </a:rPr>
                            <m:t>∞</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𝑡𝑥</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𝑑𝑥</m:t>
                          </m:r>
                        </m:e>
                      </m:nary>
                      <m:r>
                        <a:rPr lang="en-US" b="0" i="1" smtClean="0">
                          <a:latin typeface="Cambria Math" panose="02040503050406030204" pitchFamily="18" charset="0"/>
                        </a:rPr>
                        <m:t>=</m:t>
                      </m:r>
                      <m:nary>
                        <m:naryPr>
                          <m:ctrlPr>
                            <a:rPr lang="en-US" i="1">
                              <a:latin typeface="Cambria Math" panose="02040503050406030204" pitchFamily="18" charset="0"/>
                            </a:rPr>
                          </m:ctrlPr>
                        </m:naryPr>
                        <m:sub>
                          <m:r>
                            <a:rPr lang="en-US" i="1">
                              <a:latin typeface="Cambria Math" panose="02040503050406030204" pitchFamily="18" charset="0"/>
                            </a:rPr>
                            <m:t>−∞</m:t>
                          </m:r>
                        </m:sub>
                        <m:sup>
                          <m:r>
                            <a:rPr lang="en-US" i="1">
                              <a:latin typeface="Cambria Math" panose="02040503050406030204" pitchFamily="18" charset="0"/>
                            </a:rPr>
                            <m:t>∞</m:t>
                          </m:r>
                        </m:sup>
                        <m:e>
                          <m:f>
                            <m:fPr>
                              <m:ctrlPr>
                                <a:rPr lang="en-US" i="1">
                                  <a:latin typeface="Cambria Math" panose="02040503050406030204" pitchFamily="18" charset="0"/>
                                </a:rPr>
                              </m:ctrlPr>
                            </m:fPr>
                            <m:num>
                              <m:r>
                                <a:rPr lang="en-US" i="1">
                                  <a:latin typeface="Cambria Math" panose="02040503050406030204" pitchFamily="18" charset="0"/>
                                </a:rPr>
                                <m:t>𝑑</m:t>
                              </m:r>
                            </m:num>
                            <m:den>
                              <m:r>
                                <a:rPr lang="en-US" i="1">
                                  <a:latin typeface="Cambria Math" panose="02040503050406030204" pitchFamily="18" charset="0"/>
                                </a:rPr>
                                <m:t>𝑑𝑡</m:t>
                              </m:r>
                            </m:den>
                          </m:f>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𝑡𝑥</m:t>
                              </m:r>
                            </m:sup>
                          </m:sSup>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𝑑𝑥</m:t>
                          </m:r>
                        </m:e>
                      </m:nary>
                    </m:oMath>
                  </m:oMathPara>
                </a14:m>
                <a:endParaRPr lang="en-US" dirty="0"/>
              </a:p>
              <a:p>
                <a14:m>
                  <m:oMathPara xmlns:m="http://schemas.openxmlformats.org/officeDocument/2006/math">
                    <m:oMathParaPr>
                      <m:jc m:val="centerGroup"/>
                    </m:oMathParaPr>
                    <m:oMath xmlns:m="http://schemas.openxmlformats.org/officeDocument/2006/math">
                      <m:nary>
                        <m:naryPr>
                          <m:ctrlPr>
                            <a:rPr lang="en-US" b="0" i="1" smtClean="0">
                              <a:latin typeface="Cambria Math" panose="02040503050406030204" pitchFamily="18" charset="0"/>
                            </a:rPr>
                          </m:ctrlPr>
                        </m:naryPr>
                        <m:sub>
                          <m:r>
                            <a:rPr lang="en-US" b="0" i="1" smtClean="0">
                              <a:latin typeface="Cambria Math" panose="02040503050406030204" pitchFamily="18" charset="0"/>
                            </a:rPr>
                            <m:t>−∞</m:t>
                          </m:r>
                        </m:sub>
                        <m:sup>
                          <m:r>
                            <a:rPr lang="en-US" b="0" i="1" smtClean="0">
                              <a:latin typeface="Cambria Math" panose="02040503050406030204" pitchFamily="18" charset="0"/>
                            </a:rPr>
                            <m:t>∞</m:t>
                          </m:r>
                        </m:sup>
                        <m:e>
                          <m:r>
                            <a:rPr lang="en-US" b="0" i="1" smtClean="0">
                              <a:latin typeface="Cambria Math" panose="02040503050406030204" pitchFamily="18" charset="0"/>
                            </a:rPr>
                            <m:t>𝑥</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𝑡𝑥</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a:latin typeface="Cambria Math" panose="02040503050406030204" pitchFamily="18" charset="0"/>
                            </a:rPr>
                            <m:t>𝑑𝑥</m:t>
                          </m:r>
                          <m:r>
                            <a:rPr lang="en-US" i="1">
                              <a:latin typeface="Cambria Math" panose="02040503050406030204" pitchFamily="18" charset="0"/>
                            </a:rPr>
                            <m:t>=</m:t>
                          </m:r>
                          <m:r>
                            <a:rPr lang="en-US" i="1">
                              <a:latin typeface="Cambria Math" panose="02040503050406030204" pitchFamily="18" charset="0"/>
                            </a:rPr>
                            <m:t>𝔼</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𝑋</m:t>
                              </m:r>
                              <m:r>
                                <a:rPr lang="en-US" i="1">
                                  <a:latin typeface="Cambria Math" panose="02040503050406030204" pitchFamily="18" charset="0"/>
                                </a:rPr>
                                <m:t>𝑒</m:t>
                              </m:r>
                            </m:e>
                            <m:sup>
                              <m:r>
                                <a:rPr lang="en-US" i="1">
                                  <a:latin typeface="Cambria Math" panose="02040503050406030204" pitchFamily="18" charset="0"/>
                                </a:rPr>
                                <m:t>𝑡</m:t>
                              </m:r>
                              <m:r>
                                <a:rPr lang="en-US" b="0" i="1" smtClean="0">
                                  <a:latin typeface="Cambria Math" panose="02040503050406030204" pitchFamily="18" charset="0"/>
                                </a:rPr>
                                <m:t>𝑋</m:t>
                              </m:r>
                            </m:sup>
                          </m:sSup>
                          <m:r>
                            <a:rPr lang="en-US" i="1">
                              <a:latin typeface="Cambria Math" panose="02040503050406030204" pitchFamily="18" charset="0"/>
                            </a:rPr>
                            <m:t>)</m:t>
                          </m:r>
                        </m:e>
                      </m:nary>
                    </m:oMath>
                  </m:oMathPara>
                </a14:m>
                <a:endParaRPr lang="en-US" dirty="0"/>
              </a:p>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𝑋</m:t>
                          </m:r>
                        </m:sub>
                        <m:sup>
                          <m:r>
                            <a:rPr lang="en-US" b="0" i="1" smtClean="0">
                              <a:latin typeface="Cambria Math" panose="02040503050406030204" pitchFamily="18" charset="0"/>
                            </a:rPr>
                            <m:t>′</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i="1">
                          <a:latin typeface="Cambria Math" panose="02040503050406030204" pitchFamily="18" charset="0"/>
                        </a:rPr>
                        <m:t>𝔼</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𝑋</m:t>
                              </m:r>
                              <m:r>
                                <a:rPr lang="en-US" i="1">
                                  <a:latin typeface="Cambria Math" panose="02040503050406030204" pitchFamily="18" charset="0"/>
                                </a:rPr>
                                <m:t>𝑒</m:t>
                              </m:r>
                            </m:e>
                            <m:sup>
                              <m:r>
                                <a:rPr lang="en-US" b="0" i="1" smtClean="0">
                                  <a:latin typeface="Cambria Math" panose="02040503050406030204" pitchFamily="18" charset="0"/>
                                </a:rPr>
                                <m:t>0⋅</m:t>
                              </m:r>
                              <m:r>
                                <a:rPr lang="en-US" i="1">
                                  <a:latin typeface="Cambria Math" panose="02040503050406030204" pitchFamily="18" charset="0"/>
                                </a:rPr>
                                <m:t>𝑋</m:t>
                              </m:r>
                            </m:sup>
                          </m:sSup>
                        </m:e>
                      </m:d>
                      <m:r>
                        <a:rPr lang="en-US" b="0" i="1" smtClean="0">
                          <a:latin typeface="Cambria Math" panose="02040503050406030204" pitchFamily="18" charset="0"/>
                        </a:rPr>
                        <m:t>=</m:t>
                      </m:r>
                      <m:r>
                        <a:rPr lang="en-US" i="1">
                          <a:latin typeface="Cambria Math" panose="02040503050406030204" pitchFamily="18" charset="0"/>
                        </a:rPr>
                        <m:t>𝔼</m:t>
                      </m:r>
                      <m:d>
                        <m:dPr>
                          <m:ctrlPr>
                            <a:rPr lang="en-US" i="1">
                              <a:latin typeface="Cambria Math" panose="02040503050406030204" pitchFamily="18" charset="0"/>
                            </a:rPr>
                          </m:ctrlPr>
                        </m:dPr>
                        <m:e>
                          <m:r>
                            <a:rPr lang="en-US" b="0" i="1" smtClean="0">
                              <a:latin typeface="Cambria Math" panose="02040503050406030204" pitchFamily="18" charset="0"/>
                            </a:rPr>
                            <m:t>𝑋</m:t>
                          </m:r>
                        </m:e>
                      </m:d>
                    </m:oMath>
                  </m:oMathPara>
                </a14:m>
                <a:endParaRPr lang="en-US" dirty="0"/>
              </a:p>
              <a:p>
                <a:endParaRPr lang="en-US" dirty="0"/>
              </a:p>
              <a:p>
                <a:pPr marL="285750" indent="-285750">
                  <a:buFont typeface="Arial" panose="020B0604020202020204" pitchFamily="34" charset="0"/>
                  <a:buChar char="•"/>
                </a:pPr>
                <a:r>
                  <a:rPr lang="en-US" dirty="0"/>
                  <a:t>Repeating the differentiation with respect to t gives </a:t>
                </a:r>
                <a14:m>
                  <m:oMath xmlns:m="http://schemas.openxmlformats.org/officeDocument/2006/math">
                    <m:r>
                      <a:rPr lang="en-US" i="1" smtClean="0">
                        <a:latin typeface="Cambria Math" panose="02040503050406030204" pitchFamily="18" charset="0"/>
                      </a:rPr>
                      <m:t>𝔼</m:t>
                    </m:r>
                    <m:r>
                      <a:rPr lang="en-US" i="1" smtClean="0">
                        <a:latin typeface="Cambria Math" panose="02040503050406030204" pitchFamily="18" charset="0"/>
                      </a:rPr>
                      <m:t>(</m:t>
                    </m:r>
                    <m:sSup>
                      <m:sSupPr>
                        <m:ctrlPr>
                          <a:rPr lang="en-US" i="1">
                            <a:latin typeface="Cambria Math" panose="02040503050406030204" pitchFamily="18" charset="0"/>
                          </a:rPr>
                        </m:ctrlPr>
                      </m:sSup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2</m:t>
                            </m:r>
                          </m:sup>
                        </m:sSup>
                        <m:r>
                          <a:rPr lang="en-US" i="1">
                            <a:latin typeface="Cambria Math" panose="02040503050406030204" pitchFamily="18" charset="0"/>
                          </a:rPr>
                          <m:t>𝑒</m:t>
                        </m:r>
                      </m:e>
                      <m:sup>
                        <m:r>
                          <a:rPr lang="en-US" i="1">
                            <a:latin typeface="Cambria Math" panose="02040503050406030204" pitchFamily="18" charset="0"/>
                          </a:rPr>
                          <m:t>𝑡</m:t>
                        </m:r>
                        <m:r>
                          <a:rPr lang="en-US" b="0" i="1" smtClean="0">
                            <a:latin typeface="Cambria Math" panose="02040503050406030204" pitchFamily="18" charset="0"/>
                          </a:rPr>
                          <m:t>𝑋</m:t>
                        </m:r>
                      </m:sup>
                    </m:sSup>
                    <m:r>
                      <a:rPr lang="en-US" i="1">
                        <a:latin typeface="Cambria Math" panose="02040503050406030204" pitchFamily="18" charset="0"/>
                      </a:rPr>
                      <m:t>)</m:t>
                    </m:r>
                  </m:oMath>
                </a14:m>
                <a:r>
                  <a:rPr lang="en-US" dirty="0"/>
                  <a:t>, and similarly differentiating </a:t>
                </a:r>
                <a14:m>
                  <m:oMath xmlns:m="http://schemas.openxmlformats.org/officeDocument/2006/math">
                    <m:r>
                      <a:rPr lang="en-US" b="0" i="1" smtClean="0">
                        <a:latin typeface="Cambria Math" panose="02040503050406030204" pitchFamily="18" charset="0"/>
                      </a:rPr>
                      <m:t>𝑛</m:t>
                    </m:r>
                  </m:oMath>
                </a14:m>
                <a:r>
                  <a:rPr lang="en-US" dirty="0"/>
                  <a:t> times gives </a:t>
                </a:r>
                <a14:m>
                  <m:oMath xmlns:m="http://schemas.openxmlformats.org/officeDocument/2006/math">
                    <m:r>
                      <a:rPr lang="en-US" i="1">
                        <a:latin typeface="Cambria Math" panose="02040503050406030204" pitchFamily="18" charset="0"/>
                      </a:rPr>
                      <m:t>𝔼</m:t>
                    </m:r>
                    <m:r>
                      <a:rPr lang="en-US" i="1">
                        <a:latin typeface="Cambria Math" panose="02040503050406030204" pitchFamily="18" charset="0"/>
                      </a:rPr>
                      <m:t>(</m:t>
                    </m:r>
                    <m:sSup>
                      <m:sSupPr>
                        <m:ctrlPr>
                          <a:rPr lang="en-US" i="1">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𝑋</m:t>
                            </m:r>
                          </m:e>
                          <m:sup>
                            <m:r>
                              <a:rPr lang="en-US" b="0" i="1" smtClean="0">
                                <a:latin typeface="Cambria Math" panose="02040503050406030204" pitchFamily="18" charset="0"/>
                              </a:rPr>
                              <m:t>𝑛</m:t>
                            </m:r>
                          </m:sup>
                        </m:sSup>
                        <m:r>
                          <a:rPr lang="en-US" i="1">
                            <a:latin typeface="Cambria Math" panose="02040503050406030204" pitchFamily="18" charset="0"/>
                          </a:rPr>
                          <m:t>𝑒</m:t>
                        </m:r>
                      </m:e>
                      <m:sup>
                        <m:r>
                          <a:rPr lang="en-US" i="1">
                            <a:latin typeface="Cambria Math" panose="02040503050406030204" pitchFamily="18" charset="0"/>
                          </a:rPr>
                          <m:t>𝑡</m:t>
                        </m:r>
                        <m:r>
                          <a:rPr lang="en-US" i="1">
                            <a:latin typeface="Cambria Math" panose="02040503050406030204" pitchFamily="18" charset="0"/>
                          </a:rPr>
                          <m:t>𝑋</m:t>
                        </m:r>
                      </m:sup>
                    </m:sSup>
                    <m:r>
                      <a:rPr lang="en-US" i="1">
                        <a:latin typeface="Cambria Math" panose="02040503050406030204" pitchFamily="18" charset="0"/>
                      </a:rPr>
                      <m:t>)</m:t>
                    </m:r>
                  </m:oMath>
                </a14:m>
                <a:r>
                  <a:rPr lang="en-US" dirty="0"/>
                  <a:t> and therefore </a:t>
                </a:r>
              </a:p>
              <a:p>
                <a:endParaRPr lang="en-US" dirty="0"/>
              </a:p>
              <a:p>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𝑋</m:t>
                          </m:r>
                        </m:sub>
                        <m:sup>
                          <m:r>
                            <a:rPr lang="en-US" b="0" i="1" smtClean="0">
                              <a:latin typeface="Cambria Math" panose="02040503050406030204" pitchFamily="18" charset="0"/>
                            </a:rPr>
                            <m:t>𝑛</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0</m:t>
                          </m:r>
                        </m:e>
                      </m:d>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𝑋</m:t>
                              </m:r>
                            </m:e>
                            <m:sup>
                              <m:r>
                                <a:rPr lang="en-US" b="0" i="1" smtClean="0">
                                  <a:latin typeface="Cambria Math" panose="02040503050406030204" pitchFamily="18" charset="0"/>
                                </a:rPr>
                                <m:t>𝑛</m:t>
                              </m:r>
                            </m:sup>
                          </m:sSup>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𝜇</m:t>
                          </m:r>
                        </m:e>
                        <m:sub>
                          <m:r>
                            <a:rPr lang="en-US" b="0" i="1" smtClean="0">
                              <a:latin typeface="Cambria Math" panose="02040503050406030204" pitchFamily="18" charset="0"/>
                            </a:rPr>
                            <m:t>𝑛</m:t>
                          </m:r>
                        </m:sub>
                        <m:sup>
                          <m:r>
                            <a:rPr lang="en-US" b="0" i="1" smtClean="0">
                              <a:latin typeface="Cambria Math" panose="02040503050406030204" pitchFamily="18" charset="0"/>
                            </a:rPr>
                            <m:t>′</m:t>
                          </m:r>
                        </m:sup>
                      </m:sSubSup>
                    </m:oMath>
                  </m:oMathPara>
                </a14:m>
                <a:endParaRPr lang="en-US" dirty="0"/>
              </a:p>
              <a:p>
                <a:pPr marL="285750" indent="-285750">
                  <a:buFont typeface="Arial" panose="020B0604020202020204" pitchFamily="34" charset="0"/>
                  <a:buChar char="•"/>
                </a:pPr>
                <a:endParaRPr lang="en-US" dirty="0"/>
              </a:p>
            </p:txBody>
          </p:sp>
        </mc:Choice>
        <mc:Fallback>
          <p:sp>
            <p:nvSpPr>
              <p:cNvPr id="5" name="TextBox 4">
                <a:extLst>
                  <a:ext uri="{FF2B5EF4-FFF2-40B4-BE49-F238E27FC236}">
                    <a16:creationId xmlns:a16="http://schemas.microsoft.com/office/drawing/2014/main" id="{B11C4857-5EE3-F2A8-D856-884BEE429A07}"/>
                  </a:ext>
                </a:extLst>
              </p:cNvPr>
              <p:cNvSpPr txBox="1">
                <a:spLocks noRot="1" noChangeAspect="1" noMove="1" noResize="1" noEditPoints="1" noAdjustHandles="1" noChangeArrowheads="1" noChangeShapeType="1" noTextEdit="1"/>
              </p:cNvSpPr>
              <p:nvPr/>
            </p:nvSpPr>
            <p:spPr>
              <a:xfrm>
                <a:off x="699656" y="1063229"/>
                <a:ext cx="4017816" cy="3780522"/>
              </a:xfrm>
              <a:prstGeom prst="rect">
                <a:avLst/>
              </a:prstGeom>
              <a:blipFill>
                <a:blip r:embed="rId2"/>
                <a:stretch>
                  <a:fillRect l="-1062"/>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308D7221-BC9D-49D7-F0CB-BB886F9AAEC8}"/>
              </a:ext>
            </a:extLst>
          </p:cNvPr>
          <p:cNvPicPr>
            <a:picLocks noChangeAspect="1"/>
          </p:cNvPicPr>
          <p:nvPr/>
        </p:nvPicPr>
        <p:blipFill>
          <a:blip r:embed="rId3"/>
          <a:stretch>
            <a:fillRect/>
          </a:stretch>
        </p:blipFill>
        <p:spPr>
          <a:xfrm>
            <a:off x="5056871" y="1063229"/>
            <a:ext cx="3823781" cy="826955"/>
          </a:xfrm>
          <a:prstGeom prst="rect">
            <a:avLst/>
          </a:prstGeom>
        </p:spPr>
      </p:pic>
      <p:sp>
        <p:nvSpPr>
          <p:cNvPr id="8" name="TextBox 7">
            <a:extLst>
              <a:ext uri="{FF2B5EF4-FFF2-40B4-BE49-F238E27FC236}">
                <a16:creationId xmlns:a16="http://schemas.microsoft.com/office/drawing/2014/main" id="{1FA6AC01-B79D-81F3-1B3D-338688641828}"/>
              </a:ext>
            </a:extLst>
          </p:cNvPr>
          <p:cNvSpPr txBox="1"/>
          <p:nvPr/>
        </p:nvSpPr>
        <p:spPr>
          <a:xfrm>
            <a:off x="5389418" y="2105891"/>
            <a:ext cx="3297382" cy="923330"/>
          </a:xfrm>
          <a:prstGeom prst="rect">
            <a:avLst/>
          </a:prstGeom>
          <a:noFill/>
        </p:spPr>
        <p:txBody>
          <a:bodyPr wrap="square" rtlCol="0">
            <a:spAutoFit/>
          </a:bodyPr>
          <a:lstStyle/>
          <a:p>
            <a:r>
              <a:rPr lang="en-US" dirty="0"/>
              <a:t>Lebesgue’s Dominated Convergence Theorem – Beyond our scope (Measure Theory)</a:t>
            </a:r>
          </a:p>
        </p:txBody>
      </p:sp>
    </p:spTree>
    <p:extLst>
      <p:ext uri="{BB962C8B-B14F-4D97-AF65-F5344CB8AC3E}">
        <p14:creationId xmlns:p14="http://schemas.microsoft.com/office/powerpoint/2010/main" val="337336680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1982F6-CB44-8042-B659-8FD770475319}"/>
              </a:ext>
            </a:extLst>
          </p:cNvPr>
          <p:cNvSpPr>
            <a:spLocks noGrp="1"/>
          </p:cNvSpPr>
          <p:nvPr>
            <p:ph type="title"/>
          </p:nvPr>
        </p:nvSpPr>
        <p:spPr/>
        <p:txBody>
          <a:bodyPr/>
          <a:lstStyle/>
          <a:p>
            <a:r>
              <a:rPr lang="en-US" dirty="0"/>
              <a:t>Chernoff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F8F19A-3BA2-D961-2923-B2D1B886F2C9}"/>
                  </a:ext>
                </a:extLst>
              </p:cNvPr>
              <p:cNvSpPr>
                <a:spLocks noGrp="1"/>
              </p:cNvSpPr>
              <p:nvPr>
                <p:ph idx="1"/>
              </p:nvPr>
            </p:nvSpPr>
            <p:spPr/>
            <p:txBody>
              <a:bodyPr/>
              <a:lstStyle/>
              <a:p>
                <a:r>
                  <a:rPr lang="en-US" dirty="0"/>
                  <a:t>Note</a:t>
                </a: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𝑡𝑋</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𝑡𝑎</m:t>
                              </m:r>
                            </m:sup>
                          </m:sSup>
                        </m:e>
                      </m:d>
                    </m:oMath>
                  </m:oMathPara>
                </a14:m>
                <a:endParaRPr lang="en-US" b="0" dirty="0"/>
              </a:p>
              <a:p>
                <a:r>
                  <a:rPr lang="en-US" dirty="0"/>
                  <a:t>Applying the Markov Inequality we have: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𝑡𝑋</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𝑡𝑎</m:t>
                              </m:r>
                            </m:sup>
                          </m:sSup>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𝔼</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𝑡𝑋</m:t>
                                  </m:r>
                                </m:sup>
                              </m:sSup>
                            </m:e>
                          </m:d>
                        </m:num>
                        <m:den>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𝑡𝑎</m:t>
                              </m:r>
                            </m:sup>
                          </m:sSup>
                        </m:den>
                      </m:f>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𝑡𝑎</m:t>
                          </m:r>
                        </m:sup>
                      </m:sSup>
                    </m:oMath>
                  </m:oMathPara>
                </a14:m>
                <a:endParaRPr lang="en-US" dirty="0"/>
              </a:p>
            </p:txBody>
          </p:sp>
        </mc:Choice>
        <mc:Fallback>
          <p:sp>
            <p:nvSpPr>
              <p:cNvPr id="3" name="Content Placeholder 2">
                <a:extLst>
                  <a:ext uri="{FF2B5EF4-FFF2-40B4-BE49-F238E27FC236}">
                    <a16:creationId xmlns:a16="http://schemas.microsoft.com/office/drawing/2014/main" id="{35F8F19A-3BA2-D961-2923-B2D1B886F2C9}"/>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C078919-7AE5-9C05-874F-63F2BA4A0712}"/>
                  </a:ext>
                </a:extLst>
              </p:cNvPr>
              <p:cNvSpPr txBox="1"/>
              <p:nvPr/>
            </p:nvSpPr>
            <p:spPr>
              <a:xfrm>
                <a:off x="4572000" y="230256"/>
                <a:ext cx="4572000" cy="629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800" b="0" i="1" smtClean="0">
                              <a:latin typeface="Cambria Math" panose="02040503050406030204" pitchFamily="18" charset="0"/>
                            </a:rPr>
                          </m:ctrlPr>
                        </m:fPr>
                        <m:num>
                          <m:r>
                            <a:rPr lang="en-US" sz="1800" i="1" smtClean="0">
                              <a:latin typeface="Cambria Math" panose="02040503050406030204" pitchFamily="18" charset="0"/>
                            </a:rPr>
                            <m:t>𝔼</m:t>
                          </m:r>
                          <m:d>
                            <m:dPr>
                              <m:ctrlPr>
                                <a:rPr lang="en-US" sz="1800" i="1">
                                  <a:latin typeface="Cambria Math" panose="02040503050406030204" pitchFamily="18" charset="0"/>
                                </a:rPr>
                              </m:ctrlPr>
                            </m:dPr>
                            <m:e>
                              <m:r>
                                <a:rPr lang="en-US" sz="1800" i="1">
                                  <a:latin typeface="Cambria Math" panose="02040503050406030204" pitchFamily="18" charset="0"/>
                                </a:rPr>
                                <m:t>𝑋</m:t>
                              </m:r>
                            </m:e>
                          </m:d>
                        </m:num>
                        <m:den>
                          <m:r>
                            <a:rPr lang="en-US" sz="1800" b="0" i="1" smtClean="0">
                              <a:latin typeface="Cambria Math" panose="02040503050406030204" pitchFamily="18" charset="0"/>
                            </a:rPr>
                            <m:t>𝑎</m:t>
                          </m:r>
                        </m:den>
                      </m:f>
                      <m:r>
                        <a:rPr lang="en-US" sz="1800"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𝑎</m:t>
                              </m:r>
                            </m:e>
                          </m:d>
                        </m:e>
                      </m:func>
                    </m:oMath>
                  </m:oMathPara>
                </a14:m>
                <a:endParaRPr lang="en-US" dirty="0"/>
              </a:p>
            </p:txBody>
          </p:sp>
        </mc:Choice>
        <mc:Fallback>
          <p:sp>
            <p:nvSpPr>
              <p:cNvPr id="5" name="TextBox 4">
                <a:extLst>
                  <a:ext uri="{FF2B5EF4-FFF2-40B4-BE49-F238E27FC236}">
                    <a16:creationId xmlns:a16="http://schemas.microsoft.com/office/drawing/2014/main" id="{5C078919-7AE5-9C05-874F-63F2BA4A0712}"/>
                  </a:ext>
                </a:extLst>
              </p:cNvPr>
              <p:cNvSpPr txBox="1">
                <a:spLocks noRot="1" noChangeAspect="1" noMove="1" noResize="1" noEditPoints="1" noAdjustHandles="1" noChangeArrowheads="1" noChangeShapeType="1" noTextEdit="1"/>
              </p:cNvSpPr>
              <p:nvPr/>
            </p:nvSpPr>
            <p:spPr>
              <a:xfrm>
                <a:off x="4572000" y="230256"/>
                <a:ext cx="4572000" cy="6298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01298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3031-2BAA-40C2-7A40-5FB714E2CAE3}"/>
              </a:ext>
            </a:extLst>
          </p:cNvPr>
          <p:cNvSpPr>
            <a:spLocks noGrp="1"/>
          </p:cNvSpPr>
          <p:nvPr>
            <p:ph type="title"/>
          </p:nvPr>
        </p:nvSpPr>
        <p:spPr/>
        <p:txBody>
          <a:bodyPr/>
          <a:lstStyle/>
          <a:p>
            <a:r>
              <a:rPr lang="en-US" dirty="0"/>
              <a:t>Chernoff Bound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0E3A941-C5B2-3AF2-6273-773067E5D497}"/>
                  </a:ext>
                </a:extLst>
              </p:cNvPr>
              <p:cNvSpPr>
                <a:spLocks noGrp="1"/>
              </p:cNvSpPr>
              <p:nvPr>
                <p:ph idx="1"/>
              </p:nvPr>
            </p:nvSpPr>
            <p:spPr/>
            <p:txBody>
              <a:bodyPr/>
              <a:lstStyle/>
              <a:p>
                <a:r>
                  <a:rPr lang="en-US" dirty="0"/>
                  <a:t>This bound holds for all positive </a:t>
                </a:r>
                <a14:m>
                  <m:oMath xmlns:m="http://schemas.openxmlformats.org/officeDocument/2006/math">
                    <m:r>
                      <a:rPr lang="en-US" b="0" i="1" smtClean="0">
                        <a:latin typeface="Cambria Math" panose="02040503050406030204" pitchFamily="18" charset="0"/>
                      </a:rPr>
                      <m:t>𝑡</m:t>
                    </m:r>
                  </m:oMath>
                </a14:m>
                <a:r>
                  <a:rPr lang="en-US" dirty="0"/>
                  <a:t> so let us use the value of </a:t>
                </a:r>
                <a14:m>
                  <m:oMath xmlns:m="http://schemas.openxmlformats.org/officeDocument/2006/math">
                    <m:r>
                      <a:rPr lang="en-US" b="0" i="1" smtClean="0">
                        <a:latin typeface="Cambria Math" panose="02040503050406030204" pitchFamily="18" charset="0"/>
                      </a:rPr>
                      <m:t>𝑡</m:t>
                    </m:r>
                  </m:oMath>
                </a14:m>
                <a:r>
                  <a:rPr lang="en-US" dirty="0"/>
                  <a:t> which minimizes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𝑡</m:t>
                        </m:r>
                      </m:e>
                    </m:d>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𝑡𝑎</m:t>
                        </m:r>
                      </m:sup>
                    </m:sSup>
                  </m:oMath>
                </a14:m>
                <a:r>
                  <a:rPr lang="en-US" dirty="0"/>
                  <a:t>.  That minimum value of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𝑋</m:t>
                        </m:r>
                      </m:sub>
                    </m:sSub>
                    <m:d>
                      <m:dPr>
                        <m:ctrlPr>
                          <a:rPr lang="en-US" i="1">
                            <a:latin typeface="Cambria Math" panose="02040503050406030204" pitchFamily="18" charset="0"/>
                          </a:rPr>
                        </m:ctrlPr>
                      </m:dPr>
                      <m:e>
                        <m:r>
                          <a:rPr lang="en-US" i="1">
                            <a:latin typeface="Cambria Math" panose="02040503050406030204" pitchFamily="18" charset="0"/>
                          </a:rPr>
                          <m:t>𝑡</m:t>
                        </m:r>
                      </m:e>
                    </m:d>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𝑡𝑎</m:t>
                        </m:r>
                      </m:sup>
                    </m:sSup>
                  </m:oMath>
                </a14:m>
                <a:r>
                  <a:rPr lang="en-US" dirty="0"/>
                  <a:t> is called the infimum with respect to </a:t>
                </a:r>
                <a14:m>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&gt;0</m:t>
                    </m:r>
                  </m:oMath>
                </a14:m>
                <a:r>
                  <a:rPr lang="en-US" dirty="0"/>
                  <a:t>.</a:t>
                </a:r>
              </a:p>
            </p:txBody>
          </p:sp>
        </mc:Choice>
        <mc:Fallback>
          <p:sp>
            <p:nvSpPr>
              <p:cNvPr id="3" name="Content Placeholder 2">
                <a:extLst>
                  <a:ext uri="{FF2B5EF4-FFF2-40B4-BE49-F238E27FC236}">
                    <a16:creationId xmlns:a16="http://schemas.microsoft.com/office/drawing/2014/main" id="{D0E3A941-C5B2-3AF2-6273-773067E5D497}"/>
                  </a:ext>
                </a:extLst>
              </p:cNvPr>
              <p:cNvSpPr>
                <a:spLocks noGrp="1" noRot="1" noChangeAspect="1" noMove="1" noResize="1" noEditPoints="1" noAdjustHandles="1" noChangeArrowheads="1" noChangeShapeType="1" noTextEdit="1"/>
              </p:cNvSpPr>
              <p:nvPr>
                <p:ph idx="1"/>
              </p:nvPr>
            </p:nvSpPr>
            <p:spPr>
              <a:blipFill>
                <a:blip r:embed="rId2"/>
                <a:stretch>
                  <a:fillRect l="-1704" t="-2355" r="-18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D24892A-2035-50D6-7D67-3842C8C8E410}"/>
                  </a:ext>
                </a:extLst>
              </p:cNvPr>
              <p:cNvSpPr txBox="1"/>
              <p:nvPr/>
            </p:nvSpPr>
            <p:spPr>
              <a:xfrm>
                <a:off x="4641272" y="449938"/>
                <a:ext cx="4572000" cy="36933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𝑡𝑋</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𝑡𝑎</m:t>
                              </m:r>
                            </m:sup>
                          </m:sSup>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𝑋</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𝑡𝑎</m:t>
                          </m:r>
                        </m:sup>
                      </m:sSup>
                    </m:oMath>
                  </m:oMathPara>
                </a14:m>
                <a:endParaRPr lang="en-US" dirty="0"/>
              </a:p>
            </p:txBody>
          </p:sp>
        </mc:Choice>
        <mc:Fallback>
          <p:sp>
            <p:nvSpPr>
              <p:cNvPr id="5" name="TextBox 4">
                <a:extLst>
                  <a:ext uri="{FF2B5EF4-FFF2-40B4-BE49-F238E27FC236}">
                    <a16:creationId xmlns:a16="http://schemas.microsoft.com/office/drawing/2014/main" id="{3D24892A-2035-50D6-7D67-3842C8C8E410}"/>
                  </a:ext>
                </a:extLst>
              </p:cNvPr>
              <p:cNvSpPr txBox="1">
                <a:spLocks noRot="1" noChangeAspect="1" noMove="1" noResize="1" noEditPoints="1" noAdjustHandles="1" noChangeArrowheads="1" noChangeShapeType="1" noTextEdit="1"/>
              </p:cNvSpPr>
              <p:nvPr/>
            </p:nvSpPr>
            <p:spPr>
              <a:xfrm>
                <a:off x="4641272" y="449938"/>
                <a:ext cx="45720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08D314C-E511-7E9F-087F-63C0FA591E51}"/>
                  </a:ext>
                </a:extLst>
              </p:cNvPr>
              <p:cNvSpPr txBox="1"/>
              <p:nvPr/>
            </p:nvSpPr>
            <p:spPr>
              <a:xfrm>
                <a:off x="1998518" y="3857398"/>
                <a:ext cx="4606636" cy="658322"/>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𝑃</m:t>
                      </m:r>
                      <m:d>
                        <m:dPr>
                          <m:ctrlPr>
                            <a:rPr lang="en-US" sz="2800" b="0" i="1" smtClean="0">
                              <a:latin typeface="Cambria Math" panose="02040503050406030204" pitchFamily="18" charset="0"/>
                            </a:rPr>
                          </m:ctrlPr>
                        </m:dPr>
                        <m:e>
                          <m:r>
                            <a:rPr lang="en-US" sz="2800" i="1" smtClean="0">
                              <a:latin typeface="Cambria Math" panose="02040503050406030204" pitchFamily="18" charset="0"/>
                            </a:rPr>
                            <m:t>𝑋</m:t>
                          </m:r>
                          <m:r>
                            <a:rPr lang="en-US" sz="2800" b="0" i="1" smtClean="0">
                              <a:latin typeface="Cambria Math" panose="02040503050406030204" pitchFamily="18" charset="0"/>
                            </a:rPr>
                            <m:t>≥</m:t>
                          </m:r>
                          <m:r>
                            <a:rPr lang="en-US" sz="2800" b="0" i="1" smtClean="0">
                              <a:latin typeface="Cambria Math" panose="02040503050406030204" pitchFamily="18" charset="0"/>
                            </a:rPr>
                            <m:t>𝑎</m:t>
                          </m:r>
                        </m:e>
                      </m:d>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inf</m:t>
                              </m:r>
                            </m:e>
                            <m:lim>
                              <m:r>
                                <a:rPr lang="en-US" sz="2800" b="0" i="1" smtClean="0">
                                  <a:latin typeface="Cambria Math" panose="02040503050406030204" pitchFamily="18" charset="0"/>
                                </a:rPr>
                                <m:t>𝑡</m:t>
                              </m:r>
                              <m:r>
                                <a:rPr lang="en-US" sz="2800" b="0" i="1" smtClean="0">
                                  <a:latin typeface="Cambria Math" panose="02040503050406030204" pitchFamily="18" charset="0"/>
                                </a:rPr>
                                <m:t>&gt;0</m:t>
                              </m:r>
                            </m:lim>
                          </m:limLow>
                          <m:r>
                            <a:rPr lang="en-US" sz="2800" b="0" i="1" smtClean="0">
                              <a:latin typeface="Cambria Math" panose="02040503050406030204" pitchFamily="18" charset="0"/>
                            </a:rPr>
                            <m:t> </m:t>
                          </m:r>
                          <m:r>
                            <a:rPr lang="en-US" sz="2800" b="0" i="1" smtClean="0">
                              <a:latin typeface="Cambria Math" panose="02040503050406030204" pitchFamily="18" charset="0"/>
                            </a:rPr>
                            <m:t>𝑀</m:t>
                          </m:r>
                        </m:e>
                        <m:sub>
                          <m:r>
                            <a:rPr lang="en-US" sz="2800" b="0" i="1" smtClean="0">
                              <a:latin typeface="Cambria Math" panose="02040503050406030204" pitchFamily="18" charset="0"/>
                            </a:rPr>
                            <m:t>𝑋</m:t>
                          </m:r>
                        </m:sub>
                      </m:sSub>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𝑡</m:t>
                          </m:r>
                        </m:e>
                      </m:d>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𝑒</m:t>
                          </m:r>
                        </m:e>
                        <m:sup>
                          <m:r>
                            <a:rPr lang="en-US" sz="2800" b="0" i="1" smtClean="0">
                              <a:latin typeface="Cambria Math" panose="02040503050406030204" pitchFamily="18" charset="0"/>
                            </a:rPr>
                            <m:t>−</m:t>
                          </m:r>
                          <m:r>
                            <a:rPr lang="en-US" sz="2800" b="0" i="1" smtClean="0">
                              <a:latin typeface="Cambria Math" panose="02040503050406030204" pitchFamily="18" charset="0"/>
                            </a:rPr>
                            <m:t>𝑡𝑎</m:t>
                          </m:r>
                        </m:sup>
                      </m:sSup>
                    </m:oMath>
                  </m:oMathPara>
                </a14:m>
                <a:endParaRPr lang="en-US" sz="2800" dirty="0"/>
              </a:p>
            </p:txBody>
          </p:sp>
        </mc:Choice>
        <mc:Fallback>
          <p:sp>
            <p:nvSpPr>
              <p:cNvPr id="7" name="TextBox 6">
                <a:extLst>
                  <a:ext uri="{FF2B5EF4-FFF2-40B4-BE49-F238E27FC236}">
                    <a16:creationId xmlns:a16="http://schemas.microsoft.com/office/drawing/2014/main" id="{A08D314C-E511-7E9F-087F-63C0FA591E51}"/>
                  </a:ext>
                </a:extLst>
              </p:cNvPr>
              <p:cNvSpPr txBox="1">
                <a:spLocks noRot="1" noChangeAspect="1" noMove="1" noResize="1" noEditPoints="1" noAdjustHandles="1" noChangeArrowheads="1" noChangeShapeType="1" noTextEdit="1"/>
              </p:cNvSpPr>
              <p:nvPr/>
            </p:nvSpPr>
            <p:spPr>
              <a:xfrm>
                <a:off x="1998518" y="3857398"/>
                <a:ext cx="4606636" cy="658322"/>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F21DBA6F-95EF-B37D-24F0-A83E8C71BA52}"/>
              </a:ext>
            </a:extLst>
          </p:cNvPr>
          <p:cNvSpPr txBox="1"/>
          <p:nvPr/>
        </p:nvSpPr>
        <p:spPr>
          <a:xfrm>
            <a:off x="6692763" y="3898599"/>
            <a:ext cx="1814279" cy="369332"/>
          </a:xfrm>
          <a:prstGeom prst="rect">
            <a:avLst/>
          </a:prstGeom>
          <a:noFill/>
        </p:spPr>
        <p:txBody>
          <a:bodyPr wrap="none" rtlCol="0">
            <a:spAutoFit/>
          </a:bodyPr>
          <a:lstStyle/>
          <a:p>
            <a:r>
              <a:rPr lang="en-US" dirty="0"/>
              <a:t>(Chernoff Bound)</a:t>
            </a:r>
          </a:p>
        </p:txBody>
      </p:sp>
    </p:spTree>
    <p:extLst>
      <p:ext uri="{BB962C8B-B14F-4D97-AF65-F5344CB8AC3E}">
        <p14:creationId xmlns:p14="http://schemas.microsoft.com/office/powerpoint/2010/main" val="348481378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ABB00-B4FC-0F43-197F-2E37E88C6729}"/>
              </a:ext>
            </a:extLst>
          </p:cNvPr>
          <p:cNvSpPr>
            <a:spLocks noGrp="1"/>
          </p:cNvSpPr>
          <p:nvPr>
            <p:ph type="title"/>
          </p:nvPr>
        </p:nvSpPr>
        <p:spPr/>
        <p:txBody>
          <a:bodyPr/>
          <a:lstStyle/>
          <a:p>
            <a:r>
              <a:rPr lang="en-US" dirty="0"/>
              <a:t>Chernoff Bound</a:t>
            </a:r>
          </a:p>
        </p:txBody>
      </p:sp>
      <p:sp>
        <p:nvSpPr>
          <p:cNvPr id="3" name="Content Placeholder 2">
            <a:extLst>
              <a:ext uri="{FF2B5EF4-FFF2-40B4-BE49-F238E27FC236}">
                <a16:creationId xmlns:a16="http://schemas.microsoft.com/office/drawing/2014/main" id="{48B54CED-DC4F-BD7E-74C1-D80E3A1C358F}"/>
              </a:ext>
            </a:extLst>
          </p:cNvPr>
          <p:cNvSpPr>
            <a:spLocks noGrp="1"/>
          </p:cNvSpPr>
          <p:nvPr>
            <p:ph idx="1"/>
          </p:nvPr>
        </p:nvSpPr>
        <p:spPr/>
        <p:txBody>
          <a:bodyPr/>
          <a:lstStyle/>
          <a:p>
            <a:r>
              <a:rPr lang="en-US" dirty="0"/>
              <a:t>For the Binomial Distribution then we have: </a:t>
            </a:r>
          </a:p>
          <a:p>
            <a:pPr marL="0" indent="0">
              <a:buNone/>
            </a:pPr>
            <a:endParaRPr lang="en-US" dirty="0"/>
          </a:p>
          <a:p>
            <a:pPr marL="0" indent="0">
              <a:buNone/>
            </a:pPr>
            <a:endParaRPr lang="en-US" dirty="0"/>
          </a:p>
          <a:p>
            <a:pPr marL="0" indent="0">
              <a:buNone/>
            </a:pPr>
            <a:r>
              <a:rPr lang="en-US" dirty="0"/>
              <a:t>To derive a useful bound however, we must consider an alternative form.</a:t>
            </a:r>
          </a:p>
          <a:p>
            <a:pPr marL="0" indent="0">
              <a:buNone/>
            </a:pP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8FED653-F9A6-DF33-ED33-2D1F60DD47B1}"/>
                  </a:ext>
                </a:extLst>
              </p:cNvPr>
              <p:cNvSpPr txBox="1"/>
              <p:nvPr/>
            </p:nvSpPr>
            <p:spPr>
              <a:xfrm>
                <a:off x="1468580" y="2541134"/>
                <a:ext cx="6068291" cy="52854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𝑃</m:t>
                      </m:r>
                      <m:d>
                        <m:dPr>
                          <m:ctrlPr>
                            <a:rPr lang="en-US" sz="1800" b="0" i="1" smtClean="0">
                              <a:latin typeface="Cambria Math" panose="02040503050406030204" pitchFamily="18" charset="0"/>
                            </a:rPr>
                          </m:ctrlPr>
                        </m:dPr>
                        <m:e>
                          <m:r>
                            <a:rPr lang="en-US" sz="1800" i="1" smtClean="0">
                              <a:latin typeface="Cambria Math" panose="02040503050406030204" pitchFamily="18" charset="0"/>
                            </a:rPr>
                            <m:t>𝑋</m:t>
                          </m:r>
                          <m:r>
                            <a:rPr lang="en-US" sz="1800" b="0" i="1" smtClean="0">
                              <a:latin typeface="Cambria Math" panose="02040503050406030204" pitchFamily="18" charset="0"/>
                            </a:rPr>
                            <m:t>≥</m:t>
                          </m:r>
                          <m:r>
                            <a:rPr lang="en-US" sz="1800" b="0" i="1" smtClean="0">
                              <a:latin typeface="Cambria Math" panose="02040503050406030204" pitchFamily="18" charset="0"/>
                            </a:rPr>
                            <m:t>𝑎</m:t>
                          </m:r>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inf</m:t>
                              </m:r>
                            </m:e>
                            <m:lim>
                              <m:r>
                                <a:rPr lang="en-US" sz="1800" b="0" i="1" smtClean="0">
                                  <a:latin typeface="Cambria Math" panose="02040503050406030204" pitchFamily="18" charset="0"/>
                                </a:rPr>
                                <m:t>𝑡</m:t>
                              </m:r>
                              <m:r>
                                <a:rPr lang="en-US" sz="1800" b="0" i="1" smtClean="0">
                                  <a:latin typeface="Cambria Math" panose="02040503050406030204" pitchFamily="18" charset="0"/>
                                </a:rPr>
                                <m:t>&gt;0</m:t>
                              </m:r>
                            </m:lim>
                          </m:limLow>
                          <m:r>
                            <a:rPr lang="en-US" sz="1800" b="0" i="1" smtClean="0">
                              <a:latin typeface="Cambria Math" panose="02040503050406030204" pitchFamily="18" charset="0"/>
                            </a:rPr>
                            <m:t> </m:t>
                          </m:r>
                          <m:r>
                            <a:rPr lang="en-US" sz="1800" b="0" i="1" smtClean="0">
                              <a:latin typeface="Cambria Math" panose="02040503050406030204" pitchFamily="18" charset="0"/>
                            </a:rPr>
                            <m:t>𝑀</m:t>
                          </m:r>
                        </m:e>
                        <m:sub>
                          <m:r>
                            <a:rPr lang="en-US" sz="1800" b="0" i="1" smtClean="0">
                              <a:latin typeface="Cambria Math" panose="02040503050406030204" pitchFamily="18" charset="0"/>
                            </a:rPr>
                            <m:t>𝑋</m:t>
                          </m:r>
                        </m:sub>
                      </m:sSub>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𝑡</m:t>
                          </m:r>
                        </m:e>
                      </m:d>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𝑒</m:t>
                          </m:r>
                        </m:e>
                        <m:sup>
                          <m:r>
                            <a:rPr lang="en-US" sz="1800" b="0" i="1" smtClean="0">
                              <a:latin typeface="Cambria Math" panose="02040503050406030204" pitchFamily="18" charset="0"/>
                            </a:rPr>
                            <m:t>−</m:t>
                          </m:r>
                          <m:r>
                            <a:rPr lang="en-US" sz="1800" b="0" i="1" smtClean="0">
                              <a:latin typeface="Cambria Math" panose="02040503050406030204" pitchFamily="18" charset="0"/>
                            </a:rPr>
                            <m:t>𝑡𝑎</m:t>
                          </m:r>
                        </m:sup>
                      </m:sSup>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limLow>
                            <m:limLowPr>
                              <m:ctrlPr>
                                <a:rPr lang="en-US" sz="1800" b="0" i="1" smtClean="0">
                                  <a:latin typeface="Cambria Math" panose="02040503050406030204" pitchFamily="18" charset="0"/>
                                </a:rPr>
                              </m:ctrlPr>
                            </m:limLowPr>
                            <m:e>
                              <m:r>
                                <m:rPr>
                                  <m:sty m:val="p"/>
                                </m:rPr>
                                <a:rPr lang="en-US" sz="1800" b="0" i="0" smtClean="0">
                                  <a:latin typeface="Cambria Math" panose="02040503050406030204" pitchFamily="18" charset="0"/>
                                </a:rPr>
                                <m:t>inf</m:t>
                              </m:r>
                            </m:e>
                            <m:lim>
                              <m:r>
                                <a:rPr lang="en-US" sz="1800" b="0" i="1" smtClean="0">
                                  <a:latin typeface="Cambria Math" panose="02040503050406030204" pitchFamily="18" charset="0"/>
                                </a:rPr>
                                <m:t>𝑡</m:t>
                              </m:r>
                              <m:r>
                                <a:rPr lang="en-US" sz="1800" b="0" i="1" smtClean="0">
                                  <a:latin typeface="Cambria Math" panose="02040503050406030204" pitchFamily="18" charset="0"/>
                                </a:rPr>
                                <m:t>&gt;0</m:t>
                              </m:r>
                            </m:lim>
                          </m:limLow>
                        </m:fName>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𝑝</m:t>
                                  </m:r>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m:t>
                                      </m:r>
                                    </m:sup>
                                  </m:sSup>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𝑝</m:t>
                                      </m:r>
                                    </m:e>
                                  </m:d>
                                </m:e>
                              </m:d>
                            </m:e>
                            <m:sup>
                              <m:r>
                                <a:rPr lang="en-US" i="1">
                                  <a:latin typeface="Cambria Math" panose="02040503050406030204" pitchFamily="18" charset="0"/>
                                </a:rPr>
                                <m:t>𝑁</m:t>
                              </m:r>
                            </m:sup>
                          </m:sSup>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m:t>
                              </m:r>
                              <m:r>
                                <a:rPr lang="en-US" i="1">
                                  <a:latin typeface="Cambria Math" panose="02040503050406030204" pitchFamily="18" charset="0"/>
                                </a:rPr>
                                <m:t>𝑡𝑎</m:t>
                              </m:r>
                            </m:sup>
                          </m:sSup>
                          <m:r>
                            <a:rPr lang="en-US" b="0" i="1" smtClean="0">
                              <a:latin typeface="Cambria Math" panose="02040503050406030204" pitchFamily="18" charset="0"/>
                            </a:rPr>
                            <m:t> </m:t>
                          </m:r>
                        </m:e>
                      </m:func>
                    </m:oMath>
                  </m:oMathPara>
                </a14:m>
                <a:endParaRPr lang="en-US" sz="1800" dirty="0"/>
              </a:p>
            </p:txBody>
          </p:sp>
        </mc:Choice>
        <mc:Fallback>
          <p:sp>
            <p:nvSpPr>
              <p:cNvPr id="5" name="TextBox 4">
                <a:extLst>
                  <a:ext uri="{FF2B5EF4-FFF2-40B4-BE49-F238E27FC236}">
                    <a16:creationId xmlns:a16="http://schemas.microsoft.com/office/drawing/2014/main" id="{78FED653-F9A6-DF33-ED33-2D1F60DD47B1}"/>
                  </a:ext>
                </a:extLst>
              </p:cNvPr>
              <p:cNvSpPr txBox="1">
                <a:spLocks noRot="1" noChangeAspect="1" noMove="1" noResize="1" noEditPoints="1" noAdjustHandles="1" noChangeArrowheads="1" noChangeShapeType="1" noTextEdit="1"/>
              </p:cNvSpPr>
              <p:nvPr/>
            </p:nvSpPr>
            <p:spPr>
              <a:xfrm>
                <a:off x="1468580" y="2541134"/>
                <a:ext cx="6068291" cy="528543"/>
              </a:xfrm>
              <a:prstGeom prst="rect">
                <a:avLst/>
              </a:prstGeom>
              <a:blipFill>
                <a:blip r:embed="rId2"/>
                <a:stretch>
                  <a:fillRect b="-1149"/>
                </a:stretch>
              </a:blipFill>
            </p:spPr>
            <p:txBody>
              <a:bodyPr/>
              <a:lstStyle/>
              <a:p>
                <a:r>
                  <a:rPr lang="en-US">
                    <a:noFill/>
                  </a:rPr>
                  <a:t> </a:t>
                </a:r>
              </a:p>
            </p:txBody>
          </p:sp>
        </mc:Fallback>
      </mc:AlternateContent>
    </p:spTree>
    <p:extLst>
      <p:ext uri="{BB962C8B-B14F-4D97-AF65-F5344CB8AC3E}">
        <p14:creationId xmlns:p14="http://schemas.microsoft.com/office/powerpoint/2010/main" val="103025435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67368-7017-CCDC-8743-33B9B0101AD4}"/>
              </a:ext>
            </a:extLst>
          </p:cNvPr>
          <p:cNvSpPr>
            <a:spLocks noGrp="1"/>
          </p:cNvSpPr>
          <p:nvPr>
            <p:ph type="title"/>
          </p:nvPr>
        </p:nvSpPr>
        <p:spPr/>
        <p:txBody>
          <a:bodyPr/>
          <a:lstStyle/>
          <a:p>
            <a:r>
              <a:rPr lang="en-US" dirty="0"/>
              <a:t>Chernoff Bound for Binomial</a:t>
            </a:r>
          </a:p>
        </p:txBody>
      </p:sp>
      <p:sp>
        <p:nvSpPr>
          <p:cNvPr id="3" name="Content Placeholder 2">
            <a:extLst>
              <a:ext uri="{FF2B5EF4-FFF2-40B4-BE49-F238E27FC236}">
                <a16:creationId xmlns:a16="http://schemas.microsoft.com/office/drawing/2014/main" id="{67183531-A511-002C-FFBE-329C4ACD6744}"/>
              </a:ext>
            </a:extLst>
          </p:cNvPr>
          <p:cNvSpPr>
            <a:spLocks noGrp="1"/>
          </p:cNvSpPr>
          <p:nvPr>
            <p:ph idx="1"/>
          </p:nvPr>
        </p:nvSpPr>
        <p:spPr/>
        <p:txBody>
          <a:bodyPr/>
          <a:lstStyle/>
          <a:p>
            <a:r>
              <a:rPr lang="en-US" dirty="0"/>
              <a:t>One useful property of the Moment generating function is that </a:t>
            </a:r>
          </a:p>
          <a:p>
            <a:pPr lvl="1"/>
            <a:r>
              <a:rPr lang="en-US" dirty="0"/>
              <a:t>THEOREM: the Moment generating function of the sum of a set of random variables is the product of their moment generating functions.</a:t>
            </a:r>
          </a:p>
          <a:p>
            <a:pPr lvl="2"/>
            <a:r>
              <a:rPr lang="en-US" dirty="0"/>
              <a:t>Proof is trivial</a:t>
            </a:r>
          </a:p>
        </p:txBody>
      </p:sp>
    </p:spTree>
    <p:extLst>
      <p:ext uri="{BB962C8B-B14F-4D97-AF65-F5344CB8AC3E}">
        <p14:creationId xmlns:p14="http://schemas.microsoft.com/office/powerpoint/2010/main" val="79479518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094F9-D8D1-5A00-4256-73B42490FC0C}"/>
              </a:ext>
            </a:extLst>
          </p:cNvPr>
          <p:cNvSpPr>
            <a:spLocks noGrp="1"/>
          </p:cNvSpPr>
          <p:nvPr>
            <p:ph type="title"/>
          </p:nvPr>
        </p:nvSpPr>
        <p:spPr/>
        <p:txBody>
          <a:bodyPr/>
          <a:lstStyle/>
          <a:p>
            <a:r>
              <a:rPr lang="en-US" dirty="0"/>
              <a:t>Chernoff Bound for Binomial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57ABDCD-F9ED-1B6F-BAFC-FE8F0DB5CF16}"/>
                  </a:ext>
                </a:extLst>
              </p:cNvPr>
              <p:cNvSpPr>
                <a:spLocks noGrp="1"/>
              </p:cNvSpPr>
              <p:nvPr>
                <p:ph idx="1"/>
              </p:nvPr>
            </p:nvSpPr>
            <p:spPr/>
            <p:txBody>
              <a:bodyPr/>
              <a:lstStyle/>
              <a:p>
                <a:r>
                  <a:rPr lang="en-US" dirty="0"/>
                  <a:t>We can consider the binomial random variable </a:t>
                </a:r>
                <a14:m>
                  <m:oMath xmlns:m="http://schemas.openxmlformats.org/officeDocument/2006/math">
                    <m:r>
                      <a:rPr lang="en-US" b="0" i="1" smtClean="0">
                        <a:latin typeface="Cambria Math" panose="02040503050406030204" pitchFamily="18" charset="0"/>
                      </a:rPr>
                      <m:t>𝑋</m:t>
                    </m:r>
                  </m:oMath>
                </a14:m>
                <a:r>
                  <a:rPr lang="en-US" dirty="0"/>
                  <a:t> to be the constituent sum of random variables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𝑁</m:t>
                        </m:r>
                      </m:sub>
                    </m:sSub>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e>
                      </m:nary>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𝑋𝑡</m:t>
                              </m:r>
                            </m:sup>
                          </m:sSup>
                        </m:e>
                      </m:d>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sup>
                          </m:sSup>
                        </m:e>
                      </m:d>
                    </m:oMath>
                  </m:oMathPara>
                </a14:m>
                <a:endParaRPr lang="en-US" dirty="0"/>
              </a:p>
            </p:txBody>
          </p:sp>
        </mc:Choice>
        <mc:Fallback>
          <p:sp>
            <p:nvSpPr>
              <p:cNvPr id="3" name="Content Placeholder 2">
                <a:extLst>
                  <a:ext uri="{FF2B5EF4-FFF2-40B4-BE49-F238E27FC236}">
                    <a16:creationId xmlns:a16="http://schemas.microsoft.com/office/drawing/2014/main" id="{F57ABDCD-F9ED-1B6F-BAFC-FE8F0DB5CF16}"/>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114870469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6838B-AB0C-7F8C-6BEB-5134FAB9CFD7}"/>
              </a:ext>
            </a:extLst>
          </p:cNvPr>
          <p:cNvSpPr>
            <a:spLocks noGrp="1"/>
          </p:cNvSpPr>
          <p:nvPr>
            <p:ph type="title"/>
          </p:nvPr>
        </p:nvSpPr>
        <p:spPr/>
        <p:txBody>
          <a:bodyPr/>
          <a:lstStyle/>
          <a:p>
            <a:r>
              <a:rPr lang="en-US" dirty="0"/>
              <a:t>Chernoff Bound for Binomial</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DC29ADA-A6A4-1536-92EB-83843AE4ADC0}"/>
                  </a:ext>
                </a:extLst>
              </p:cNvPr>
              <p:cNvSpPr txBox="1"/>
              <p:nvPr/>
            </p:nvSpPr>
            <p:spPr>
              <a:xfrm>
                <a:off x="1046018" y="1364084"/>
                <a:ext cx="4572000" cy="253537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𝑋</m:t>
                                      </m:r>
                                    </m:e>
                                    <m:sub>
                                      <m:r>
                                        <a:rPr lang="en-US" i="1">
                                          <a:latin typeface="Cambria Math" panose="02040503050406030204" pitchFamily="18" charset="0"/>
                                        </a:rPr>
                                        <m:t>𝑖</m:t>
                                      </m:r>
                                    </m:sub>
                                  </m:sSub>
                                </m:e>
                              </m:nary>
                            </m:sup>
                          </m:sSup>
                        </m:e>
                      </m:d>
                      <m:r>
                        <a:rPr lang="en-US" b="0" i="1" smtClean="0">
                          <a:latin typeface="Cambria Math" panose="02040503050406030204" pitchFamily="18" charset="0"/>
                        </a:rPr>
                        <m:t>=</m:t>
                      </m:r>
                      <m:r>
                        <a:rPr lang="en-US" b="0" i="1" smtClean="0">
                          <a:latin typeface="Cambria Math" panose="02040503050406030204" pitchFamily="18" charset="0"/>
                        </a:rPr>
                        <m:t>𝐸</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sup>
                              </m:sSup>
                            </m:e>
                          </m:nary>
                        </m:e>
                      </m:d>
                      <m:r>
                        <a:rPr lang="en-US" b="0" i="1" smtClean="0">
                          <a:latin typeface="Cambria Math" panose="02040503050406030204" pitchFamily="18" charset="0"/>
                        </a:rPr>
                        <m:t>=</m:t>
                      </m:r>
                      <m:nary>
                        <m:naryPr>
                          <m:chr m:val="∏"/>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𝑁</m:t>
                          </m:r>
                        </m:sup>
                        <m:e>
                          <m:r>
                            <a:rPr lang="en-US" b="0" i="1" smtClean="0">
                              <a:latin typeface="Cambria Math" panose="02040503050406030204" pitchFamily="18" charset="0"/>
                            </a:rPr>
                            <m:t>𝐸</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sup>
                              </m:sSup>
                            </m:e>
                          </m:d>
                        </m:e>
                      </m:nary>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sub>
                      </m:sSub>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e>
                        <m:sup>
                          <m:r>
                            <a:rPr lang="en-US" b="0" i="1" smtClean="0">
                              <a:latin typeface="Cambria Math" panose="02040503050406030204" pitchFamily="18" charset="0"/>
                            </a:rPr>
                            <m:t>𝑁</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r>
                                <a:rPr lang="en-US" b="0" i="1" smtClean="0">
                                  <a:latin typeface="Cambria Math" panose="02040503050406030204" pitchFamily="18" charset="0"/>
                                </a:rPr>
                                <m:t>+1⋅</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e>
                              </m:d>
                            </m:e>
                          </m:d>
                        </m:e>
                        <m:sup>
                          <m:r>
                            <a:rPr lang="en-US" b="0" i="1" smtClean="0">
                              <a:latin typeface="Cambria Math" panose="02040503050406030204" pitchFamily="18" charset="0"/>
                            </a:rPr>
                            <m:t>𝑁</m:t>
                          </m:r>
                        </m:sup>
                      </m:sSup>
                    </m:oMath>
                  </m:oMathPara>
                </a14:m>
                <a:endParaRPr lang="en-US" b="0" i="1" dirty="0">
                  <a:latin typeface="Cambria Math" panose="02040503050406030204" pitchFamily="18" charset="0"/>
                </a:endParaRPr>
              </a:p>
              <a:p>
                <a:pPr/>
                <a:endParaRPr lang="en-US" b="0" i="1" dirty="0">
                  <a:latin typeface="Cambria Math" panose="02040503050406030204" pitchFamily="18" charset="0"/>
                </a:endParaRPr>
              </a:p>
              <a:p>
                <a:pPr/>
                <a:endParaRPr lang="en-US" i="1" dirty="0">
                  <a:latin typeface="Cambria Math" panose="02040503050406030204" pitchFamily="18" charset="0"/>
                </a:endParaRPr>
              </a:p>
              <a:p>
                <a:pPr/>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r>
                                <a:rPr lang="en-US" b="0" i="1" smtClean="0">
                                  <a:latin typeface="Cambria Math" panose="02040503050406030204" pitchFamily="18" charset="0"/>
                                </a:rPr>
                                <m:t>−1</m:t>
                              </m:r>
                            </m:e>
                          </m:d>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r>
                                <a:rPr lang="en-US" b="0" i="1" smtClean="0">
                                  <a:latin typeface="Cambria Math" panose="02040503050406030204" pitchFamily="18" charset="0"/>
                                </a:rPr>
                                <m:t>−1</m:t>
                              </m:r>
                            </m:e>
                          </m:d>
                        </m:sup>
                      </m:sSup>
                    </m:oMath>
                  </m:oMathPara>
                </a14:m>
                <a:endParaRPr lang="en-US" dirty="0"/>
              </a:p>
            </p:txBody>
          </p:sp>
        </mc:Choice>
        <mc:Fallback>
          <p:sp>
            <p:nvSpPr>
              <p:cNvPr id="5" name="TextBox 4">
                <a:extLst>
                  <a:ext uri="{FF2B5EF4-FFF2-40B4-BE49-F238E27FC236}">
                    <a16:creationId xmlns:a16="http://schemas.microsoft.com/office/drawing/2014/main" id="{7DC29ADA-A6A4-1536-92EB-83843AE4ADC0}"/>
                  </a:ext>
                </a:extLst>
              </p:cNvPr>
              <p:cNvSpPr txBox="1">
                <a:spLocks noRot="1" noChangeAspect="1" noMove="1" noResize="1" noEditPoints="1" noAdjustHandles="1" noChangeArrowheads="1" noChangeShapeType="1" noTextEdit="1"/>
              </p:cNvSpPr>
              <p:nvPr/>
            </p:nvSpPr>
            <p:spPr>
              <a:xfrm>
                <a:off x="1046018" y="1364084"/>
                <a:ext cx="4572000" cy="2535374"/>
              </a:xfrm>
              <a:prstGeom prst="rect">
                <a:avLst/>
              </a:prstGeom>
              <a:blipFill>
                <a:blip r:embed="rId2"/>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E9313CD-5AFA-EB02-7637-72A5FB2E7837}"/>
              </a:ext>
            </a:extLst>
          </p:cNvPr>
          <p:cNvSpPr/>
          <p:nvPr/>
        </p:nvSpPr>
        <p:spPr>
          <a:xfrm>
            <a:off x="1917208" y="3500179"/>
            <a:ext cx="2765628" cy="39868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0196EAD-5FBD-54D7-62F7-B9F35B451DF3}"/>
              </a:ext>
            </a:extLst>
          </p:cNvPr>
          <p:cNvPicPr>
            <a:picLocks noChangeAspect="1"/>
          </p:cNvPicPr>
          <p:nvPr/>
        </p:nvPicPr>
        <p:blipFill>
          <a:blip r:embed="rId3"/>
          <a:stretch>
            <a:fillRect/>
          </a:stretch>
        </p:blipFill>
        <p:spPr>
          <a:xfrm>
            <a:off x="5351489" y="2031014"/>
            <a:ext cx="3509225" cy="1964699"/>
          </a:xfrm>
          <a:prstGeom prst="rect">
            <a:avLst/>
          </a:prstGeom>
        </p:spPr>
      </p:pic>
    </p:spTree>
    <p:extLst>
      <p:ext uri="{BB962C8B-B14F-4D97-AF65-F5344CB8AC3E}">
        <p14:creationId xmlns:p14="http://schemas.microsoft.com/office/powerpoint/2010/main" val="309378193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E08F-E392-15D5-F2D7-FD7E7D75F9D7}"/>
              </a:ext>
            </a:extLst>
          </p:cNvPr>
          <p:cNvSpPr>
            <a:spLocks noGrp="1"/>
          </p:cNvSpPr>
          <p:nvPr>
            <p:ph type="title"/>
          </p:nvPr>
        </p:nvSpPr>
        <p:spPr/>
        <p:txBody>
          <a:bodyPr/>
          <a:lstStyle/>
          <a:p>
            <a:r>
              <a:rPr lang="en-US" dirty="0"/>
              <a:t>Chernoff Bound for Binomial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FDC64D6-64C7-7EB1-BEA8-8904802DA137}"/>
                  </a:ext>
                </a:extLst>
              </p:cNvPr>
              <p:cNvSpPr>
                <a:spLocks noGrp="1"/>
              </p:cNvSpPr>
              <p:nvPr>
                <p:ph idx="1"/>
              </p:nvPr>
            </p:nvSpPr>
            <p:spPr/>
            <p:txBody>
              <a:bodyPr/>
              <a:lstStyle/>
              <a:p>
                <a:r>
                  <a:rPr lang="en-US" dirty="0"/>
                  <a:t>Therefore, for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&gt;0</m:t>
                    </m:r>
                  </m:oMath>
                </a14:m>
                <a:r>
                  <a:rPr lang="en-US" dirty="0"/>
                  <a:t> we have: </a:t>
                </a: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𝑎</m:t>
                              </m:r>
                            </m:e>
                          </m:d>
                        </m:e>
                      </m:func>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𝑡</m:t>
                          </m:r>
                          <m:r>
                            <a:rPr lang="en-US" i="1">
                              <a:latin typeface="Cambria Math" panose="02040503050406030204" pitchFamily="18" charset="0"/>
                            </a:rPr>
                            <m:t>&gt;0</m:t>
                          </m:r>
                        </m:lim>
                      </m:limLow>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r>
                                            <a:rPr lang="en-US" b="0" i="1" smtClean="0">
                                              <a:latin typeface="Cambria Math" panose="02040503050406030204" pitchFamily="18" charset="0"/>
                                            </a:rPr>
                                            <m:t>−1</m:t>
                                          </m:r>
                                        </m:e>
                                      </m:d>
                                    </m:sup>
                                  </m:sSup>
                                </m:e>
                              </m:d>
                            </m:e>
                            <m:sup>
                              <m:r>
                                <a:rPr lang="en-US" b="0" i="1" smtClean="0">
                                  <a:latin typeface="Cambria Math" panose="02040503050406030204" pitchFamily="18" charset="0"/>
                                </a:rPr>
                                <m:t>𝑛</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𝑡𝑎</m:t>
                              </m:r>
                            </m:sup>
                          </m:sSup>
                        </m:den>
                      </m:f>
                      <m:r>
                        <a:rPr lang="en-US" b="0" i="1" smtClean="0">
                          <a:latin typeface="Cambria Math" panose="02040503050406030204" pitchFamily="18" charset="0"/>
                        </a:rPr>
                        <m:t>  </m:t>
                      </m:r>
                    </m:oMath>
                  </m:oMathPara>
                </a14:m>
                <a:endParaRPr lang="en-US" dirty="0"/>
              </a:p>
              <a:p>
                <a:r>
                  <a:rPr lang="en-US" dirty="0"/>
                  <a:t>Suppose we would like a bound on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𝜇</m:t>
                      </m:r>
                      <m:r>
                        <a:rPr lang="en-US" b="0" i="1" smtClean="0">
                          <a:latin typeface="Cambria Math" panose="02040503050406030204" pitchFamily="18" charset="0"/>
                        </a:rPr>
                        <m:t>(1+</m:t>
                      </m:r>
                      <m:r>
                        <a:rPr lang="en-US" b="0" i="1" smtClean="0">
                          <a:latin typeface="Cambria Math" panose="02040503050406030204" pitchFamily="18" charset="0"/>
                        </a:rPr>
                        <m:t>𝛿</m:t>
                      </m:r>
                      <m:r>
                        <a:rPr lang="en-US" b="0" i="1" smtClean="0">
                          <a:latin typeface="Cambria Math" panose="02040503050406030204" pitchFamily="18" charset="0"/>
                        </a:rPr>
                        <m:t>)</m:t>
                      </m:r>
                    </m:oMath>
                  </m:oMathPara>
                </a14:m>
                <a:endParaRPr lang="en-US" dirty="0"/>
              </a:p>
            </p:txBody>
          </p:sp>
        </mc:Choice>
        <mc:Fallback>
          <p:sp>
            <p:nvSpPr>
              <p:cNvPr id="3" name="Content Placeholder 2">
                <a:extLst>
                  <a:ext uri="{FF2B5EF4-FFF2-40B4-BE49-F238E27FC236}">
                    <a16:creationId xmlns:a16="http://schemas.microsoft.com/office/drawing/2014/main" id="{BFDC64D6-64C7-7EB1-BEA8-8904802DA137}"/>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spTree>
    <p:extLst>
      <p:ext uri="{BB962C8B-B14F-4D97-AF65-F5344CB8AC3E}">
        <p14:creationId xmlns:p14="http://schemas.microsoft.com/office/powerpoint/2010/main" val="327153836"/>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0DDC-00B8-B863-655B-38F76FE4134D}"/>
              </a:ext>
            </a:extLst>
          </p:cNvPr>
          <p:cNvSpPr>
            <a:spLocks noGrp="1"/>
          </p:cNvSpPr>
          <p:nvPr>
            <p:ph type="title"/>
          </p:nvPr>
        </p:nvSpPr>
        <p:spPr/>
        <p:txBody>
          <a:bodyPr/>
          <a:lstStyle/>
          <a:p>
            <a:r>
              <a:rPr lang="en-US" dirty="0"/>
              <a:t>Chernoff Bound for Binomial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8E34546-1D85-CB3F-5AC7-ECCC132C7DC4}"/>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𝜇</m:t>
                              </m:r>
                              <m:r>
                                <a:rPr lang="en-US" i="1">
                                  <a:latin typeface="Cambria Math" panose="02040503050406030204" pitchFamily="18" charset="0"/>
                                </a:rPr>
                                <m:t>(1+</m:t>
                              </m:r>
                              <m:r>
                                <a:rPr lang="en-US" i="1">
                                  <a:latin typeface="Cambria Math" panose="02040503050406030204" pitchFamily="18" charset="0"/>
                                </a:rPr>
                                <m:t>𝛿</m:t>
                              </m:r>
                              <m:r>
                                <a:rPr lang="en-US" i="1">
                                  <a:latin typeface="Cambria Math" panose="02040503050406030204" pitchFamily="18" charset="0"/>
                                </a:rPr>
                                <m:t>)</m:t>
                              </m:r>
                              <m:r>
                                <m:rPr>
                                  <m:nor/>
                                </m:rPr>
                                <a:rPr lang="en-US" dirty="0"/>
                                <m:t> </m:t>
                              </m:r>
                            </m:e>
                          </m:d>
                        </m:e>
                      </m:func>
                      <m:r>
                        <a:rPr lang="en-US" b="0" i="1" smtClean="0">
                          <a:latin typeface="Cambria Math" panose="02040503050406030204" pitchFamily="18" charset="0"/>
                        </a:rPr>
                        <m:t>≤</m:t>
                      </m:r>
                      <m:limLow>
                        <m:limLowPr>
                          <m:ctrlPr>
                            <a:rPr lang="en-US" i="1">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𝑡</m:t>
                          </m:r>
                          <m:r>
                            <a:rPr lang="en-US" i="1">
                              <a:latin typeface="Cambria Math" panose="02040503050406030204" pitchFamily="18" charset="0"/>
                            </a:rPr>
                            <m:t>&gt;0</m:t>
                          </m:r>
                        </m:lim>
                      </m:limLow>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r>
                                            <a:rPr lang="en-US" b="0" i="1" smtClean="0">
                                              <a:latin typeface="Cambria Math" panose="02040503050406030204" pitchFamily="18" charset="0"/>
                                            </a:rPr>
                                            <m:t>−1</m:t>
                                          </m:r>
                                        </m:e>
                                      </m:d>
                                    </m:sup>
                                  </m:sSup>
                                </m:e>
                              </m:d>
                            </m:e>
                            <m:sup>
                              <m:r>
                                <a:rPr lang="en-US" b="0" i="1" smtClean="0">
                                  <a:latin typeface="Cambria Math" panose="02040503050406030204" pitchFamily="18" charset="0"/>
                                </a:rPr>
                                <m:t>𝑛</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r>
                                <a:rPr lang="en-US" i="1">
                                  <a:latin typeface="Cambria Math" panose="02040503050406030204" pitchFamily="18" charset="0"/>
                                </a:rPr>
                                <m:t>𝜇</m:t>
                              </m:r>
                              <m:r>
                                <a:rPr lang="en-US" i="1">
                                  <a:latin typeface="Cambria Math" panose="02040503050406030204" pitchFamily="18" charset="0"/>
                                </a:rPr>
                                <m:t>(1+</m:t>
                              </m:r>
                              <m:r>
                                <a:rPr lang="en-US" i="1">
                                  <a:latin typeface="Cambria Math" panose="02040503050406030204" pitchFamily="18" charset="0"/>
                                </a:rPr>
                                <m:t>𝛿</m:t>
                              </m:r>
                              <m:r>
                                <a:rPr lang="en-US" i="1">
                                  <a:latin typeface="Cambria Math" panose="02040503050406030204" pitchFamily="18" charset="0"/>
                                </a:rPr>
                                <m:t>)</m:t>
                              </m:r>
                              <m:r>
                                <m:rPr>
                                  <m:nor/>
                                </m:rPr>
                                <a:rPr lang="en-US" dirty="0"/>
                                <m:t> </m:t>
                              </m:r>
                            </m:sup>
                          </m:sSup>
                        </m:den>
                      </m:f>
                    </m:oMath>
                  </m:oMathPara>
                </a14:m>
                <a:endParaRPr lang="en-US" dirty="0"/>
              </a:p>
              <a:p>
                <a:pPr marL="0" indent="0">
                  <a:buNone/>
                </a:pPr>
                <a:endParaRPr lang="en-US" dirty="0"/>
              </a:p>
              <a:p>
                <a:r>
                  <a:rPr lang="en-US" dirty="0"/>
                  <a:t>Now we must find </a:t>
                </a:r>
                <a14:m>
                  <m:oMath xmlns:m="http://schemas.openxmlformats.org/officeDocument/2006/math">
                    <m:r>
                      <a:rPr lang="en-US" b="0" i="1" smtClean="0">
                        <a:latin typeface="Cambria Math" panose="02040503050406030204" pitchFamily="18" charset="0"/>
                      </a:rPr>
                      <m:t>𝑡</m:t>
                    </m:r>
                  </m:oMath>
                </a14:m>
                <a:r>
                  <a:rPr lang="en-US" dirty="0"/>
                  <a:t> which minimizes expression, and determine what minimum is.</a:t>
                </a:r>
              </a:p>
            </p:txBody>
          </p:sp>
        </mc:Choice>
        <mc:Fallback>
          <p:sp>
            <p:nvSpPr>
              <p:cNvPr id="3" name="Content Placeholder 2">
                <a:extLst>
                  <a:ext uri="{FF2B5EF4-FFF2-40B4-BE49-F238E27FC236}">
                    <a16:creationId xmlns:a16="http://schemas.microsoft.com/office/drawing/2014/main" id="{D8E34546-1D85-CB3F-5AC7-ECCC132C7DC4}"/>
                  </a:ext>
                </a:extLst>
              </p:cNvPr>
              <p:cNvSpPr>
                <a:spLocks noGrp="1" noRot="1" noChangeAspect="1" noMove="1" noResize="1" noEditPoints="1" noAdjustHandles="1" noChangeArrowheads="1" noChangeShapeType="1" noTextEdit="1"/>
              </p:cNvSpPr>
              <p:nvPr>
                <p:ph idx="1"/>
              </p:nvPr>
            </p:nvSpPr>
            <p:spPr>
              <a:blipFill>
                <a:blip r:embed="rId2"/>
                <a:stretch>
                  <a:fillRect l="-1704" r="-815" b="-5797"/>
                </a:stretch>
              </a:blipFill>
            </p:spPr>
            <p:txBody>
              <a:bodyPr/>
              <a:lstStyle/>
              <a:p>
                <a:r>
                  <a:rPr lang="en-US">
                    <a:noFill/>
                  </a:rPr>
                  <a:t> </a:t>
                </a:r>
              </a:p>
            </p:txBody>
          </p:sp>
        </mc:Fallback>
      </mc:AlternateContent>
    </p:spTree>
    <p:extLst>
      <p:ext uri="{BB962C8B-B14F-4D97-AF65-F5344CB8AC3E}">
        <p14:creationId xmlns:p14="http://schemas.microsoft.com/office/powerpoint/2010/main" val="2497392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Content Placeholder 2"/>
          <p:cNvSpPr>
            <a:spLocks noGrp="1"/>
          </p:cNvSpPr>
          <p:nvPr>
            <p:ph idx="1"/>
          </p:nvPr>
        </p:nvSpPr>
        <p:spPr>
          <a:xfrm>
            <a:off x="465706" y="957697"/>
            <a:ext cx="5715000" cy="3366299"/>
          </a:xfrm>
        </p:spPr>
        <p:txBody>
          <a:bodyPr/>
          <a:lstStyle/>
          <a:p>
            <a:pPr marL="343080" indent="-343080">
              <a:lnSpc>
                <a:spcPct val="100000"/>
              </a:lnSpc>
              <a:spcBef>
                <a:spcPts val="641"/>
              </a:spcBef>
              <a:buClr>
                <a:srgbClr val="000000"/>
              </a:buClr>
              <a:buFont typeface="Arial"/>
              <a:buChar char="•"/>
            </a:pPr>
            <a:r>
              <a:rPr lang="en-US" sz="1800" b="0" strike="noStrike" spc="-1" dirty="0">
                <a:solidFill>
                  <a:srgbClr val="000000"/>
                </a:solidFill>
                <a:latin typeface="Times New Roman"/>
              </a:rPr>
              <a:t>B.Sc. - Statistical Science &amp; Computer Engineering (SMU, 2017)</a:t>
            </a:r>
            <a:endParaRPr lang="en-US" sz="1800" b="0" strike="noStrike" spc="-1" dirty="0">
              <a:latin typeface="Arial"/>
            </a:endParaRPr>
          </a:p>
          <a:p>
            <a:pPr marL="343080" indent="-343080">
              <a:lnSpc>
                <a:spcPct val="100000"/>
              </a:lnSpc>
              <a:spcBef>
                <a:spcPts val="641"/>
              </a:spcBef>
              <a:buClr>
                <a:srgbClr val="000000"/>
              </a:buClr>
              <a:buFont typeface="Arial"/>
              <a:buChar char="•"/>
            </a:pPr>
            <a:r>
              <a:rPr lang="en-US" sz="1800" b="0" strike="noStrike" spc="-1" dirty="0">
                <a:solidFill>
                  <a:srgbClr val="000000"/>
                </a:solidFill>
                <a:latin typeface="Times New Roman"/>
              </a:rPr>
              <a:t>M.S – Computer Engineering (SMU, 2017) </a:t>
            </a:r>
            <a:endParaRPr lang="en-US" sz="1800" b="0" strike="noStrike" spc="-1" dirty="0">
              <a:latin typeface="Arial"/>
            </a:endParaRPr>
          </a:p>
          <a:p>
            <a:pPr marL="343080" indent="-343080">
              <a:lnSpc>
                <a:spcPct val="100000"/>
              </a:lnSpc>
              <a:spcBef>
                <a:spcPts val="641"/>
              </a:spcBef>
              <a:buClr>
                <a:srgbClr val="000000"/>
              </a:buClr>
              <a:buFont typeface="Arial"/>
              <a:buChar char="•"/>
            </a:pPr>
            <a:r>
              <a:rPr lang="en-US" sz="1800" b="0" strike="noStrike" spc="-1" dirty="0">
                <a:solidFill>
                  <a:srgbClr val="000000"/>
                </a:solidFill>
                <a:latin typeface="Times New Roman"/>
              </a:rPr>
              <a:t>Ph. D. - Biostatistics (SMU/UTSW, 2021)</a:t>
            </a:r>
            <a:endParaRPr lang="en-US" sz="1800" b="0" strike="noStrike" spc="-1" dirty="0">
              <a:latin typeface="Arial"/>
            </a:endParaRPr>
          </a:p>
          <a:p>
            <a:pPr marL="343080" indent="-343080">
              <a:lnSpc>
                <a:spcPct val="100000"/>
              </a:lnSpc>
              <a:spcBef>
                <a:spcPts val="641"/>
              </a:spcBef>
              <a:buClr>
                <a:srgbClr val="000000"/>
              </a:buClr>
              <a:buFont typeface="Arial"/>
              <a:buChar char="•"/>
            </a:pPr>
            <a:r>
              <a:rPr lang="en-US" sz="1800" b="0" strike="noStrike" spc="-1" dirty="0">
                <a:solidFill>
                  <a:srgbClr val="000000"/>
                </a:solidFill>
                <a:latin typeface="Times New Roman"/>
              </a:rPr>
              <a:t>Post-Doctoral Research Certification (UTSW 2024) – </a:t>
            </a:r>
            <a:endParaRPr lang="en-US" sz="1800" b="0" strike="noStrike" spc="-1" dirty="0">
              <a:latin typeface="Arial"/>
            </a:endParaRPr>
          </a:p>
          <a:p>
            <a:pPr marL="864000" lvl="1" indent="-324000">
              <a:lnSpc>
                <a:spcPct val="100000"/>
              </a:lnSpc>
              <a:spcBef>
                <a:spcPts val="1134"/>
              </a:spcBef>
              <a:buClr>
                <a:srgbClr val="000000"/>
              </a:buClr>
              <a:buSzPct val="75000"/>
              <a:buFont typeface="Symbol"/>
              <a:buChar char=""/>
            </a:pPr>
            <a:r>
              <a:rPr lang="en-US" sz="1800" b="0" strike="noStrike" spc="-1" dirty="0">
                <a:solidFill>
                  <a:srgbClr val="000000"/>
                </a:solidFill>
                <a:latin typeface="Times New Roman"/>
              </a:rPr>
              <a:t>Daehwan Kim Lab (UTSW, 2021-2023)</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Times New Roman"/>
              </a:rPr>
              <a:t>Sequence Alignment and Statistical Models</a:t>
            </a:r>
            <a:endParaRPr lang="en-US" sz="1800" b="0" strike="noStrike" spc="-1" dirty="0">
              <a:latin typeface="Arial"/>
            </a:endParaRPr>
          </a:p>
          <a:p>
            <a:pPr marL="864000" lvl="1" indent="-324000">
              <a:lnSpc>
                <a:spcPct val="100000"/>
              </a:lnSpc>
              <a:spcBef>
                <a:spcPts val="1134"/>
              </a:spcBef>
              <a:buClr>
                <a:srgbClr val="000000"/>
              </a:buClr>
              <a:buSzPct val="75000"/>
              <a:buFont typeface="Symbol"/>
              <a:buChar char=""/>
            </a:pPr>
            <a:r>
              <a:rPr lang="en-US" sz="1800" b="0" strike="noStrike" spc="-1" dirty="0">
                <a:solidFill>
                  <a:srgbClr val="000000"/>
                </a:solidFill>
                <a:latin typeface="Times New Roman"/>
              </a:rPr>
              <a:t>Lee Kraus Lab (UTSW, 2023)</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Times New Roman"/>
              </a:rPr>
              <a:t>Statistical Models for </a:t>
            </a:r>
            <a:r>
              <a:rPr lang="en-US" sz="1800" b="0" strike="noStrike" spc="-1" dirty="0" err="1">
                <a:solidFill>
                  <a:srgbClr val="000000"/>
                </a:solidFill>
                <a:latin typeface="Times New Roman"/>
              </a:rPr>
              <a:t>RPol</a:t>
            </a:r>
            <a:r>
              <a:rPr lang="en-US" sz="1800" b="0" strike="noStrike" spc="-1" dirty="0">
                <a:solidFill>
                  <a:srgbClr val="000000"/>
                </a:solidFill>
                <a:latin typeface="Times New Roman"/>
              </a:rPr>
              <a:t>-II Propagation</a:t>
            </a:r>
            <a:r>
              <a:rPr lang="en-US" sz="2000" b="0" strike="noStrike" spc="-1" dirty="0">
                <a:solidFill>
                  <a:srgbClr val="000000"/>
                </a:solidFill>
                <a:latin typeface="Times New Roman"/>
              </a:rPr>
              <a:t> </a:t>
            </a:r>
            <a:endParaRPr lang="en-US" sz="2000" b="0" strike="noStrike" spc="-1" dirty="0">
              <a:latin typeface="Arial"/>
            </a:endParaRPr>
          </a:p>
          <a:p>
            <a:endParaRPr lang="en-US" sz="2200" dirty="0"/>
          </a:p>
        </p:txBody>
      </p:sp>
      <p:pic>
        <p:nvPicPr>
          <p:cNvPr id="4" name="Picture 3">
            <a:extLst>
              <a:ext uri="{FF2B5EF4-FFF2-40B4-BE49-F238E27FC236}">
                <a16:creationId xmlns:a16="http://schemas.microsoft.com/office/drawing/2014/main" id="{56159BBD-4FB1-FFE1-C77A-A8CB0DE720EA}"/>
              </a:ext>
            </a:extLst>
          </p:cNvPr>
          <p:cNvPicPr>
            <a:picLocks noChangeAspect="1"/>
          </p:cNvPicPr>
          <p:nvPr/>
        </p:nvPicPr>
        <p:blipFill>
          <a:blip r:embed="rId2"/>
          <a:stretch>
            <a:fillRect/>
          </a:stretch>
        </p:blipFill>
        <p:spPr>
          <a:xfrm>
            <a:off x="6491160" y="337597"/>
            <a:ext cx="2506094" cy="3756206"/>
          </a:xfrm>
          <a:prstGeom prst="rect">
            <a:avLst/>
          </a:prstGeom>
        </p:spPr>
      </p:pic>
    </p:spTree>
    <p:extLst>
      <p:ext uri="{BB962C8B-B14F-4D97-AF65-F5344CB8AC3E}">
        <p14:creationId xmlns:p14="http://schemas.microsoft.com/office/powerpoint/2010/main" val="656062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FB6C-36B8-0E05-83F7-76EEE63EDE69}"/>
              </a:ext>
            </a:extLst>
          </p:cNvPr>
          <p:cNvSpPr>
            <a:spLocks noGrp="1"/>
          </p:cNvSpPr>
          <p:nvPr>
            <p:ph type="title"/>
          </p:nvPr>
        </p:nvSpPr>
        <p:spPr/>
        <p:txBody>
          <a:bodyPr/>
          <a:lstStyle/>
          <a:p>
            <a:r>
              <a:rPr lang="en-US" dirty="0"/>
              <a:t>History of Bioinformatics</a:t>
            </a:r>
          </a:p>
        </p:txBody>
      </p:sp>
      <p:sp>
        <p:nvSpPr>
          <p:cNvPr id="4" name="Content Placeholder 4">
            <a:extLst>
              <a:ext uri="{FF2B5EF4-FFF2-40B4-BE49-F238E27FC236}">
                <a16:creationId xmlns:a16="http://schemas.microsoft.com/office/drawing/2014/main" id="{CB44AA85-CD3A-6675-549F-FB3FA1145ACC}"/>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5" name="Straight Connector 4">
            <a:extLst>
              <a:ext uri="{FF2B5EF4-FFF2-40B4-BE49-F238E27FC236}">
                <a16:creationId xmlns:a16="http://schemas.microsoft.com/office/drawing/2014/main" id="{F48F410D-FBAA-C290-9568-546E263B17B1}"/>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6" name="Straight Connector 5">
            <a:extLst>
              <a:ext uri="{FF2B5EF4-FFF2-40B4-BE49-F238E27FC236}">
                <a16:creationId xmlns:a16="http://schemas.microsoft.com/office/drawing/2014/main" id="{CCA2105D-A7B7-D734-481B-B3A819EDA403}"/>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B707ECCA-57A3-E601-DD23-AA1AD349C452}"/>
              </a:ext>
            </a:extLst>
          </p:cNvPr>
          <p:cNvSpPr/>
          <p:nvPr/>
        </p:nvSpPr>
        <p:spPr>
          <a:xfrm flipH="1">
            <a:off x="1143000" y="248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9C2B72D1-7604-EFDC-7F8B-F73461490E92}"/>
              </a:ext>
            </a:extLst>
          </p:cNvPr>
          <p:cNvSpPr/>
          <p:nvPr/>
        </p:nvSpPr>
        <p:spPr>
          <a:xfrm flipH="1">
            <a:off x="1143000" y="3711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Content Placeholder 8">
            <a:extLst>
              <a:ext uri="{FF2B5EF4-FFF2-40B4-BE49-F238E27FC236}">
                <a16:creationId xmlns:a16="http://schemas.microsoft.com/office/drawing/2014/main" id="{C89791B3-254F-2636-3A5C-F42F47F64CD1}"/>
              </a:ext>
            </a:extLst>
          </p:cNvPr>
          <p:cNvSpPr/>
          <p:nvPr/>
        </p:nvSpPr>
        <p:spPr>
          <a:xfrm>
            <a:off x="0" y="232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2010</a:t>
            </a:r>
            <a:endParaRPr lang="en-US" sz="1500" b="0" strike="noStrike" spc="-1">
              <a:latin typeface="Arial"/>
            </a:endParaRPr>
          </a:p>
        </p:txBody>
      </p:sp>
      <p:sp>
        <p:nvSpPr>
          <p:cNvPr id="10" name="Content Placeholder 97">
            <a:extLst>
              <a:ext uri="{FF2B5EF4-FFF2-40B4-BE49-F238E27FC236}">
                <a16:creationId xmlns:a16="http://schemas.microsoft.com/office/drawing/2014/main" id="{4D469858-FBB8-E3B4-A270-610197B55A57}"/>
              </a:ext>
            </a:extLst>
          </p:cNvPr>
          <p:cNvSpPr/>
          <p:nvPr/>
        </p:nvSpPr>
        <p:spPr>
          <a:xfrm>
            <a:off x="360" y="350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2020</a:t>
            </a:r>
            <a:endParaRPr lang="en-US" sz="1500" b="0" strike="noStrike" spc="-1">
              <a:latin typeface="Arial"/>
            </a:endParaRPr>
          </a:p>
        </p:txBody>
      </p:sp>
      <p:sp>
        <p:nvSpPr>
          <p:cNvPr id="11" name="Rectangle 10">
            <a:extLst>
              <a:ext uri="{FF2B5EF4-FFF2-40B4-BE49-F238E27FC236}">
                <a16:creationId xmlns:a16="http://schemas.microsoft.com/office/drawing/2014/main" id="{C457245A-9C15-3A31-EC4B-137993B9E636}"/>
              </a:ext>
            </a:extLst>
          </p:cNvPr>
          <p:cNvSpPr/>
          <p:nvPr/>
        </p:nvSpPr>
        <p:spPr>
          <a:xfrm>
            <a:off x="1461600" y="170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(2005) – Next Generation Sequencing Introduced.</a:t>
            </a:r>
            <a:endParaRPr lang="en-US" sz="1500" b="0" strike="noStrike" spc="-1">
              <a:latin typeface="Arial"/>
            </a:endParaRPr>
          </a:p>
        </p:txBody>
      </p:sp>
      <p:sp>
        <p:nvSpPr>
          <p:cNvPr id="12" name="Rectangle 11">
            <a:extLst>
              <a:ext uri="{FF2B5EF4-FFF2-40B4-BE49-F238E27FC236}">
                <a16:creationId xmlns:a16="http://schemas.microsoft.com/office/drawing/2014/main" id="{23BEF957-A9D5-83B0-38E2-1ACB2A374D02}"/>
              </a:ext>
            </a:extLst>
          </p:cNvPr>
          <p:cNvSpPr/>
          <p:nvPr/>
        </p:nvSpPr>
        <p:spPr>
          <a:xfrm>
            <a:off x="1461600" y="134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(2003) – Human Reference Genome Version 1 Completed.</a:t>
            </a:r>
            <a:endParaRPr lang="en-US" sz="1500" b="0" strike="noStrike" spc="-1">
              <a:latin typeface="Arial"/>
            </a:endParaRPr>
          </a:p>
        </p:txBody>
      </p:sp>
      <p:sp>
        <p:nvSpPr>
          <p:cNvPr id="13" name="Rectangle 12">
            <a:extLst>
              <a:ext uri="{FF2B5EF4-FFF2-40B4-BE49-F238E27FC236}">
                <a16:creationId xmlns:a16="http://schemas.microsoft.com/office/drawing/2014/main" id="{322F92EB-B4BC-B816-ABDE-3CF3C05A1F65}"/>
              </a:ext>
            </a:extLst>
          </p:cNvPr>
          <p:cNvSpPr/>
          <p:nvPr/>
        </p:nvSpPr>
        <p:spPr>
          <a:xfrm>
            <a:off x="1461600" y="2170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 (2009) – Bowtie (Ben Langmead, Steven Salzberg) Introduced.</a:t>
            </a:r>
            <a:endParaRPr lang="en-US" sz="1500" b="0" strike="noStrike" spc="-1">
              <a:latin typeface="Arial"/>
            </a:endParaRPr>
          </a:p>
        </p:txBody>
      </p:sp>
    </p:spTree>
    <p:extLst>
      <p:ext uri="{BB962C8B-B14F-4D97-AF65-F5344CB8AC3E}">
        <p14:creationId xmlns:p14="http://schemas.microsoft.com/office/powerpoint/2010/main" val="4167128677"/>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6BAD-F1AF-BD7B-6B16-B53BD8517BAA}"/>
              </a:ext>
            </a:extLst>
          </p:cNvPr>
          <p:cNvSpPr>
            <a:spLocks noGrp="1"/>
          </p:cNvSpPr>
          <p:nvPr>
            <p:ph type="title"/>
          </p:nvPr>
        </p:nvSpPr>
        <p:spPr/>
        <p:txBody>
          <a:bodyPr/>
          <a:lstStyle/>
          <a:p>
            <a:r>
              <a:rPr lang="en-US" dirty="0"/>
              <a:t>Chernoff Bound for Binomial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4A06321-56B4-106B-EAC9-D966834583E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𝑡</m:t>
                          </m:r>
                          <m:r>
                            <a:rPr lang="en-US" i="1">
                              <a:latin typeface="Cambria Math" panose="02040503050406030204" pitchFamily="18" charset="0"/>
                            </a:rPr>
                            <m:t>&gt;0</m:t>
                          </m:r>
                        </m:lim>
                      </m:limLow>
                      <m:r>
                        <a:rPr lang="en-US" i="1">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r>
                                                <a:rPr lang="en-US" b="0" i="1" smtClean="0">
                                                  <a:latin typeface="Cambria Math" panose="02040503050406030204" pitchFamily="18" charset="0"/>
                                                </a:rPr>
                                                <m:t>−1</m:t>
                                              </m:r>
                                            </m:e>
                                          </m:d>
                                        </m:sup>
                                      </m:sSup>
                                    </m:e>
                                  </m:d>
                                </m:e>
                                <m:sup>
                                  <m:r>
                                    <a:rPr lang="en-US" b="0" i="1" smtClean="0">
                                      <a:latin typeface="Cambria Math" panose="02040503050406030204" pitchFamily="18" charset="0"/>
                                    </a:rPr>
                                    <m:t>𝑛</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r>
                                    <m:rPr>
                                      <m:nor/>
                                    </m:rPr>
                                    <a:rPr lang="en-US" dirty="0"/>
                                    <m:t> </m:t>
                                  </m:r>
                                </m:sup>
                              </m:sSup>
                            </m:den>
                          </m:f>
                        </m:e>
                      </m:d>
                      <m:r>
                        <a:rPr lang="en-US" b="0" i="1" dirty="0"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𝑡</m:t>
                          </m:r>
                          <m:r>
                            <a:rPr lang="en-US" i="1">
                              <a:latin typeface="Cambria Math" panose="02040503050406030204" pitchFamily="18" charset="0"/>
                            </a:rPr>
                            <m:t>&gt;0</m:t>
                          </m:r>
                        </m:lim>
                      </m:limLow>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b="0" i="1" smtClean="0">
                                  <a:latin typeface="Cambria Math" panose="02040503050406030204" pitchFamily="18" charset="0"/>
                                </a:rPr>
                                <m:t>𝑛</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m:t>
                                      </m:r>
                                    </m:sup>
                                  </m:sSup>
                                  <m:r>
                                    <a:rPr lang="en-US" i="1">
                                      <a:latin typeface="Cambria Math" panose="02040503050406030204" pitchFamily="18" charset="0"/>
                                    </a:rPr>
                                    <m:t>−1</m:t>
                                  </m:r>
                                </m:e>
                              </m:d>
                              <m:r>
                                <a:rPr lang="en-US" b="0" i="1" smtClean="0">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sup>
                          </m:sSup>
                        </m:e>
                      </m:d>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𝑡</m:t>
                              </m:r>
                              <m:r>
                                <a:rPr lang="en-US" i="1">
                                  <a:latin typeface="Cambria Math" panose="02040503050406030204" pitchFamily="18" charset="0"/>
                                </a:rPr>
                                <m:t>&gt;0</m:t>
                              </m:r>
                            </m:lim>
                          </m:limLow>
                          <m:d>
                            <m:dPr>
                              <m:ctrlPr>
                                <a:rPr lang="en-US" i="1">
                                  <a:latin typeface="Cambria Math" panose="02040503050406030204" pitchFamily="18" charset="0"/>
                                </a:rPr>
                              </m:ctrlPr>
                            </m:dPr>
                            <m:e>
                              <m:r>
                                <a:rPr lang="en-US" i="1">
                                  <a:latin typeface="Cambria Math" panose="02040503050406030204" pitchFamily="18" charset="0"/>
                                </a:rPr>
                                <m:t>𝑛</m:t>
                              </m:r>
                              <m:r>
                                <a:rPr lang="en-US" i="1">
                                  <a:latin typeface="Cambria Math" panose="02040503050406030204" pitchFamily="18" charset="0"/>
                                </a:rPr>
                                <m:t>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m:t>
                                      </m:r>
                                    </m:sup>
                                  </m:sSup>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e>
                          </m:d>
                        </m:sup>
                      </m:sSup>
                    </m:oMath>
                  </m:oMathPara>
                </a14:m>
                <a:endParaRPr lang="en-US" dirty="0"/>
              </a:p>
            </p:txBody>
          </p:sp>
        </mc:Choice>
        <mc:Fallback>
          <p:sp>
            <p:nvSpPr>
              <p:cNvPr id="3" name="Content Placeholder 2">
                <a:extLst>
                  <a:ext uri="{FF2B5EF4-FFF2-40B4-BE49-F238E27FC236}">
                    <a16:creationId xmlns:a16="http://schemas.microsoft.com/office/drawing/2014/main" id="{74A06321-56B4-106B-EAC9-D966834583E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3842007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868C3-951A-5B48-427D-E55BFD20CBAE}"/>
              </a:ext>
            </a:extLst>
          </p:cNvPr>
          <p:cNvSpPr>
            <a:spLocks noGrp="1"/>
          </p:cNvSpPr>
          <p:nvPr>
            <p:ph type="title"/>
          </p:nvPr>
        </p:nvSpPr>
        <p:spPr/>
        <p:txBody>
          <a:bodyPr/>
          <a:lstStyle/>
          <a:p>
            <a:r>
              <a:rPr lang="en-US" dirty="0"/>
              <a:t>Chernoff Bound for Binomial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29D8241-EAD5-DEE3-C4F1-1704E0B9ED8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num>
                        <m:den>
                          <m:r>
                            <a:rPr lang="en-US" b="0" i="1" smtClean="0">
                              <a:latin typeface="Cambria Math" panose="02040503050406030204" pitchFamily="18" charset="0"/>
                            </a:rPr>
                            <m:t>𝜕</m:t>
                          </m:r>
                          <m:r>
                            <a:rPr lang="en-US" b="0" i="1" smtClean="0">
                              <a:latin typeface="Cambria Math" panose="02040503050406030204" pitchFamily="18" charset="0"/>
                            </a:rPr>
                            <m:t>𝑡</m:t>
                          </m:r>
                        </m:den>
                      </m:f>
                      <m:d>
                        <m:dPr>
                          <m:ctrlPr>
                            <a:rPr lang="en-US" i="1">
                              <a:latin typeface="Cambria Math" panose="02040503050406030204" pitchFamily="18" charset="0"/>
                            </a:rPr>
                          </m:ctrlPr>
                        </m:dPr>
                        <m:e>
                          <m:r>
                            <a:rPr lang="en-US" i="1">
                              <a:latin typeface="Cambria Math" panose="02040503050406030204" pitchFamily="18" charset="0"/>
                            </a:rPr>
                            <m:t>𝑛𝑝</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𝑒</m:t>
                                  </m:r>
                                </m:e>
                                <m:sup>
                                  <m:r>
                                    <a:rPr lang="en-US" i="1">
                                      <a:latin typeface="Cambria Math" panose="02040503050406030204" pitchFamily="18" charset="0"/>
                                    </a:rPr>
                                    <m:t>𝑡</m:t>
                                  </m:r>
                                </m:sup>
                              </m:sSup>
                              <m:r>
                                <a:rPr lang="en-US" i="1">
                                  <a:latin typeface="Cambria Math" panose="02040503050406030204" pitchFamily="18" charset="0"/>
                                </a:rPr>
                                <m:t>−1</m:t>
                              </m:r>
                            </m:e>
                          </m:d>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e>
                      </m:d>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𝛿𝜇</m:t>
                      </m:r>
                      <m:r>
                        <a:rPr lang="en-US" b="0" i="0"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p>
                      </m:sSup>
                      <m:r>
                        <a:rPr lang="en-US" b="0" i="1" smtClean="0">
                          <a:latin typeface="Cambria Math" panose="02040503050406030204" pitchFamily="18" charset="0"/>
                        </a:rPr>
                        <m:t>−</m:t>
                      </m:r>
                      <m:r>
                        <a:rPr lang="en-US" b="0" i="1" smtClean="0">
                          <a:latin typeface="Cambria Math" panose="02040503050406030204" pitchFamily="18" charset="0"/>
                        </a:rPr>
                        <m:t>𝜇</m:t>
                      </m:r>
                      <m:r>
                        <a:rPr lang="en-US" b="0" i="1" smtClean="0">
                          <a:latin typeface="Cambria Math" panose="02040503050406030204" pitchFamily="18" charset="0"/>
                        </a:rPr>
                        <m:t>−</m:t>
                      </m:r>
                      <m:r>
                        <a:rPr lang="en-US" b="0" i="1" smtClean="0">
                          <a:latin typeface="Cambria Math" panose="02040503050406030204" pitchFamily="18" charset="0"/>
                        </a:rPr>
                        <m:t>𝛿𝜇</m:t>
                      </m:r>
                      <m:r>
                        <a:rPr lang="en-US" b="0" i="1" smtClean="0">
                          <a:latin typeface="Cambria Math" panose="02040503050406030204" pitchFamily="18" charset="0"/>
                        </a:rPr>
                        <m:t>=0⇒</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𝑛𝑝</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sup>
                      </m:sSup>
                      <m:r>
                        <a:rPr lang="en-US" b="0" i="1" smtClean="0">
                          <a:latin typeface="Cambria Math" panose="02040503050406030204" pitchFamily="18" charset="0"/>
                        </a:rPr>
                        <m:t>=</m:t>
                      </m:r>
                      <m:r>
                        <a:rPr lang="en-US" b="0" i="1" smtClean="0">
                          <a:latin typeface="Cambria Math" panose="02040503050406030204" pitchFamily="18" charset="0"/>
                        </a:rPr>
                        <m:t>𝜇</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r>
                        <a:rPr lang="en-US" b="0" i="1"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(1+</m:t>
                          </m:r>
                          <m:r>
                            <a:rPr lang="en-US" b="0" i="1" smtClean="0">
                              <a:latin typeface="Cambria Math" panose="02040503050406030204" pitchFamily="18" charset="0"/>
                            </a:rPr>
                            <m:t>𝛿</m:t>
                          </m:r>
                          <m:r>
                            <a:rPr lang="en-US" b="0" i="1" smtClean="0">
                              <a:latin typeface="Cambria Math" panose="02040503050406030204" pitchFamily="18" charset="0"/>
                            </a:rPr>
                            <m:t>)</m:t>
                          </m:r>
                        </m:e>
                      </m:func>
                    </m:oMath>
                  </m:oMathPara>
                </a14:m>
                <a:endParaRPr lang="en-US" b="0" dirty="0"/>
              </a:p>
              <a:p>
                <a:pPr marL="0" indent="0">
                  <a:buNone/>
                </a:pPr>
                <a:endParaRPr lang="en-US" b="0" dirty="0"/>
              </a:p>
            </p:txBody>
          </p:sp>
        </mc:Choice>
        <mc:Fallback>
          <p:sp>
            <p:nvSpPr>
              <p:cNvPr id="3" name="Content Placeholder 2">
                <a:extLst>
                  <a:ext uri="{FF2B5EF4-FFF2-40B4-BE49-F238E27FC236}">
                    <a16:creationId xmlns:a16="http://schemas.microsoft.com/office/drawing/2014/main" id="{529D8241-EAD5-DEE3-C4F1-1704E0B9ED8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5578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9432A-F98B-5379-A7F1-B990E725A482}"/>
              </a:ext>
            </a:extLst>
          </p:cNvPr>
          <p:cNvSpPr>
            <a:spLocks noGrp="1"/>
          </p:cNvSpPr>
          <p:nvPr>
            <p:ph type="title"/>
          </p:nvPr>
        </p:nvSpPr>
        <p:spPr/>
        <p:txBody>
          <a:bodyPr/>
          <a:lstStyle/>
          <a:p>
            <a:r>
              <a:rPr lang="en-US" dirty="0"/>
              <a:t>Chernoff Bound for Binomial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4EC238-B757-D8AF-2B2F-FE7271ABDB2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𝑡</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(1+</m:t>
                          </m:r>
                          <m:r>
                            <a:rPr lang="en-US" b="0" i="1" smtClean="0">
                              <a:latin typeface="Cambria Math" panose="02040503050406030204" pitchFamily="18" charset="0"/>
                            </a:rPr>
                            <m:t>𝛿</m:t>
                          </m:r>
                          <m:r>
                            <a:rPr lang="en-US" b="0" i="1" smtClean="0">
                              <a:latin typeface="Cambria Math" panose="02040503050406030204" pitchFamily="18" charset="0"/>
                            </a:rPr>
                            <m:t>)</m:t>
                          </m:r>
                        </m:e>
                      </m:func>
                      <m:r>
                        <a:rPr lang="en-US" b="0" i="0" smtClean="0">
                          <a:latin typeface="Cambria Math" panose="02040503050406030204" pitchFamily="18" charset="0"/>
                        </a:rPr>
                        <m:t>⇒</m:t>
                      </m:r>
                    </m:oMath>
                  </m:oMathPara>
                </a14:m>
                <a:endParaRPr lang="en-US" b="0" dirty="0"/>
              </a:p>
              <a:p>
                <a:pPr marL="0" indent="0">
                  <a:buNone/>
                </a:pPr>
                <a14:m>
                  <m:oMathPara xmlns:m="http://schemas.openxmlformats.org/officeDocument/2006/math">
                    <m:oMathParaPr>
                      <m:jc m:val="centerGroup"/>
                    </m:oMathParaPr>
                    <m:oMath xmlns:m="http://schemas.openxmlformats.org/officeDocument/2006/math">
                      <m:limLow>
                        <m:limLowPr>
                          <m:ctrlPr>
                            <a:rPr lang="en-US" i="1" smtClean="0">
                              <a:latin typeface="Cambria Math" panose="02040503050406030204" pitchFamily="18" charset="0"/>
                            </a:rPr>
                          </m:ctrlPr>
                        </m:limLowPr>
                        <m:e>
                          <m:r>
                            <m:rPr>
                              <m:sty m:val="p"/>
                            </m:rPr>
                            <a:rPr lang="en-US">
                              <a:latin typeface="Cambria Math" panose="02040503050406030204" pitchFamily="18" charset="0"/>
                            </a:rPr>
                            <m:t>inf</m:t>
                          </m:r>
                        </m:e>
                        <m:lim>
                          <m:r>
                            <a:rPr lang="en-US" i="1">
                              <a:latin typeface="Cambria Math" panose="02040503050406030204" pitchFamily="18" charset="0"/>
                            </a:rPr>
                            <m:t>𝑡</m:t>
                          </m:r>
                          <m:r>
                            <a:rPr lang="en-US" i="1">
                              <a:latin typeface="Cambria Math" panose="02040503050406030204" pitchFamily="18" charset="0"/>
                            </a:rPr>
                            <m:t>&gt;0</m:t>
                          </m:r>
                        </m:lim>
                      </m:limLow>
                      <m:r>
                        <a:rPr lang="en-US" i="1">
                          <a:latin typeface="Cambria Math" panose="02040503050406030204" pitchFamily="18" charset="0"/>
                        </a:rPr>
                        <m:t> </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sup>
                                              </m:sSup>
                                              <m:r>
                                                <a:rPr lang="en-US" b="0" i="1" smtClean="0">
                                                  <a:latin typeface="Cambria Math" panose="02040503050406030204" pitchFamily="18" charset="0"/>
                                                </a:rPr>
                                                <m:t>−1</m:t>
                                              </m:r>
                                            </m:e>
                                          </m:d>
                                        </m:sup>
                                      </m:sSup>
                                    </m:e>
                                  </m:d>
                                </m:e>
                                <m:sup>
                                  <m:r>
                                    <a:rPr lang="en-US" b="0" i="1" smtClean="0">
                                      <a:latin typeface="Cambria Math" panose="02040503050406030204" pitchFamily="18" charset="0"/>
                                    </a:rPr>
                                    <m:t>𝑛</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𝑡</m:t>
                                  </m:r>
                                  <m:r>
                                    <a:rPr lang="en-US" i="1">
                                      <a:latin typeface="Cambria Math" panose="02040503050406030204" pitchFamily="18" charset="0"/>
                                    </a:rPr>
                                    <m:t>𝜇</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𝛿</m:t>
                                      </m:r>
                                    </m:e>
                                  </m:d>
                                  <m:r>
                                    <m:rPr>
                                      <m:nor/>
                                    </m:rPr>
                                    <a:rPr lang="en-US" dirty="0"/>
                                    <m:t> </m:t>
                                  </m:r>
                                </m:sup>
                              </m:sSup>
                            </m:den>
                          </m:f>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𝑒</m:t>
                              </m:r>
                            </m:e>
                            <m:sup>
                              <m:r>
                                <a:rPr lang="en-US" b="0" i="1" dirty="0" smtClean="0">
                                  <a:latin typeface="Cambria Math" panose="02040503050406030204" pitchFamily="18" charset="0"/>
                                </a:rPr>
                                <m:t>𝑛𝑝</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𝛿</m:t>
                                  </m:r>
                                </m:e>
                              </m:d>
                            </m:sup>
                          </m:sSup>
                        </m:num>
                        <m:den>
                          <m:sSup>
                            <m:sSupPr>
                              <m:ctrlPr>
                                <a:rPr lang="en-US" b="0" i="1" dirty="0" smtClean="0">
                                  <a:latin typeface="Cambria Math" panose="02040503050406030204" pitchFamily="18" charset="0"/>
                                </a:rPr>
                              </m:ctrlPr>
                            </m:sSup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𝛿</m:t>
                                  </m:r>
                                </m:e>
                              </m:d>
                            </m:e>
                            <m:sup>
                              <m:r>
                                <a:rPr lang="en-US" b="0" i="1" dirty="0" smtClean="0">
                                  <a:latin typeface="Cambria Math" panose="02040503050406030204" pitchFamily="18" charset="0"/>
                                </a:rPr>
                                <m:t>𝜇</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r>
                                    <a:rPr lang="en-US" b="0" i="1" dirty="0" smtClean="0">
                                      <a:latin typeface="Cambria Math" panose="02040503050406030204" pitchFamily="18" charset="0"/>
                                    </a:rPr>
                                    <m:t>𝛿</m:t>
                                  </m:r>
                                </m:e>
                              </m:d>
                            </m:sup>
                          </m:sSup>
                        </m:den>
                      </m:f>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r>
                                <a:rPr lang="en-US" b="0" i="1" smtClean="0">
                                  <a:latin typeface="Cambria Math" panose="02040503050406030204" pitchFamily="18" charset="0"/>
                                </a:rPr>
                                <m:t>𝜇</m:t>
                              </m:r>
                            </m:e>
                          </m:d>
                        </m:e>
                      </m:func>
                      <m:r>
                        <a:rPr lang="en-US" b="0" i="1" smtClean="0">
                          <a:latin typeface="Cambria Math" panose="02040503050406030204" pitchFamily="18" charset="0"/>
                        </a:rPr>
                        <m:t>≤</m:t>
                      </m:r>
                      <m:sSup>
                        <m:sSupPr>
                          <m:ctrlPr>
                            <a:rPr lang="en-US" b="0" i="0" dirty="0"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d>
                                        <m:dPr>
                                          <m:ctrlPr>
                                            <a:rPr lang="en-US" i="1" dirty="0">
                                              <a:latin typeface="Cambria Math" panose="02040503050406030204" pitchFamily="18" charset="0"/>
                                            </a:rPr>
                                          </m:ctrlPr>
                                        </m:dPr>
                                        <m:e>
                                          <m:r>
                                            <a:rPr lang="en-US" i="1" dirty="0">
                                              <a:latin typeface="Cambria Math" panose="02040503050406030204" pitchFamily="18" charset="0"/>
                                            </a:rPr>
                                            <m:t>𝛿</m:t>
                                          </m:r>
                                        </m:e>
                                      </m:d>
                                    </m:sup>
                                  </m:sSup>
                                </m:num>
                                <m:den>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𝛿</m:t>
                                          </m:r>
                                        </m:e>
                                      </m:d>
                                    </m:e>
                                    <m:sup>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𝛿</m:t>
                                          </m:r>
                                        </m:e>
                                      </m:d>
                                    </m:sup>
                                  </m:sSup>
                                </m:den>
                              </m:f>
                            </m:e>
                          </m:d>
                        </m:e>
                        <m:sup>
                          <m:r>
                            <a:rPr lang="en-US" b="0" i="1" dirty="0" smtClean="0">
                              <a:latin typeface="Cambria Math" panose="02040503050406030204" pitchFamily="18" charset="0"/>
                            </a:rPr>
                            <m:t>𝜇</m:t>
                          </m:r>
                        </m:sup>
                      </m:sSup>
                    </m:oMath>
                  </m:oMathPara>
                </a14:m>
                <a:endParaRPr lang="en-US" b="0" dirty="0"/>
              </a:p>
              <a:p>
                <a:pPr marL="0" indent="0">
                  <a:buNone/>
                </a:pPr>
                <a:endParaRPr lang="en-US" dirty="0"/>
              </a:p>
            </p:txBody>
          </p:sp>
        </mc:Choice>
        <mc:Fallback>
          <p:sp>
            <p:nvSpPr>
              <p:cNvPr id="3" name="Content Placeholder 2">
                <a:extLst>
                  <a:ext uri="{FF2B5EF4-FFF2-40B4-BE49-F238E27FC236}">
                    <a16:creationId xmlns:a16="http://schemas.microsoft.com/office/drawing/2014/main" id="{244EC238-B757-D8AF-2B2F-FE7271ABDB22}"/>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5258751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32B5B-7DD0-29DE-B334-8B8FB6637DB8}"/>
              </a:ext>
            </a:extLst>
          </p:cNvPr>
          <p:cNvSpPr>
            <a:spLocks noGrp="1"/>
          </p:cNvSpPr>
          <p:nvPr>
            <p:ph type="title"/>
          </p:nvPr>
        </p:nvSpPr>
        <p:spPr/>
        <p:txBody>
          <a:bodyPr/>
          <a:lstStyle/>
          <a:p>
            <a:r>
              <a:rPr lang="en-US" dirty="0"/>
              <a:t>Chernoff Bound for Binomial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E542FF1-AE8A-83E8-0252-CD6105134726}"/>
                  </a:ext>
                </a:extLst>
              </p:cNvPr>
              <p:cNvSpPr>
                <a:spLocks noGrp="1"/>
              </p:cNvSpPr>
              <p:nvPr>
                <p:ph idx="1"/>
              </p:nvPr>
            </p:nvSpPr>
            <p:spPr/>
            <p:txBody>
              <a:bodyPr/>
              <a:lstStyle/>
              <a:p>
                <a:r>
                  <a:rPr lang="en-US" dirty="0"/>
                  <a:t>Recall we want a bound for the probability of observing a value greater than 2550 when n = 10000 and p = 0.25,</a:t>
                </a:r>
              </a:p>
              <a:p>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𝛿</m:t>
                        </m:r>
                      </m:e>
                    </m:d>
                    <m:r>
                      <a:rPr lang="en-US" b="0" i="1" smtClean="0">
                        <a:latin typeface="Cambria Math" panose="02040503050406030204" pitchFamily="18" charset="0"/>
                      </a:rPr>
                      <m:t>𝑛𝑝</m:t>
                    </m:r>
                    <m:r>
                      <a:rPr lang="en-US" b="0" i="1" smtClean="0">
                        <a:latin typeface="Cambria Math" panose="02040503050406030204" pitchFamily="18" charset="0"/>
                      </a:rPr>
                      <m:t>=2550⇒</m:t>
                    </m:r>
                    <m:r>
                      <a:rPr lang="en-US" b="0" i="1" smtClean="0">
                        <a:latin typeface="Cambria Math" panose="02040503050406030204" pitchFamily="18" charset="0"/>
                      </a:rPr>
                      <m:t>𝛿</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2550</m:t>
                        </m:r>
                      </m:num>
                      <m:den>
                        <m:r>
                          <a:rPr lang="en-US" b="0" i="1" smtClean="0">
                            <a:latin typeface="Cambria Math" panose="02040503050406030204" pitchFamily="18" charset="0"/>
                          </a:rPr>
                          <m:t>2500</m:t>
                        </m:r>
                      </m:den>
                    </m:f>
                    <m:r>
                      <a:rPr lang="en-US" b="0" i="1" smtClean="0">
                        <a:latin typeface="Cambria Math" panose="02040503050406030204" pitchFamily="18" charset="0"/>
                      </a:rPr>
                      <m:t>−1=0.02</m:t>
                    </m:r>
                  </m:oMath>
                </a14:m>
                <a:endParaRPr lang="en-US" b="0" dirty="0"/>
              </a:p>
              <a:p>
                <a14:m>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Pr</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≥2550</m:t>
                            </m:r>
                          </m:e>
                        </m:d>
                      </m:e>
                    </m:func>
                    <m:r>
                      <a:rPr lang="en-US" b="0" i="1" smtClean="0">
                        <a:latin typeface="Cambria Math" panose="02040503050406030204" pitchFamily="18" charset="0"/>
                      </a:rPr>
                      <m:t>≤</m:t>
                    </m:r>
                    <m:sSup>
                      <m:sSupPr>
                        <m:ctrlPr>
                          <a:rPr lang="en-US" b="0" i="1" dirty="0"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i="1" dirty="0">
                                    <a:latin typeface="Cambria Math" panose="02040503050406030204" pitchFamily="18" charset="0"/>
                                  </a:rPr>
                                </m:ctrlPr>
                              </m:fPr>
                              <m:num>
                                <m:sSup>
                                  <m:sSupPr>
                                    <m:ctrlPr>
                                      <a:rPr lang="en-US" i="1" dirty="0">
                                        <a:latin typeface="Cambria Math" panose="02040503050406030204" pitchFamily="18" charset="0"/>
                                      </a:rPr>
                                    </m:ctrlPr>
                                  </m:sSupPr>
                                  <m:e>
                                    <m:r>
                                      <a:rPr lang="en-US" i="1" dirty="0">
                                        <a:latin typeface="Cambria Math" panose="02040503050406030204" pitchFamily="18" charset="0"/>
                                      </a:rPr>
                                      <m:t>𝑒</m:t>
                                    </m:r>
                                  </m:e>
                                  <m:sup>
                                    <m:d>
                                      <m:dPr>
                                        <m:ctrlPr>
                                          <a:rPr lang="en-US" i="1" dirty="0">
                                            <a:latin typeface="Cambria Math" panose="02040503050406030204" pitchFamily="18" charset="0"/>
                                          </a:rPr>
                                        </m:ctrlPr>
                                      </m:dPr>
                                      <m:e>
                                        <m:r>
                                          <a:rPr lang="en-US" b="0" i="1" dirty="0" smtClean="0">
                                            <a:latin typeface="Cambria Math" panose="02040503050406030204" pitchFamily="18" charset="0"/>
                                          </a:rPr>
                                          <m:t>0.2</m:t>
                                        </m:r>
                                      </m:e>
                                    </m:d>
                                  </m:sup>
                                </m:sSup>
                              </m:num>
                              <m:den>
                                <m:sSup>
                                  <m:sSupPr>
                                    <m:ctrlPr>
                                      <a:rPr lang="en-US" i="1" dirty="0">
                                        <a:latin typeface="Cambria Math" panose="02040503050406030204" pitchFamily="18" charset="0"/>
                                      </a:rPr>
                                    </m:ctrlPr>
                                  </m:sSupPr>
                                  <m:e>
                                    <m:d>
                                      <m:dPr>
                                        <m:ctrlPr>
                                          <a:rPr lang="en-US" i="1" dirty="0">
                                            <a:latin typeface="Cambria Math" panose="02040503050406030204" pitchFamily="18" charset="0"/>
                                          </a:rPr>
                                        </m:ctrlPr>
                                      </m:dPr>
                                      <m:e>
                                        <m:r>
                                          <a:rPr lang="en-US" i="1" dirty="0">
                                            <a:latin typeface="Cambria Math" panose="02040503050406030204" pitchFamily="18" charset="0"/>
                                          </a:rPr>
                                          <m:t>1</m:t>
                                        </m:r>
                                        <m:r>
                                          <a:rPr lang="en-US" b="0" i="1" dirty="0" smtClean="0">
                                            <a:latin typeface="Cambria Math" panose="02040503050406030204" pitchFamily="18" charset="0"/>
                                          </a:rPr>
                                          <m:t>.02</m:t>
                                        </m:r>
                                      </m:e>
                                    </m:d>
                                  </m:e>
                                  <m:sup>
                                    <m:d>
                                      <m:dPr>
                                        <m:ctrlPr>
                                          <a:rPr lang="en-US" i="1" dirty="0">
                                            <a:latin typeface="Cambria Math" panose="02040503050406030204" pitchFamily="18" charset="0"/>
                                          </a:rPr>
                                        </m:ctrlPr>
                                      </m:dPr>
                                      <m:e>
                                        <m:r>
                                          <a:rPr lang="en-US" i="1" dirty="0">
                                            <a:latin typeface="Cambria Math" panose="02040503050406030204" pitchFamily="18" charset="0"/>
                                          </a:rPr>
                                          <m:t>1</m:t>
                                        </m:r>
                                        <m:r>
                                          <a:rPr lang="en-US" b="0" i="1" dirty="0" smtClean="0">
                                            <a:latin typeface="Cambria Math" panose="02040503050406030204" pitchFamily="18" charset="0"/>
                                          </a:rPr>
                                          <m:t>.02</m:t>
                                        </m:r>
                                      </m:e>
                                    </m:d>
                                  </m:sup>
                                </m:sSup>
                              </m:den>
                            </m:f>
                          </m:e>
                        </m:d>
                      </m:e>
                      <m:sup>
                        <m:r>
                          <a:rPr lang="en-US" b="0" i="1" dirty="0" smtClean="0">
                            <a:latin typeface="Cambria Math" panose="02040503050406030204" pitchFamily="18" charset="0"/>
                          </a:rPr>
                          <m:t>2500</m:t>
                        </m:r>
                      </m:sup>
                    </m:sSup>
                  </m:oMath>
                </a14:m>
                <a:endParaRPr lang="en-US" dirty="0"/>
              </a:p>
            </p:txBody>
          </p:sp>
        </mc:Choice>
        <mc:Fallback>
          <p:sp>
            <p:nvSpPr>
              <p:cNvPr id="3" name="Content Placeholder 2">
                <a:extLst>
                  <a:ext uri="{FF2B5EF4-FFF2-40B4-BE49-F238E27FC236}">
                    <a16:creationId xmlns:a16="http://schemas.microsoft.com/office/drawing/2014/main" id="{3E542FF1-AE8A-83E8-0252-CD6105134726}"/>
                  </a:ext>
                </a:extLst>
              </p:cNvPr>
              <p:cNvSpPr>
                <a:spLocks noGrp="1" noRot="1" noChangeAspect="1" noMove="1" noResize="1" noEditPoints="1" noAdjustHandles="1" noChangeArrowheads="1" noChangeShapeType="1" noTextEdit="1"/>
              </p:cNvSpPr>
              <p:nvPr>
                <p:ph idx="1"/>
              </p:nvPr>
            </p:nvSpPr>
            <p:spPr>
              <a:blipFill>
                <a:blip r:embed="rId2"/>
                <a:stretch>
                  <a:fillRect l="-1704" t="-2355" r="-1111" b="-4710"/>
                </a:stretch>
              </a:blipFill>
            </p:spPr>
            <p:txBody>
              <a:bodyPr/>
              <a:lstStyle/>
              <a:p>
                <a:r>
                  <a:rPr lang="en-US">
                    <a:noFill/>
                  </a:rPr>
                  <a:t> </a:t>
                </a:r>
              </a:p>
            </p:txBody>
          </p:sp>
        </mc:Fallback>
      </mc:AlternateContent>
    </p:spTree>
    <p:extLst>
      <p:ext uri="{BB962C8B-B14F-4D97-AF65-F5344CB8AC3E}">
        <p14:creationId xmlns:p14="http://schemas.microsoft.com/office/powerpoint/2010/main" val="1608174675"/>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A3A80-6F34-1F52-D7B8-91D3E2350F06}"/>
              </a:ext>
            </a:extLst>
          </p:cNvPr>
          <p:cNvSpPr>
            <a:spLocks noGrp="1"/>
          </p:cNvSpPr>
          <p:nvPr>
            <p:ph type="title"/>
          </p:nvPr>
        </p:nvSpPr>
        <p:spPr/>
        <p:txBody>
          <a:bodyPr/>
          <a:lstStyle/>
          <a:p>
            <a:r>
              <a:rPr lang="en-US" dirty="0"/>
              <a:t>Chernoff Bound for Binomial</a:t>
            </a:r>
          </a:p>
        </p:txBody>
      </p:sp>
      <p:sp>
        <p:nvSpPr>
          <p:cNvPr id="3" name="Content Placeholder 2">
            <a:extLst>
              <a:ext uri="{FF2B5EF4-FFF2-40B4-BE49-F238E27FC236}">
                <a16:creationId xmlns:a16="http://schemas.microsoft.com/office/drawing/2014/main" id="{BC55C182-E239-ECD1-A5BD-138E0C5855D1}"/>
              </a:ext>
            </a:extLst>
          </p:cNvPr>
          <p:cNvSpPr>
            <a:spLocks noGrp="1"/>
          </p:cNvSpPr>
          <p:nvPr>
            <p:ph idx="1"/>
          </p:nvPr>
        </p:nvSpPr>
        <p:spPr/>
        <p:txBody>
          <a:bodyPr/>
          <a:lstStyle/>
          <a:p>
            <a:r>
              <a:rPr lang="en-US" dirty="0"/>
              <a:t>Hence the Chernoff bound is very close to 1,</a:t>
            </a:r>
          </a:p>
          <a:p>
            <a:r>
              <a:rPr lang="en-US" dirty="0"/>
              <a:t>This is not as useful at this distance as the Markov bound. </a:t>
            </a:r>
          </a:p>
        </p:txBody>
      </p:sp>
    </p:spTree>
    <p:extLst>
      <p:ext uri="{BB962C8B-B14F-4D97-AF65-F5344CB8AC3E}">
        <p14:creationId xmlns:p14="http://schemas.microsoft.com/office/powerpoint/2010/main" val="302585485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796F-2388-443F-D5E2-DF48D82CA904}"/>
              </a:ext>
            </a:extLst>
          </p:cNvPr>
          <p:cNvSpPr>
            <a:spLocks noGrp="1"/>
          </p:cNvSpPr>
          <p:nvPr>
            <p:ph type="title"/>
          </p:nvPr>
        </p:nvSpPr>
        <p:spPr/>
        <p:txBody>
          <a:bodyPr/>
          <a:lstStyle/>
          <a:p>
            <a:r>
              <a:rPr lang="en-US" dirty="0"/>
              <a:t>Chernoff and Markov Bounds</a:t>
            </a:r>
          </a:p>
        </p:txBody>
      </p:sp>
      <p:pic>
        <p:nvPicPr>
          <p:cNvPr id="9" name="Picture 8">
            <a:extLst>
              <a:ext uri="{FF2B5EF4-FFF2-40B4-BE49-F238E27FC236}">
                <a16:creationId xmlns:a16="http://schemas.microsoft.com/office/drawing/2014/main" id="{F999A8E4-2D3B-283F-1886-D5435138B852}"/>
              </a:ext>
            </a:extLst>
          </p:cNvPr>
          <p:cNvPicPr>
            <a:picLocks noChangeAspect="1"/>
          </p:cNvPicPr>
          <p:nvPr/>
        </p:nvPicPr>
        <p:blipFill>
          <a:blip r:embed="rId2"/>
          <a:stretch>
            <a:fillRect/>
          </a:stretch>
        </p:blipFill>
        <p:spPr>
          <a:xfrm>
            <a:off x="1350817" y="1385554"/>
            <a:ext cx="5315119" cy="2965895"/>
          </a:xfrm>
          <a:prstGeom prst="rect">
            <a:avLst/>
          </a:prstGeom>
        </p:spPr>
      </p:pic>
    </p:spTree>
    <p:extLst>
      <p:ext uri="{BB962C8B-B14F-4D97-AF65-F5344CB8AC3E}">
        <p14:creationId xmlns:p14="http://schemas.microsoft.com/office/powerpoint/2010/main" val="97744512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675510"/>
            <a:ext cx="7772400" cy="742487"/>
          </a:xfrm>
        </p:spPr>
        <p:txBody>
          <a:bodyPr>
            <a:normAutofit fontScale="90000"/>
          </a:bodyPr>
          <a:lstStyle/>
          <a:p>
            <a:r>
              <a:rPr lang="en-US" dirty="0"/>
              <a:t>Project ACCESS Bioinformatics Workshop</a:t>
            </a:r>
            <a:br>
              <a:rPr lang="en-US" dirty="0"/>
            </a:br>
            <a:r>
              <a:rPr lang="en-US" dirty="0"/>
              <a:t>Summer 2024 – July 29, 30; 2024</a:t>
            </a:r>
            <a:br>
              <a:rPr lang="en-US" dirty="0"/>
            </a:br>
            <a:r>
              <a:rPr lang="en-US" dirty="0"/>
              <a:t>Micah Andrew Thornton ©</a:t>
            </a:r>
          </a:p>
        </p:txBody>
      </p:sp>
    </p:spTree>
    <p:extLst>
      <p:ext uri="{BB962C8B-B14F-4D97-AF65-F5344CB8AC3E}">
        <p14:creationId xmlns:p14="http://schemas.microsoft.com/office/powerpoint/2010/main" val="413277742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p>
        </p:txBody>
      </p:sp>
      <p:sp>
        <p:nvSpPr>
          <p:cNvPr id="3" name="Content Placeholder 2"/>
          <p:cNvSpPr>
            <a:spLocks noGrp="1"/>
          </p:cNvSpPr>
          <p:nvPr>
            <p:ph idx="1"/>
          </p:nvPr>
        </p:nvSpPr>
        <p:spPr>
          <a:xfrm>
            <a:off x="465706" y="957697"/>
            <a:ext cx="5715000" cy="3366299"/>
          </a:xfrm>
        </p:spPr>
        <p:txBody>
          <a:bodyPr/>
          <a:lstStyle/>
          <a:p>
            <a:pPr marL="343080" indent="-343080">
              <a:lnSpc>
                <a:spcPct val="100000"/>
              </a:lnSpc>
              <a:spcBef>
                <a:spcPts val="641"/>
              </a:spcBef>
              <a:buClr>
                <a:srgbClr val="000000"/>
              </a:buClr>
              <a:buFont typeface="Arial"/>
              <a:buChar char="•"/>
            </a:pPr>
            <a:r>
              <a:rPr lang="en-US" sz="1800" b="0" strike="noStrike" spc="-1" dirty="0">
                <a:solidFill>
                  <a:srgbClr val="000000"/>
                </a:solidFill>
                <a:latin typeface="Times New Roman"/>
              </a:rPr>
              <a:t>B.Sc. - Statistical Science &amp; Computer Engineering (SMU, 2017)</a:t>
            </a:r>
            <a:endParaRPr lang="en-US" sz="1800" b="0" strike="noStrike" spc="-1" dirty="0">
              <a:latin typeface="Arial"/>
            </a:endParaRPr>
          </a:p>
          <a:p>
            <a:pPr marL="343080" indent="-343080">
              <a:lnSpc>
                <a:spcPct val="100000"/>
              </a:lnSpc>
              <a:spcBef>
                <a:spcPts val="641"/>
              </a:spcBef>
              <a:buClr>
                <a:srgbClr val="000000"/>
              </a:buClr>
              <a:buFont typeface="Arial"/>
              <a:buChar char="•"/>
            </a:pPr>
            <a:r>
              <a:rPr lang="en-US" sz="1800" b="0" strike="noStrike" spc="-1" dirty="0">
                <a:solidFill>
                  <a:srgbClr val="000000"/>
                </a:solidFill>
                <a:latin typeface="Times New Roman"/>
              </a:rPr>
              <a:t>M.S – Computer Engineering (SMU, 2017) </a:t>
            </a:r>
            <a:endParaRPr lang="en-US" sz="1800" b="0" strike="noStrike" spc="-1" dirty="0">
              <a:latin typeface="Arial"/>
            </a:endParaRPr>
          </a:p>
          <a:p>
            <a:pPr marL="343080" indent="-343080">
              <a:lnSpc>
                <a:spcPct val="100000"/>
              </a:lnSpc>
              <a:spcBef>
                <a:spcPts val="641"/>
              </a:spcBef>
              <a:buClr>
                <a:srgbClr val="000000"/>
              </a:buClr>
              <a:buFont typeface="Arial"/>
              <a:buChar char="•"/>
            </a:pPr>
            <a:r>
              <a:rPr lang="en-US" sz="1800" b="0" strike="noStrike" spc="-1" dirty="0">
                <a:solidFill>
                  <a:srgbClr val="000000"/>
                </a:solidFill>
                <a:latin typeface="Times New Roman"/>
              </a:rPr>
              <a:t>Ph. D. - Biostatistics (SMU/UTSW, 2021)</a:t>
            </a:r>
            <a:endParaRPr lang="en-US" sz="1800" b="0" strike="noStrike" spc="-1" dirty="0">
              <a:latin typeface="Arial"/>
            </a:endParaRPr>
          </a:p>
          <a:p>
            <a:pPr marL="343080" indent="-343080">
              <a:lnSpc>
                <a:spcPct val="100000"/>
              </a:lnSpc>
              <a:spcBef>
                <a:spcPts val="641"/>
              </a:spcBef>
              <a:buClr>
                <a:srgbClr val="000000"/>
              </a:buClr>
              <a:buFont typeface="Arial"/>
              <a:buChar char="•"/>
            </a:pPr>
            <a:r>
              <a:rPr lang="en-US" sz="1800" b="0" strike="noStrike" spc="-1" dirty="0">
                <a:solidFill>
                  <a:srgbClr val="000000"/>
                </a:solidFill>
                <a:latin typeface="Times New Roman"/>
              </a:rPr>
              <a:t>Post-Doctoral Research Certification (UTSW 2024) – </a:t>
            </a:r>
            <a:endParaRPr lang="en-US" sz="1800" b="0" strike="noStrike" spc="-1" dirty="0">
              <a:latin typeface="Arial"/>
            </a:endParaRPr>
          </a:p>
          <a:p>
            <a:pPr marL="864000" lvl="1" indent="-324000">
              <a:lnSpc>
                <a:spcPct val="100000"/>
              </a:lnSpc>
              <a:spcBef>
                <a:spcPts val="1134"/>
              </a:spcBef>
              <a:buClr>
                <a:srgbClr val="000000"/>
              </a:buClr>
              <a:buSzPct val="75000"/>
              <a:buFont typeface="Symbol"/>
              <a:buChar char=""/>
            </a:pPr>
            <a:r>
              <a:rPr lang="en-US" sz="1800" b="0" strike="noStrike" spc="-1" dirty="0">
                <a:solidFill>
                  <a:srgbClr val="000000"/>
                </a:solidFill>
                <a:latin typeface="Times New Roman"/>
              </a:rPr>
              <a:t>Daehwan Kim Lab (UTSW, 2021-2023)</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Times New Roman"/>
              </a:rPr>
              <a:t>Sequence Alignment and Statistical Models</a:t>
            </a:r>
            <a:endParaRPr lang="en-US" sz="1800" b="0" strike="noStrike" spc="-1" dirty="0">
              <a:latin typeface="Arial"/>
            </a:endParaRPr>
          </a:p>
          <a:p>
            <a:pPr marL="864000" lvl="1" indent="-324000">
              <a:lnSpc>
                <a:spcPct val="100000"/>
              </a:lnSpc>
              <a:spcBef>
                <a:spcPts val="1134"/>
              </a:spcBef>
              <a:buClr>
                <a:srgbClr val="000000"/>
              </a:buClr>
              <a:buSzPct val="75000"/>
              <a:buFont typeface="Symbol"/>
              <a:buChar char=""/>
            </a:pPr>
            <a:r>
              <a:rPr lang="en-US" sz="1800" b="0" strike="noStrike" spc="-1" dirty="0">
                <a:solidFill>
                  <a:srgbClr val="000000"/>
                </a:solidFill>
                <a:latin typeface="Times New Roman"/>
              </a:rPr>
              <a:t>Lee Kraus Lab (UTSW, 2023)</a:t>
            </a:r>
            <a:endParaRPr lang="en-US" sz="1800" b="0" strike="noStrike" spc="-1" dirty="0">
              <a:latin typeface="Arial"/>
            </a:endParaRPr>
          </a:p>
          <a:p>
            <a:pPr marL="1296000" lvl="2" indent="-288000">
              <a:lnSpc>
                <a:spcPct val="100000"/>
              </a:lnSpc>
              <a:spcBef>
                <a:spcPts val="850"/>
              </a:spcBef>
              <a:buClr>
                <a:srgbClr val="000000"/>
              </a:buClr>
              <a:buSzPct val="45000"/>
              <a:buFont typeface="Wingdings" charset="2"/>
              <a:buChar char=""/>
            </a:pPr>
            <a:r>
              <a:rPr lang="en-US" sz="1800" b="0" strike="noStrike" spc="-1" dirty="0">
                <a:solidFill>
                  <a:srgbClr val="000000"/>
                </a:solidFill>
                <a:latin typeface="Times New Roman"/>
              </a:rPr>
              <a:t>Statistical Models for </a:t>
            </a:r>
            <a:r>
              <a:rPr lang="en-US" sz="1800" b="0" strike="noStrike" spc="-1" dirty="0" err="1">
                <a:solidFill>
                  <a:srgbClr val="000000"/>
                </a:solidFill>
                <a:latin typeface="Times New Roman"/>
              </a:rPr>
              <a:t>RPol</a:t>
            </a:r>
            <a:r>
              <a:rPr lang="en-US" sz="1800" b="0" strike="noStrike" spc="-1" dirty="0">
                <a:solidFill>
                  <a:srgbClr val="000000"/>
                </a:solidFill>
                <a:latin typeface="Times New Roman"/>
              </a:rPr>
              <a:t>-II Propagation</a:t>
            </a:r>
            <a:r>
              <a:rPr lang="en-US" sz="2000" b="0" strike="noStrike" spc="-1" dirty="0">
                <a:solidFill>
                  <a:srgbClr val="000000"/>
                </a:solidFill>
                <a:latin typeface="Times New Roman"/>
              </a:rPr>
              <a:t> </a:t>
            </a:r>
            <a:endParaRPr lang="en-US" sz="2000" b="0" strike="noStrike" spc="-1" dirty="0">
              <a:latin typeface="Arial"/>
            </a:endParaRPr>
          </a:p>
          <a:p>
            <a:endParaRPr lang="en-US" sz="2200" dirty="0"/>
          </a:p>
        </p:txBody>
      </p:sp>
      <p:pic>
        <p:nvPicPr>
          <p:cNvPr id="4" name="Picture 3">
            <a:extLst>
              <a:ext uri="{FF2B5EF4-FFF2-40B4-BE49-F238E27FC236}">
                <a16:creationId xmlns:a16="http://schemas.microsoft.com/office/drawing/2014/main" id="{56159BBD-4FB1-FFE1-C77A-A8CB0DE720EA}"/>
              </a:ext>
            </a:extLst>
          </p:cNvPr>
          <p:cNvPicPr>
            <a:picLocks noChangeAspect="1"/>
          </p:cNvPicPr>
          <p:nvPr/>
        </p:nvPicPr>
        <p:blipFill>
          <a:blip r:embed="rId2"/>
          <a:stretch>
            <a:fillRect/>
          </a:stretch>
        </p:blipFill>
        <p:spPr>
          <a:xfrm>
            <a:off x="6491160" y="337597"/>
            <a:ext cx="2506094" cy="3756206"/>
          </a:xfrm>
          <a:prstGeom prst="rect">
            <a:avLst/>
          </a:prstGeom>
        </p:spPr>
      </p:pic>
    </p:spTree>
    <p:extLst>
      <p:ext uri="{BB962C8B-B14F-4D97-AF65-F5344CB8AC3E}">
        <p14:creationId xmlns:p14="http://schemas.microsoft.com/office/powerpoint/2010/main" val="2249631979"/>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D679-FDC7-10A1-322A-3EC0BF387633}"/>
              </a:ext>
            </a:extLst>
          </p:cNvPr>
          <p:cNvSpPr>
            <a:spLocks noGrp="1"/>
          </p:cNvSpPr>
          <p:nvPr>
            <p:ph type="title"/>
          </p:nvPr>
        </p:nvSpPr>
        <p:spPr/>
        <p:txBody>
          <a:bodyPr/>
          <a:lstStyle/>
          <a:p>
            <a:r>
              <a:rPr lang="en-US" dirty="0"/>
              <a:t>What is this Workshop?</a:t>
            </a:r>
          </a:p>
        </p:txBody>
      </p:sp>
      <p:sp>
        <p:nvSpPr>
          <p:cNvPr id="3" name="Content Placeholder 2">
            <a:extLst>
              <a:ext uri="{FF2B5EF4-FFF2-40B4-BE49-F238E27FC236}">
                <a16:creationId xmlns:a16="http://schemas.microsoft.com/office/drawing/2014/main" id="{689410C9-85F5-DD83-41CA-0DF435C4BB6B}"/>
              </a:ext>
            </a:extLst>
          </p:cNvPr>
          <p:cNvSpPr>
            <a:spLocks noGrp="1"/>
          </p:cNvSpPr>
          <p:nvPr>
            <p:ph idx="1"/>
          </p:nvPr>
        </p:nvSpPr>
        <p:spPr>
          <a:xfrm>
            <a:off x="457200" y="1063229"/>
            <a:ext cx="8229600" cy="3366299"/>
          </a:xfrm>
        </p:spPr>
        <p:txBody>
          <a:bodyPr/>
          <a:lstStyle/>
          <a:p>
            <a:r>
              <a:rPr lang="en-US" dirty="0"/>
              <a:t>Hosted by Texas Woman’s University’s Project ACCESS</a:t>
            </a:r>
          </a:p>
          <a:p>
            <a:r>
              <a:rPr lang="en-US" dirty="0"/>
              <a:t>Held over two days (July 29, 30; 2024) </a:t>
            </a:r>
          </a:p>
          <a:p>
            <a:r>
              <a:rPr lang="en-US" dirty="0"/>
              <a:t>Using the tools of Bioinformatics:	</a:t>
            </a:r>
          </a:p>
          <a:p>
            <a:pPr lvl="1"/>
            <a:r>
              <a:rPr lang="en-US" dirty="0"/>
              <a:t>Gives introduction and theory background.</a:t>
            </a:r>
          </a:p>
          <a:p>
            <a:pPr lvl="1"/>
            <a:r>
              <a:rPr lang="en-US" dirty="0"/>
              <a:t>Provides hands-on tool use experience.</a:t>
            </a:r>
          </a:p>
        </p:txBody>
      </p:sp>
    </p:spTree>
    <p:extLst>
      <p:ext uri="{BB962C8B-B14F-4D97-AF65-F5344CB8AC3E}">
        <p14:creationId xmlns:p14="http://schemas.microsoft.com/office/powerpoint/2010/main" val="2179336659"/>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EAFE-6196-4486-E069-7C445B6235EE}"/>
              </a:ext>
            </a:extLst>
          </p:cNvPr>
          <p:cNvSpPr>
            <a:spLocks noGrp="1"/>
          </p:cNvSpPr>
          <p:nvPr>
            <p:ph type="title"/>
          </p:nvPr>
        </p:nvSpPr>
        <p:spPr/>
        <p:txBody>
          <a:bodyPr/>
          <a:lstStyle/>
          <a:p>
            <a:r>
              <a:rPr lang="en-US" dirty="0"/>
              <a:t>Day 1 (July 29, 2024)</a:t>
            </a:r>
          </a:p>
        </p:txBody>
      </p:sp>
      <p:sp>
        <p:nvSpPr>
          <p:cNvPr id="3" name="Content Placeholder 2">
            <a:extLst>
              <a:ext uri="{FF2B5EF4-FFF2-40B4-BE49-F238E27FC236}">
                <a16:creationId xmlns:a16="http://schemas.microsoft.com/office/drawing/2014/main" id="{7A196D3E-AEB9-6C4D-E1BA-3C3BECD37744}"/>
              </a:ext>
            </a:extLst>
          </p:cNvPr>
          <p:cNvSpPr>
            <a:spLocks noGrp="1"/>
          </p:cNvSpPr>
          <p:nvPr>
            <p:ph idx="1"/>
          </p:nvPr>
        </p:nvSpPr>
        <p:spPr>
          <a:xfrm>
            <a:off x="457200" y="820774"/>
            <a:ext cx="8229600" cy="3366299"/>
          </a:xfrm>
        </p:spPr>
        <p:txBody>
          <a:bodyPr/>
          <a:lstStyle/>
          <a:p>
            <a:r>
              <a:rPr lang="en-US" dirty="0"/>
              <a:t>Focus on the basics:</a:t>
            </a:r>
          </a:p>
          <a:p>
            <a:pPr lvl="1"/>
            <a:r>
              <a:rPr lang="en-US" dirty="0"/>
              <a:t>Introduction: </a:t>
            </a:r>
          </a:p>
          <a:p>
            <a:pPr lvl="2"/>
            <a:r>
              <a:rPr lang="en-US" dirty="0"/>
              <a:t>What is/is not Bioinformatics?</a:t>
            </a:r>
          </a:p>
          <a:p>
            <a:pPr lvl="2"/>
            <a:r>
              <a:rPr lang="en-US" dirty="0"/>
              <a:t>Assembly/Human Reference Genome</a:t>
            </a:r>
          </a:p>
          <a:p>
            <a:pPr lvl="1"/>
            <a:r>
              <a:rPr lang="en-US" dirty="0"/>
              <a:t>Tools of Bioinformatics:</a:t>
            </a:r>
          </a:p>
          <a:p>
            <a:pPr lvl="2"/>
            <a:r>
              <a:rPr lang="en-US" dirty="0"/>
              <a:t>Standard File Formats</a:t>
            </a:r>
          </a:p>
          <a:p>
            <a:pPr lvl="2"/>
            <a:r>
              <a:rPr lang="en-US" dirty="0"/>
              <a:t>Genome Browsers</a:t>
            </a:r>
          </a:p>
          <a:p>
            <a:pPr lvl="2"/>
            <a:r>
              <a:rPr lang="en-US" dirty="0"/>
              <a:t>Multiple Sequence Alignment - BLAST</a:t>
            </a:r>
          </a:p>
          <a:p>
            <a:pPr lvl="1"/>
            <a:endParaRPr lang="en-US" dirty="0"/>
          </a:p>
        </p:txBody>
      </p:sp>
    </p:spTree>
    <p:extLst>
      <p:ext uri="{BB962C8B-B14F-4D97-AF65-F5344CB8AC3E}">
        <p14:creationId xmlns:p14="http://schemas.microsoft.com/office/powerpoint/2010/main" val="1631657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CAEA-1D03-517B-F857-70EA4D584699}"/>
              </a:ext>
            </a:extLst>
          </p:cNvPr>
          <p:cNvSpPr>
            <a:spLocks noGrp="1"/>
          </p:cNvSpPr>
          <p:nvPr>
            <p:ph type="title"/>
          </p:nvPr>
        </p:nvSpPr>
        <p:spPr/>
        <p:txBody>
          <a:bodyPr/>
          <a:lstStyle/>
          <a:p>
            <a:r>
              <a:rPr lang="en-US" dirty="0"/>
              <a:t>History of Bioinformatics</a:t>
            </a:r>
          </a:p>
        </p:txBody>
      </p:sp>
      <p:sp>
        <p:nvSpPr>
          <p:cNvPr id="4" name="Content Placeholder 99">
            <a:extLst>
              <a:ext uri="{FF2B5EF4-FFF2-40B4-BE49-F238E27FC236}">
                <a16:creationId xmlns:a16="http://schemas.microsoft.com/office/drawing/2014/main" id="{F06E48D6-C328-E94D-45DD-B3A4C500150E}"/>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5" name="Straight Connector 4">
            <a:extLst>
              <a:ext uri="{FF2B5EF4-FFF2-40B4-BE49-F238E27FC236}">
                <a16:creationId xmlns:a16="http://schemas.microsoft.com/office/drawing/2014/main" id="{99839961-164C-637E-6592-4C2F482EC349}"/>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6" name="Straight Connector 5">
            <a:extLst>
              <a:ext uri="{FF2B5EF4-FFF2-40B4-BE49-F238E27FC236}">
                <a16:creationId xmlns:a16="http://schemas.microsoft.com/office/drawing/2014/main" id="{7A41BA40-A5EF-FD19-FF11-963AC738DDC9}"/>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5AFF0F3E-50D8-4E9E-9898-0F2923AA28B7}"/>
              </a:ext>
            </a:extLst>
          </p:cNvPr>
          <p:cNvSpPr/>
          <p:nvPr/>
        </p:nvSpPr>
        <p:spPr>
          <a:xfrm flipH="1">
            <a:off x="1143000" y="248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63DCCB99-F653-7A19-6784-0F82751ACC7D}"/>
              </a:ext>
            </a:extLst>
          </p:cNvPr>
          <p:cNvSpPr/>
          <p:nvPr/>
        </p:nvSpPr>
        <p:spPr>
          <a:xfrm flipH="1">
            <a:off x="1143000" y="3711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Content Placeholder 100">
            <a:extLst>
              <a:ext uri="{FF2B5EF4-FFF2-40B4-BE49-F238E27FC236}">
                <a16:creationId xmlns:a16="http://schemas.microsoft.com/office/drawing/2014/main" id="{50D04375-FB40-7B66-FAE4-FF20D1F7A84B}"/>
              </a:ext>
            </a:extLst>
          </p:cNvPr>
          <p:cNvSpPr/>
          <p:nvPr/>
        </p:nvSpPr>
        <p:spPr>
          <a:xfrm>
            <a:off x="0" y="232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2010</a:t>
            </a:r>
            <a:endParaRPr lang="en-US" sz="1500" b="0" strike="noStrike" spc="-1">
              <a:latin typeface="Arial"/>
            </a:endParaRPr>
          </a:p>
        </p:txBody>
      </p:sp>
      <p:sp>
        <p:nvSpPr>
          <p:cNvPr id="10" name="Content Placeholder 101">
            <a:extLst>
              <a:ext uri="{FF2B5EF4-FFF2-40B4-BE49-F238E27FC236}">
                <a16:creationId xmlns:a16="http://schemas.microsoft.com/office/drawing/2014/main" id="{E19C97BE-4C55-19E7-1598-201803ED92DD}"/>
              </a:ext>
            </a:extLst>
          </p:cNvPr>
          <p:cNvSpPr/>
          <p:nvPr/>
        </p:nvSpPr>
        <p:spPr>
          <a:xfrm>
            <a:off x="360" y="350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2020</a:t>
            </a:r>
            <a:endParaRPr lang="en-US" sz="1500" b="0" strike="noStrike" spc="-1">
              <a:latin typeface="Arial"/>
            </a:endParaRPr>
          </a:p>
        </p:txBody>
      </p:sp>
      <p:sp>
        <p:nvSpPr>
          <p:cNvPr id="11" name="Rectangle 10">
            <a:extLst>
              <a:ext uri="{FF2B5EF4-FFF2-40B4-BE49-F238E27FC236}">
                <a16:creationId xmlns:a16="http://schemas.microsoft.com/office/drawing/2014/main" id="{53D2F2DC-E67E-FED0-FAF8-E880AB11F62C}"/>
              </a:ext>
            </a:extLst>
          </p:cNvPr>
          <p:cNvSpPr/>
          <p:nvPr/>
        </p:nvSpPr>
        <p:spPr>
          <a:xfrm>
            <a:off x="1461600" y="170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(2005) – Next Generation Sequencing Introduced.</a:t>
            </a:r>
            <a:endParaRPr lang="en-US" sz="1500" b="0" strike="noStrike" spc="-1">
              <a:latin typeface="Arial"/>
            </a:endParaRPr>
          </a:p>
        </p:txBody>
      </p:sp>
      <p:sp>
        <p:nvSpPr>
          <p:cNvPr id="12" name="Rectangle 11">
            <a:extLst>
              <a:ext uri="{FF2B5EF4-FFF2-40B4-BE49-F238E27FC236}">
                <a16:creationId xmlns:a16="http://schemas.microsoft.com/office/drawing/2014/main" id="{FD643BFC-7DA6-E2D5-4290-B19223065EFC}"/>
              </a:ext>
            </a:extLst>
          </p:cNvPr>
          <p:cNvSpPr/>
          <p:nvPr/>
        </p:nvSpPr>
        <p:spPr>
          <a:xfrm>
            <a:off x="1461600" y="134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(2003) – Human Reference Genome Version 1 Completed.</a:t>
            </a:r>
            <a:endParaRPr lang="en-US" sz="1500" b="0" strike="noStrike" spc="-1">
              <a:latin typeface="Arial"/>
            </a:endParaRPr>
          </a:p>
        </p:txBody>
      </p:sp>
      <p:sp>
        <p:nvSpPr>
          <p:cNvPr id="13" name="Rectangle 12">
            <a:extLst>
              <a:ext uri="{FF2B5EF4-FFF2-40B4-BE49-F238E27FC236}">
                <a16:creationId xmlns:a16="http://schemas.microsoft.com/office/drawing/2014/main" id="{14659029-DA2A-3AAB-B327-B94A5ABE91C1}"/>
              </a:ext>
            </a:extLst>
          </p:cNvPr>
          <p:cNvSpPr/>
          <p:nvPr/>
        </p:nvSpPr>
        <p:spPr>
          <a:xfrm>
            <a:off x="1461600" y="2170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(2009) – Bowtie (Ben Langmead, Steven Salzberg) Introduced.</a:t>
            </a:r>
            <a:endParaRPr lang="en-US" sz="1500" b="0" strike="noStrike" spc="-1">
              <a:latin typeface="Arial"/>
            </a:endParaRPr>
          </a:p>
        </p:txBody>
      </p:sp>
      <p:sp>
        <p:nvSpPr>
          <p:cNvPr id="14" name="Rectangle 13">
            <a:extLst>
              <a:ext uri="{FF2B5EF4-FFF2-40B4-BE49-F238E27FC236}">
                <a16:creationId xmlns:a16="http://schemas.microsoft.com/office/drawing/2014/main" id="{35974190-440B-23E0-1E6C-0EC35D920BA8}"/>
              </a:ext>
            </a:extLst>
          </p:cNvPr>
          <p:cNvSpPr/>
          <p:nvPr/>
        </p:nvSpPr>
        <p:spPr>
          <a:xfrm>
            <a:off x="1461600" y="2916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 (2015) – HISAT (Daehwan Kim, Ben Langmead, Steven Salzberg) Introduced.</a:t>
            </a:r>
            <a:endParaRPr lang="en-US" sz="1500" b="0" strike="noStrike" spc="-1">
              <a:latin typeface="Arial"/>
            </a:endParaRPr>
          </a:p>
        </p:txBody>
      </p:sp>
    </p:spTree>
    <p:extLst>
      <p:ext uri="{BB962C8B-B14F-4D97-AF65-F5344CB8AC3E}">
        <p14:creationId xmlns:p14="http://schemas.microsoft.com/office/powerpoint/2010/main" val="304224042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CA1A-29AC-0C50-022C-8A7F03E53D3A}"/>
              </a:ext>
            </a:extLst>
          </p:cNvPr>
          <p:cNvSpPr>
            <a:spLocks noGrp="1"/>
          </p:cNvSpPr>
          <p:nvPr>
            <p:ph type="title"/>
          </p:nvPr>
        </p:nvSpPr>
        <p:spPr/>
        <p:txBody>
          <a:bodyPr>
            <a:normAutofit/>
          </a:bodyPr>
          <a:lstStyle/>
          <a:p>
            <a:r>
              <a:rPr lang="en-US" dirty="0"/>
              <a:t>Day 2 (July 30, 2024)</a:t>
            </a:r>
          </a:p>
        </p:txBody>
      </p:sp>
      <p:sp>
        <p:nvSpPr>
          <p:cNvPr id="3" name="Content Placeholder 2">
            <a:extLst>
              <a:ext uri="{FF2B5EF4-FFF2-40B4-BE49-F238E27FC236}">
                <a16:creationId xmlns:a16="http://schemas.microsoft.com/office/drawing/2014/main" id="{7E2EDF64-56A1-5C46-92CD-1CF49F598E32}"/>
              </a:ext>
            </a:extLst>
          </p:cNvPr>
          <p:cNvSpPr>
            <a:spLocks noGrp="1"/>
          </p:cNvSpPr>
          <p:nvPr>
            <p:ph idx="1"/>
          </p:nvPr>
        </p:nvSpPr>
        <p:spPr>
          <a:xfrm>
            <a:off x="457200" y="888600"/>
            <a:ext cx="8229600" cy="3366299"/>
          </a:xfrm>
        </p:spPr>
        <p:txBody>
          <a:bodyPr/>
          <a:lstStyle/>
          <a:p>
            <a:r>
              <a:rPr lang="en-US" dirty="0"/>
              <a:t>Command-line Tools: </a:t>
            </a:r>
          </a:p>
          <a:p>
            <a:pPr lvl="1"/>
            <a:r>
              <a:rPr lang="en-US" dirty="0"/>
              <a:t>Review of Day 1</a:t>
            </a:r>
          </a:p>
          <a:p>
            <a:pPr lvl="1"/>
            <a:r>
              <a:rPr lang="en-US" dirty="0"/>
              <a:t>Linux – History and Basic Utilities</a:t>
            </a:r>
          </a:p>
          <a:p>
            <a:pPr lvl="1"/>
            <a:r>
              <a:rPr lang="en-US" dirty="0"/>
              <a:t>Sequence Aligners – HISAT2 </a:t>
            </a:r>
          </a:p>
          <a:p>
            <a:pPr lvl="1"/>
            <a:r>
              <a:rPr lang="en-US" dirty="0"/>
              <a:t>SAMTOOLS and BCFTOOLS </a:t>
            </a:r>
          </a:p>
          <a:p>
            <a:r>
              <a:rPr lang="en-US" dirty="0"/>
              <a:t>R Tools: </a:t>
            </a:r>
          </a:p>
          <a:p>
            <a:pPr lvl="1"/>
            <a:r>
              <a:rPr lang="en-US" dirty="0"/>
              <a:t>DESeq2</a:t>
            </a:r>
          </a:p>
        </p:txBody>
      </p:sp>
    </p:spTree>
    <p:extLst>
      <p:ext uri="{BB962C8B-B14F-4D97-AF65-F5344CB8AC3E}">
        <p14:creationId xmlns:p14="http://schemas.microsoft.com/office/powerpoint/2010/main" val="311372785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2F73-11B8-0F65-5394-4D95B093F256}"/>
              </a:ext>
            </a:extLst>
          </p:cNvPr>
          <p:cNvSpPr>
            <a:spLocks noGrp="1"/>
          </p:cNvSpPr>
          <p:nvPr>
            <p:ph type="title"/>
          </p:nvPr>
        </p:nvSpPr>
        <p:spPr>
          <a:xfrm>
            <a:off x="3799609" y="1882379"/>
            <a:ext cx="1544782" cy="857250"/>
          </a:xfrm>
        </p:spPr>
        <p:txBody>
          <a:bodyPr/>
          <a:lstStyle/>
          <a:p>
            <a:r>
              <a:rPr lang="en-US" dirty="0"/>
              <a:t>Day 2</a:t>
            </a:r>
          </a:p>
        </p:txBody>
      </p:sp>
    </p:spTree>
    <p:extLst>
      <p:ext uri="{BB962C8B-B14F-4D97-AF65-F5344CB8AC3E}">
        <p14:creationId xmlns:p14="http://schemas.microsoft.com/office/powerpoint/2010/main" val="246034726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8484-3403-753A-392C-3F7AB36A613E}"/>
              </a:ext>
            </a:extLst>
          </p:cNvPr>
          <p:cNvSpPr>
            <a:spLocks noGrp="1"/>
          </p:cNvSpPr>
          <p:nvPr>
            <p:ph type="title"/>
          </p:nvPr>
        </p:nvSpPr>
        <p:spPr/>
        <p:txBody>
          <a:bodyPr/>
          <a:lstStyle/>
          <a:p>
            <a:r>
              <a:rPr lang="en-US" dirty="0"/>
              <a:t>Unix File Systems</a:t>
            </a:r>
          </a:p>
        </p:txBody>
      </p:sp>
      <p:sp>
        <p:nvSpPr>
          <p:cNvPr id="3" name="Content Placeholder 2">
            <a:extLst>
              <a:ext uri="{FF2B5EF4-FFF2-40B4-BE49-F238E27FC236}">
                <a16:creationId xmlns:a16="http://schemas.microsoft.com/office/drawing/2014/main" id="{5031A153-54E4-B64B-CBC4-16CA22B774FB}"/>
              </a:ext>
            </a:extLst>
          </p:cNvPr>
          <p:cNvSpPr>
            <a:spLocks noGrp="1"/>
          </p:cNvSpPr>
          <p:nvPr>
            <p:ph idx="1"/>
          </p:nvPr>
        </p:nvSpPr>
        <p:spPr/>
        <p:txBody>
          <a:bodyPr/>
          <a:lstStyle/>
          <a:p>
            <a:r>
              <a:rPr lang="en-US" sz="1800" dirty="0">
                <a:effectLst/>
              </a:rPr>
              <a:t>Files are a Collection of Data (binary or ASCII text)</a:t>
            </a:r>
          </a:p>
          <a:p>
            <a:r>
              <a:rPr lang="en-US" sz="1800" dirty="0">
                <a:effectLst/>
              </a:rPr>
              <a:t>Files are Organized in “directories”</a:t>
            </a:r>
            <a:endParaRPr lang="en-US" sz="1800" dirty="0"/>
          </a:p>
          <a:p>
            <a:pPr lvl="1"/>
            <a:r>
              <a:rPr lang="en-US" sz="1600" dirty="0">
                <a:effectLst/>
              </a:rPr>
              <a:t>similar to folders in a file cabinet</a:t>
            </a:r>
          </a:p>
          <a:p>
            <a:pPr lvl="1"/>
            <a:r>
              <a:rPr lang="en-US" sz="1600" dirty="0">
                <a:effectLst/>
              </a:rPr>
              <a:t>file cabinets are similar to file systems</a:t>
            </a:r>
            <a:endParaRPr lang="en-US" sz="1600" dirty="0"/>
          </a:p>
          <a:p>
            <a:pPr lvl="2"/>
            <a:r>
              <a:rPr lang="en-US" sz="1400" dirty="0"/>
              <a:t>File systems may be disks, tapes, etc. </a:t>
            </a:r>
          </a:p>
          <a:p>
            <a:r>
              <a:rPr lang="en-US" sz="1800" dirty="0"/>
              <a:t>File Systems are Hierarchical</a:t>
            </a:r>
          </a:p>
          <a:p>
            <a:r>
              <a:rPr lang="en-US" sz="1800" dirty="0"/>
              <a:t>A Directory may contain other directories</a:t>
            </a:r>
          </a:p>
          <a:p>
            <a:pPr lvl="1"/>
            <a:r>
              <a:rPr lang="en-US" sz="1600" dirty="0"/>
              <a:t>These are called “subdirectories” </a:t>
            </a:r>
          </a:p>
          <a:p>
            <a:r>
              <a:rPr lang="en-US" sz="1800" dirty="0"/>
              <a:t>The “/” character is used to access subdirectories</a:t>
            </a:r>
          </a:p>
          <a:p>
            <a:r>
              <a:rPr lang="en-US" sz="1800" dirty="0"/>
              <a:t>The Main “root” directory always has the name “/”</a:t>
            </a:r>
          </a:p>
        </p:txBody>
      </p:sp>
    </p:spTree>
    <p:extLst>
      <p:ext uri="{BB962C8B-B14F-4D97-AF65-F5344CB8AC3E}">
        <p14:creationId xmlns:p14="http://schemas.microsoft.com/office/powerpoint/2010/main" val="104970581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0DA6D-5D86-5835-5DF9-AE8A9FF46D7C}"/>
              </a:ext>
            </a:extLst>
          </p:cNvPr>
          <p:cNvSpPr>
            <a:spLocks noGrp="1"/>
          </p:cNvSpPr>
          <p:nvPr>
            <p:ph type="title"/>
          </p:nvPr>
        </p:nvSpPr>
        <p:spPr/>
        <p:txBody>
          <a:bodyPr>
            <a:normAutofit/>
          </a:bodyPr>
          <a:lstStyle/>
          <a:p>
            <a:r>
              <a:rPr lang="en-US" dirty="0"/>
              <a:t>Unix File System Hierarchy</a:t>
            </a:r>
          </a:p>
        </p:txBody>
      </p:sp>
      <p:sp>
        <p:nvSpPr>
          <p:cNvPr id="4" name="Rectangle 3">
            <a:extLst>
              <a:ext uri="{FF2B5EF4-FFF2-40B4-BE49-F238E27FC236}">
                <a16:creationId xmlns:a16="http://schemas.microsoft.com/office/drawing/2014/main" id="{12C29BF1-2C4C-DD75-A57C-624F6329F07A}"/>
              </a:ext>
            </a:extLst>
          </p:cNvPr>
          <p:cNvSpPr/>
          <p:nvPr/>
        </p:nvSpPr>
        <p:spPr>
          <a:xfrm>
            <a:off x="4317514" y="1620453"/>
            <a:ext cx="508972" cy="4987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t>
            </a:r>
          </a:p>
        </p:txBody>
      </p:sp>
      <p:sp>
        <p:nvSpPr>
          <p:cNvPr id="6" name="Rectangle 5">
            <a:extLst>
              <a:ext uri="{FF2B5EF4-FFF2-40B4-BE49-F238E27FC236}">
                <a16:creationId xmlns:a16="http://schemas.microsoft.com/office/drawing/2014/main" id="{9F006403-C63E-C226-D886-5ACB5F5F6184}"/>
              </a:ext>
            </a:extLst>
          </p:cNvPr>
          <p:cNvSpPr/>
          <p:nvPr/>
        </p:nvSpPr>
        <p:spPr>
          <a:xfrm>
            <a:off x="1689898" y="3155719"/>
            <a:ext cx="644237" cy="4987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bin</a:t>
            </a:r>
          </a:p>
        </p:txBody>
      </p:sp>
      <p:sp>
        <p:nvSpPr>
          <p:cNvPr id="7" name="Rectangle 6">
            <a:extLst>
              <a:ext uri="{FF2B5EF4-FFF2-40B4-BE49-F238E27FC236}">
                <a16:creationId xmlns:a16="http://schemas.microsoft.com/office/drawing/2014/main" id="{EFBF416A-AC92-0009-BD40-0BCDB49516AA}"/>
              </a:ext>
            </a:extLst>
          </p:cNvPr>
          <p:cNvSpPr/>
          <p:nvPr/>
        </p:nvSpPr>
        <p:spPr>
          <a:xfrm>
            <a:off x="2543226" y="3155719"/>
            <a:ext cx="644237" cy="4987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etc</a:t>
            </a:r>
            <a:endParaRPr lang="en-US" dirty="0"/>
          </a:p>
        </p:txBody>
      </p:sp>
      <p:sp>
        <p:nvSpPr>
          <p:cNvPr id="8" name="Rectangle 7">
            <a:extLst>
              <a:ext uri="{FF2B5EF4-FFF2-40B4-BE49-F238E27FC236}">
                <a16:creationId xmlns:a16="http://schemas.microsoft.com/office/drawing/2014/main" id="{F548B41D-AA3B-FB2B-CCEF-4BC99EAD86C2}"/>
              </a:ext>
            </a:extLst>
          </p:cNvPr>
          <p:cNvSpPr/>
          <p:nvPr/>
        </p:nvSpPr>
        <p:spPr>
          <a:xfrm>
            <a:off x="3396554" y="3155719"/>
            <a:ext cx="644237" cy="4987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usr</a:t>
            </a:r>
            <a:endParaRPr lang="en-US" dirty="0"/>
          </a:p>
        </p:txBody>
      </p:sp>
      <p:sp>
        <p:nvSpPr>
          <p:cNvPr id="9" name="Rectangle 8">
            <a:extLst>
              <a:ext uri="{FF2B5EF4-FFF2-40B4-BE49-F238E27FC236}">
                <a16:creationId xmlns:a16="http://schemas.microsoft.com/office/drawing/2014/main" id="{B625EDF8-23EC-249D-28F0-5D422F9ED42D}"/>
              </a:ext>
            </a:extLst>
          </p:cNvPr>
          <p:cNvSpPr/>
          <p:nvPr/>
        </p:nvSpPr>
        <p:spPr>
          <a:xfrm>
            <a:off x="4249882" y="3155719"/>
            <a:ext cx="644237" cy="4987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dev</a:t>
            </a:r>
          </a:p>
        </p:txBody>
      </p:sp>
      <p:sp>
        <p:nvSpPr>
          <p:cNvPr id="10" name="Rectangle 9">
            <a:extLst>
              <a:ext uri="{FF2B5EF4-FFF2-40B4-BE49-F238E27FC236}">
                <a16:creationId xmlns:a16="http://schemas.microsoft.com/office/drawing/2014/main" id="{54BF05D2-2F18-D48E-589B-FED093323974}"/>
              </a:ext>
            </a:extLst>
          </p:cNvPr>
          <p:cNvSpPr/>
          <p:nvPr/>
        </p:nvSpPr>
        <p:spPr>
          <a:xfrm>
            <a:off x="5103210" y="3141136"/>
            <a:ext cx="644237" cy="4987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lib</a:t>
            </a:r>
          </a:p>
        </p:txBody>
      </p:sp>
      <p:sp>
        <p:nvSpPr>
          <p:cNvPr id="11" name="Rectangle 10">
            <a:extLst>
              <a:ext uri="{FF2B5EF4-FFF2-40B4-BE49-F238E27FC236}">
                <a16:creationId xmlns:a16="http://schemas.microsoft.com/office/drawing/2014/main" id="{36C934B5-D17A-4676-18E9-5F56F7FC7412}"/>
              </a:ext>
            </a:extLst>
          </p:cNvPr>
          <p:cNvSpPr/>
          <p:nvPr/>
        </p:nvSpPr>
        <p:spPr>
          <a:xfrm>
            <a:off x="5955809" y="3141135"/>
            <a:ext cx="644237" cy="4987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t>Tmp</a:t>
            </a:r>
            <a:endParaRPr lang="en-US" dirty="0"/>
          </a:p>
        </p:txBody>
      </p:sp>
      <p:sp>
        <p:nvSpPr>
          <p:cNvPr id="12" name="Rectangle 11">
            <a:extLst>
              <a:ext uri="{FF2B5EF4-FFF2-40B4-BE49-F238E27FC236}">
                <a16:creationId xmlns:a16="http://schemas.microsoft.com/office/drawing/2014/main" id="{316CAA6D-9EEC-115A-F3B5-20AD5DEAC8E3}"/>
              </a:ext>
            </a:extLst>
          </p:cNvPr>
          <p:cNvSpPr/>
          <p:nvPr/>
        </p:nvSpPr>
        <p:spPr>
          <a:xfrm>
            <a:off x="6776895" y="3155719"/>
            <a:ext cx="811220" cy="49876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home</a:t>
            </a:r>
          </a:p>
        </p:txBody>
      </p:sp>
      <p:cxnSp>
        <p:nvCxnSpPr>
          <p:cNvPr id="14" name="Straight Arrow Connector 13">
            <a:extLst>
              <a:ext uri="{FF2B5EF4-FFF2-40B4-BE49-F238E27FC236}">
                <a16:creationId xmlns:a16="http://schemas.microsoft.com/office/drawing/2014/main" id="{0006B6BF-83B4-0E03-3D49-C184838DA563}"/>
              </a:ext>
            </a:extLst>
          </p:cNvPr>
          <p:cNvCxnSpPr>
            <a:stCxn id="4" idx="2"/>
            <a:endCxn id="6" idx="0"/>
          </p:cNvCxnSpPr>
          <p:nvPr/>
        </p:nvCxnSpPr>
        <p:spPr>
          <a:xfrm flipH="1">
            <a:off x="2012017" y="2119217"/>
            <a:ext cx="2559983" cy="10365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980134C9-0F06-D461-7EBE-0B61FEF0E262}"/>
              </a:ext>
            </a:extLst>
          </p:cNvPr>
          <p:cNvCxnSpPr>
            <a:cxnSpLocks/>
            <a:stCxn id="4" idx="2"/>
            <a:endCxn id="7" idx="0"/>
          </p:cNvCxnSpPr>
          <p:nvPr/>
        </p:nvCxnSpPr>
        <p:spPr>
          <a:xfrm flipH="1">
            <a:off x="2865345" y="2119217"/>
            <a:ext cx="1706655" cy="10365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0612995E-8A0E-F076-5AAB-326F5631B177}"/>
              </a:ext>
            </a:extLst>
          </p:cNvPr>
          <p:cNvCxnSpPr>
            <a:cxnSpLocks/>
            <a:stCxn id="4" idx="2"/>
            <a:endCxn id="8" idx="0"/>
          </p:cNvCxnSpPr>
          <p:nvPr/>
        </p:nvCxnSpPr>
        <p:spPr>
          <a:xfrm flipH="1">
            <a:off x="3718673" y="2119217"/>
            <a:ext cx="853327" cy="10365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40333CFF-A275-20DF-1F22-A9994942C44E}"/>
              </a:ext>
            </a:extLst>
          </p:cNvPr>
          <p:cNvCxnSpPr>
            <a:cxnSpLocks/>
            <a:stCxn id="4" idx="2"/>
            <a:endCxn id="9" idx="0"/>
          </p:cNvCxnSpPr>
          <p:nvPr/>
        </p:nvCxnSpPr>
        <p:spPr>
          <a:xfrm>
            <a:off x="4572000" y="2119217"/>
            <a:ext cx="1" cy="10365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453591C-DB8C-C029-00BA-7630BAC39F30}"/>
              </a:ext>
            </a:extLst>
          </p:cNvPr>
          <p:cNvCxnSpPr>
            <a:cxnSpLocks/>
            <a:stCxn id="4" idx="2"/>
            <a:endCxn id="10" idx="0"/>
          </p:cNvCxnSpPr>
          <p:nvPr/>
        </p:nvCxnSpPr>
        <p:spPr>
          <a:xfrm>
            <a:off x="4572000" y="2119217"/>
            <a:ext cx="853329" cy="10219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FB6CD27C-6499-530A-6D56-96C471CD7D6D}"/>
              </a:ext>
            </a:extLst>
          </p:cNvPr>
          <p:cNvCxnSpPr>
            <a:cxnSpLocks/>
            <a:stCxn id="4" idx="2"/>
            <a:endCxn id="11" idx="0"/>
          </p:cNvCxnSpPr>
          <p:nvPr/>
        </p:nvCxnSpPr>
        <p:spPr>
          <a:xfrm>
            <a:off x="4572000" y="2119217"/>
            <a:ext cx="1705928" cy="10219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DFF5046B-3857-AB44-CDFE-97E5CDF4910E}"/>
              </a:ext>
            </a:extLst>
          </p:cNvPr>
          <p:cNvCxnSpPr>
            <a:cxnSpLocks/>
            <a:stCxn id="4" idx="2"/>
            <a:endCxn id="12" idx="0"/>
          </p:cNvCxnSpPr>
          <p:nvPr/>
        </p:nvCxnSpPr>
        <p:spPr>
          <a:xfrm>
            <a:off x="4572000" y="2119217"/>
            <a:ext cx="2610505" cy="103650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866128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9993A-D54D-8A35-6DA4-7959866BF515}"/>
              </a:ext>
            </a:extLst>
          </p:cNvPr>
          <p:cNvSpPr>
            <a:spLocks noGrp="1"/>
          </p:cNvSpPr>
          <p:nvPr>
            <p:ph type="title"/>
          </p:nvPr>
        </p:nvSpPr>
        <p:spPr/>
        <p:txBody>
          <a:bodyPr/>
          <a:lstStyle/>
          <a:p>
            <a:r>
              <a:rPr lang="en-US" dirty="0"/>
              <a:t>Unix File System Commands</a:t>
            </a:r>
          </a:p>
        </p:txBody>
      </p:sp>
      <p:sp>
        <p:nvSpPr>
          <p:cNvPr id="3" name="Content Placeholder 2">
            <a:extLst>
              <a:ext uri="{FF2B5EF4-FFF2-40B4-BE49-F238E27FC236}">
                <a16:creationId xmlns:a16="http://schemas.microsoft.com/office/drawing/2014/main" id="{D412495E-E4DF-0E06-93CD-4C018F8298AF}"/>
              </a:ext>
            </a:extLst>
          </p:cNvPr>
          <p:cNvSpPr>
            <a:spLocks noGrp="1"/>
          </p:cNvSpPr>
          <p:nvPr>
            <p:ph idx="1"/>
          </p:nvPr>
        </p:nvSpPr>
        <p:spPr/>
        <p:txBody>
          <a:bodyPr/>
          <a:lstStyle/>
          <a:p>
            <a:r>
              <a:rPr lang="en-US" sz="2400" dirty="0"/>
              <a:t>man – displays manual pages</a:t>
            </a:r>
          </a:p>
          <a:p>
            <a:r>
              <a:rPr lang="en-US" sz="2400" dirty="0"/>
              <a:t>ls – lists the names of files in the current directory</a:t>
            </a:r>
          </a:p>
          <a:p>
            <a:r>
              <a:rPr lang="en-US" sz="2400" dirty="0"/>
              <a:t>file – tells you the type of file</a:t>
            </a:r>
          </a:p>
          <a:p>
            <a:r>
              <a:rPr lang="en-US" sz="2400" dirty="0"/>
              <a:t>cat – sends contents of file to </a:t>
            </a:r>
            <a:r>
              <a:rPr lang="en-US" sz="2400" dirty="0" err="1"/>
              <a:t>stdout</a:t>
            </a:r>
            <a:r>
              <a:rPr lang="en-US" sz="2400" dirty="0"/>
              <a:t> (terminal) </a:t>
            </a:r>
          </a:p>
          <a:p>
            <a:r>
              <a:rPr lang="en-US" sz="2400" dirty="0"/>
              <a:t>grep – searches for a character string in a text file</a:t>
            </a:r>
          </a:p>
        </p:txBody>
      </p:sp>
    </p:spTree>
    <p:extLst>
      <p:ext uri="{BB962C8B-B14F-4D97-AF65-F5344CB8AC3E}">
        <p14:creationId xmlns:p14="http://schemas.microsoft.com/office/powerpoint/2010/main" val="14123435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8216-C0BF-9DA4-3100-3579BD08DC90}"/>
              </a:ext>
            </a:extLst>
          </p:cNvPr>
          <p:cNvSpPr>
            <a:spLocks noGrp="1"/>
          </p:cNvSpPr>
          <p:nvPr>
            <p:ph type="title"/>
          </p:nvPr>
        </p:nvSpPr>
        <p:spPr/>
        <p:txBody>
          <a:bodyPr/>
          <a:lstStyle/>
          <a:p>
            <a:r>
              <a:rPr lang="en-US" dirty="0"/>
              <a:t>Accessing windows files from WSL</a:t>
            </a:r>
          </a:p>
        </p:txBody>
      </p:sp>
      <p:sp>
        <p:nvSpPr>
          <p:cNvPr id="3" name="Content Placeholder 2">
            <a:extLst>
              <a:ext uri="{FF2B5EF4-FFF2-40B4-BE49-F238E27FC236}">
                <a16:creationId xmlns:a16="http://schemas.microsoft.com/office/drawing/2014/main" id="{D8D59986-A555-C0F9-17EF-9B1591C0FB71}"/>
              </a:ext>
            </a:extLst>
          </p:cNvPr>
          <p:cNvSpPr>
            <a:spLocks noGrp="1"/>
          </p:cNvSpPr>
          <p:nvPr>
            <p:ph idx="1"/>
          </p:nvPr>
        </p:nvSpPr>
        <p:spPr/>
        <p:txBody>
          <a:bodyPr/>
          <a:lstStyle/>
          <a:p>
            <a:r>
              <a:rPr lang="en-US" sz="2000" dirty="0"/>
              <a:t>To open a Windows subsystem for </a:t>
            </a:r>
            <a:r>
              <a:rPr lang="en-US" sz="2000" dirty="0" err="1"/>
              <a:t>linux</a:t>
            </a:r>
            <a:r>
              <a:rPr lang="en-US" sz="2000" dirty="0"/>
              <a:t> shell (bash) open the </a:t>
            </a:r>
            <a:r>
              <a:rPr lang="en-US" sz="2000" dirty="0" err="1"/>
              <a:t>powershell</a:t>
            </a:r>
            <a:r>
              <a:rPr lang="en-US" sz="2000" dirty="0"/>
              <a:t> and type “</a:t>
            </a:r>
            <a:r>
              <a:rPr lang="en-US" sz="2000" dirty="0" err="1"/>
              <a:t>wsl</a:t>
            </a:r>
            <a:r>
              <a:rPr lang="en-US" sz="2000" dirty="0"/>
              <a:t>”</a:t>
            </a:r>
          </a:p>
        </p:txBody>
      </p:sp>
      <p:pic>
        <p:nvPicPr>
          <p:cNvPr id="5" name="Picture 4">
            <a:extLst>
              <a:ext uri="{FF2B5EF4-FFF2-40B4-BE49-F238E27FC236}">
                <a16:creationId xmlns:a16="http://schemas.microsoft.com/office/drawing/2014/main" id="{F035E4DF-D776-FC28-CB63-DEC8D0E9AE93}"/>
              </a:ext>
            </a:extLst>
          </p:cNvPr>
          <p:cNvPicPr>
            <a:picLocks noChangeAspect="1"/>
          </p:cNvPicPr>
          <p:nvPr/>
        </p:nvPicPr>
        <p:blipFill>
          <a:blip r:embed="rId2"/>
          <a:stretch>
            <a:fillRect/>
          </a:stretch>
        </p:blipFill>
        <p:spPr>
          <a:xfrm>
            <a:off x="608473" y="2424244"/>
            <a:ext cx="8078327" cy="1714739"/>
          </a:xfrm>
          <a:prstGeom prst="rect">
            <a:avLst/>
          </a:prstGeom>
        </p:spPr>
      </p:pic>
    </p:spTree>
    <p:extLst>
      <p:ext uri="{BB962C8B-B14F-4D97-AF65-F5344CB8AC3E}">
        <p14:creationId xmlns:p14="http://schemas.microsoft.com/office/powerpoint/2010/main" val="114411129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7102F-8812-6CCB-56B3-6F159061EDD8}"/>
              </a:ext>
            </a:extLst>
          </p:cNvPr>
          <p:cNvSpPr>
            <a:spLocks noGrp="1"/>
          </p:cNvSpPr>
          <p:nvPr>
            <p:ph type="title"/>
          </p:nvPr>
        </p:nvSpPr>
        <p:spPr/>
        <p:txBody>
          <a:bodyPr/>
          <a:lstStyle/>
          <a:p>
            <a:r>
              <a:rPr lang="en-US" dirty="0"/>
              <a:t>Opens Mounted C Drive</a:t>
            </a:r>
          </a:p>
        </p:txBody>
      </p:sp>
      <p:sp>
        <p:nvSpPr>
          <p:cNvPr id="3" name="Content Placeholder 2">
            <a:extLst>
              <a:ext uri="{FF2B5EF4-FFF2-40B4-BE49-F238E27FC236}">
                <a16:creationId xmlns:a16="http://schemas.microsoft.com/office/drawing/2014/main" id="{EBF8B80B-081A-4094-C26D-DE1EF12F63CE}"/>
              </a:ext>
            </a:extLst>
          </p:cNvPr>
          <p:cNvSpPr>
            <a:spLocks noGrp="1"/>
          </p:cNvSpPr>
          <p:nvPr>
            <p:ph idx="1"/>
          </p:nvPr>
        </p:nvSpPr>
        <p:spPr>
          <a:xfrm>
            <a:off x="457199" y="1200151"/>
            <a:ext cx="8229600" cy="3366299"/>
          </a:xfrm>
        </p:spPr>
        <p:txBody>
          <a:bodyPr/>
          <a:lstStyle/>
          <a:p>
            <a:r>
              <a:rPr lang="en-US" sz="2800" dirty="0" err="1"/>
              <a:t>pwd</a:t>
            </a:r>
            <a:r>
              <a:rPr lang="en-US" sz="2800" dirty="0"/>
              <a:t> – tells you the current working directory</a:t>
            </a:r>
          </a:p>
          <a:p>
            <a:endParaRPr lang="en-US" sz="2800" dirty="0"/>
          </a:p>
          <a:p>
            <a:pPr marL="0" indent="0">
              <a:buNone/>
            </a:pPr>
            <a:endParaRPr lang="en-US" sz="2800" dirty="0"/>
          </a:p>
          <a:p>
            <a:r>
              <a:rPr lang="en-US" sz="2800" dirty="0"/>
              <a:t>cd – Changes directory</a:t>
            </a:r>
          </a:p>
        </p:txBody>
      </p:sp>
      <p:pic>
        <p:nvPicPr>
          <p:cNvPr id="5" name="Picture 4">
            <a:extLst>
              <a:ext uri="{FF2B5EF4-FFF2-40B4-BE49-F238E27FC236}">
                <a16:creationId xmlns:a16="http://schemas.microsoft.com/office/drawing/2014/main" id="{B44AF762-CE10-F99E-C6C2-C7497F9D4A1E}"/>
              </a:ext>
            </a:extLst>
          </p:cNvPr>
          <p:cNvPicPr>
            <a:picLocks noChangeAspect="1"/>
          </p:cNvPicPr>
          <p:nvPr/>
        </p:nvPicPr>
        <p:blipFill>
          <a:blip r:embed="rId2"/>
          <a:stretch>
            <a:fillRect/>
          </a:stretch>
        </p:blipFill>
        <p:spPr>
          <a:xfrm>
            <a:off x="2128495" y="1694027"/>
            <a:ext cx="4887007" cy="1105054"/>
          </a:xfrm>
          <a:prstGeom prst="rect">
            <a:avLst/>
          </a:prstGeom>
        </p:spPr>
      </p:pic>
      <p:pic>
        <p:nvPicPr>
          <p:cNvPr id="7" name="Picture 6">
            <a:extLst>
              <a:ext uri="{FF2B5EF4-FFF2-40B4-BE49-F238E27FC236}">
                <a16:creationId xmlns:a16="http://schemas.microsoft.com/office/drawing/2014/main" id="{E705F494-5115-4177-959A-563A0DA85228}"/>
              </a:ext>
            </a:extLst>
          </p:cNvPr>
          <p:cNvPicPr>
            <a:picLocks noChangeAspect="1"/>
          </p:cNvPicPr>
          <p:nvPr/>
        </p:nvPicPr>
        <p:blipFill>
          <a:blip r:embed="rId3"/>
          <a:stretch>
            <a:fillRect/>
          </a:stretch>
        </p:blipFill>
        <p:spPr>
          <a:xfrm>
            <a:off x="2428576" y="3425186"/>
            <a:ext cx="4286848" cy="771633"/>
          </a:xfrm>
          <a:prstGeom prst="rect">
            <a:avLst/>
          </a:prstGeom>
        </p:spPr>
      </p:pic>
    </p:spTree>
    <p:extLst>
      <p:ext uri="{BB962C8B-B14F-4D97-AF65-F5344CB8AC3E}">
        <p14:creationId xmlns:p14="http://schemas.microsoft.com/office/powerpoint/2010/main" val="249247532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929E9-C1F2-BF24-C378-1363BB6BDD44}"/>
              </a:ext>
            </a:extLst>
          </p:cNvPr>
          <p:cNvSpPr>
            <a:spLocks noGrp="1"/>
          </p:cNvSpPr>
          <p:nvPr>
            <p:ph type="title"/>
          </p:nvPr>
        </p:nvSpPr>
        <p:spPr/>
        <p:txBody>
          <a:bodyPr/>
          <a:lstStyle/>
          <a:p>
            <a:r>
              <a:rPr lang="en-US" dirty="0"/>
              <a:t>Creating a new directory</a:t>
            </a:r>
          </a:p>
        </p:txBody>
      </p:sp>
      <p:sp>
        <p:nvSpPr>
          <p:cNvPr id="3" name="Content Placeholder 2">
            <a:extLst>
              <a:ext uri="{FF2B5EF4-FFF2-40B4-BE49-F238E27FC236}">
                <a16:creationId xmlns:a16="http://schemas.microsoft.com/office/drawing/2014/main" id="{5204F66D-17EE-BADC-E3D0-ADE2E73307E1}"/>
              </a:ext>
            </a:extLst>
          </p:cNvPr>
          <p:cNvSpPr>
            <a:spLocks noGrp="1"/>
          </p:cNvSpPr>
          <p:nvPr>
            <p:ph idx="1"/>
          </p:nvPr>
        </p:nvSpPr>
        <p:spPr/>
        <p:txBody>
          <a:bodyPr/>
          <a:lstStyle/>
          <a:p>
            <a:r>
              <a:rPr lang="en-US" dirty="0"/>
              <a:t>ls – lists content of current directory</a:t>
            </a:r>
          </a:p>
          <a:p>
            <a:endParaRPr lang="en-US" dirty="0"/>
          </a:p>
          <a:p>
            <a:pPr marL="0" indent="0">
              <a:buNone/>
            </a:pPr>
            <a:endParaRPr lang="en-US" dirty="0"/>
          </a:p>
          <a:p>
            <a:r>
              <a:rPr lang="en-US" dirty="0" err="1"/>
              <a:t>mkdir</a:t>
            </a:r>
            <a:r>
              <a:rPr lang="en-US" dirty="0"/>
              <a:t> – creates a new directory</a:t>
            </a:r>
          </a:p>
        </p:txBody>
      </p:sp>
      <p:pic>
        <p:nvPicPr>
          <p:cNvPr id="5" name="Picture 4">
            <a:extLst>
              <a:ext uri="{FF2B5EF4-FFF2-40B4-BE49-F238E27FC236}">
                <a16:creationId xmlns:a16="http://schemas.microsoft.com/office/drawing/2014/main" id="{77701574-B3B8-0674-226F-80E555961B46}"/>
              </a:ext>
            </a:extLst>
          </p:cNvPr>
          <p:cNvPicPr>
            <a:picLocks noChangeAspect="1"/>
          </p:cNvPicPr>
          <p:nvPr/>
        </p:nvPicPr>
        <p:blipFill>
          <a:blip r:embed="rId2"/>
          <a:stretch>
            <a:fillRect/>
          </a:stretch>
        </p:blipFill>
        <p:spPr>
          <a:xfrm>
            <a:off x="1447364" y="1956732"/>
            <a:ext cx="6249272" cy="971686"/>
          </a:xfrm>
          <a:prstGeom prst="rect">
            <a:avLst/>
          </a:prstGeom>
        </p:spPr>
      </p:pic>
      <p:pic>
        <p:nvPicPr>
          <p:cNvPr id="7" name="Picture 6">
            <a:extLst>
              <a:ext uri="{FF2B5EF4-FFF2-40B4-BE49-F238E27FC236}">
                <a16:creationId xmlns:a16="http://schemas.microsoft.com/office/drawing/2014/main" id="{7058BDE3-501D-17E0-432A-BF1E1D7F23DF}"/>
              </a:ext>
            </a:extLst>
          </p:cNvPr>
          <p:cNvPicPr>
            <a:picLocks noChangeAspect="1"/>
          </p:cNvPicPr>
          <p:nvPr/>
        </p:nvPicPr>
        <p:blipFill>
          <a:blip r:embed="rId3"/>
          <a:stretch>
            <a:fillRect/>
          </a:stretch>
        </p:blipFill>
        <p:spPr>
          <a:xfrm>
            <a:off x="1015216" y="3552769"/>
            <a:ext cx="6439799" cy="781159"/>
          </a:xfrm>
          <a:prstGeom prst="rect">
            <a:avLst/>
          </a:prstGeom>
        </p:spPr>
      </p:pic>
    </p:spTree>
    <p:extLst>
      <p:ext uri="{BB962C8B-B14F-4D97-AF65-F5344CB8AC3E}">
        <p14:creationId xmlns:p14="http://schemas.microsoft.com/office/powerpoint/2010/main" val="40602034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98232-59C9-9DE8-0D2F-EA105C737CF4}"/>
              </a:ext>
            </a:extLst>
          </p:cNvPr>
          <p:cNvSpPr>
            <a:spLocks noGrp="1"/>
          </p:cNvSpPr>
          <p:nvPr>
            <p:ph type="title"/>
          </p:nvPr>
        </p:nvSpPr>
        <p:spPr/>
        <p:txBody>
          <a:bodyPr/>
          <a:lstStyle/>
          <a:p>
            <a:r>
              <a:rPr lang="en-US" dirty="0"/>
              <a:t>Man gives info on command</a:t>
            </a:r>
          </a:p>
        </p:txBody>
      </p:sp>
      <p:sp>
        <p:nvSpPr>
          <p:cNvPr id="3" name="Content Placeholder 2">
            <a:extLst>
              <a:ext uri="{FF2B5EF4-FFF2-40B4-BE49-F238E27FC236}">
                <a16:creationId xmlns:a16="http://schemas.microsoft.com/office/drawing/2014/main" id="{A308D6CD-DDAF-5F24-F008-3D1372196E24}"/>
              </a:ext>
            </a:extLst>
          </p:cNvPr>
          <p:cNvSpPr>
            <a:spLocks noGrp="1"/>
          </p:cNvSpPr>
          <p:nvPr>
            <p:ph idx="1"/>
          </p:nvPr>
        </p:nvSpPr>
        <p:spPr/>
        <p:txBody>
          <a:bodyPr/>
          <a:lstStyle/>
          <a:p>
            <a:r>
              <a:rPr lang="en-US" dirty="0"/>
              <a:t>man – stands for manual</a:t>
            </a:r>
          </a:p>
          <a:p>
            <a:r>
              <a:rPr lang="en-US" dirty="0"/>
              <a:t>The UNIX manual is available online</a:t>
            </a:r>
          </a:p>
          <a:p>
            <a:r>
              <a:rPr lang="en-US" dirty="0"/>
              <a:t>Each command has flags, what are the flags for ls?</a:t>
            </a:r>
          </a:p>
          <a:p>
            <a:r>
              <a:rPr lang="en-US" dirty="0"/>
              <a:t>Enter “man ls” at the </a:t>
            </a:r>
            <a:r>
              <a:rPr lang="en-US" dirty="0" err="1"/>
              <a:t>linux</a:t>
            </a:r>
            <a:r>
              <a:rPr lang="en-US" dirty="0"/>
              <a:t> prompt.</a:t>
            </a:r>
          </a:p>
        </p:txBody>
      </p:sp>
    </p:spTree>
    <p:extLst>
      <p:ext uri="{BB962C8B-B14F-4D97-AF65-F5344CB8AC3E}">
        <p14:creationId xmlns:p14="http://schemas.microsoft.com/office/powerpoint/2010/main" val="300147281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9D50A-5548-C5D1-96C1-3917BD66785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28C1AE2-4FC6-223A-86B8-AF7E16EDEFA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1E9C4D1E-8C9C-2888-EE5D-F838ECE2CC90}"/>
              </a:ext>
            </a:extLst>
          </p:cNvPr>
          <p:cNvPicPr>
            <a:picLocks noChangeAspect="1"/>
          </p:cNvPicPr>
          <p:nvPr/>
        </p:nvPicPr>
        <p:blipFill>
          <a:blip r:embed="rId2"/>
          <a:stretch>
            <a:fillRect/>
          </a:stretch>
        </p:blipFill>
        <p:spPr>
          <a:xfrm>
            <a:off x="32704" y="80615"/>
            <a:ext cx="9078592" cy="4982270"/>
          </a:xfrm>
          <a:prstGeom prst="rect">
            <a:avLst/>
          </a:prstGeom>
        </p:spPr>
      </p:pic>
    </p:spTree>
    <p:extLst>
      <p:ext uri="{BB962C8B-B14F-4D97-AF65-F5344CB8AC3E}">
        <p14:creationId xmlns:p14="http://schemas.microsoft.com/office/powerpoint/2010/main" val="388223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BD7EF-21E0-994E-C5E2-7B7CE5D7E239}"/>
              </a:ext>
            </a:extLst>
          </p:cNvPr>
          <p:cNvSpPr>
            <a:spLocks noGrp="1"/>
          </p:cNvSpPr>
          <p:nvPr>
            <p:ph type="title"/>
          </p:nvPr>
        </p:nvSpPr>
        <p:spPr/>
        <p:txBody>
          <a:bodyPr/>
          <a:lstStyle/>
          <a:p>
            <a:r>
              <a:rPr lang="en-US" dirty="0"/>
              <a:t>History of Bioinformatics</a:t>
            </a:r>
          </a:p>
        </p:txBody>
      </p:sp>
      <p:sp>
        <p:nvSpPr>
          <p:cNvPr id="4" name="Content Placeholder 102">
            <a:extLst>
              <a:ext uri="{FF2B5EF4-FFF2-40B4-BE49-F238E27FC236}">
                <a16:creationId xmlns:a16="http://schemas.microsoft.com/office/drawing/2014/main" id="{0650E9C6-3522-D9ED-E9B0-7258E59DA5F9}"/>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5" name="Straight Connector 4">
            <a:extLst>
              <a:ext uri="{FF2B5EF4-FFF2-40B4-BE49-F238E27FC236}">
                <a16:creationId xmlns:a16="http://schemas.microsoft.com/office/drawing/2014/main" id="{B7F744B0-92E6-6565-17D0-39DD67F5FA55}"/>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6" name="Straight Connector 5">
            <a:extLst>
              <a:ext uri="{FF2B5EF4-FFF2-40B4-BE49-F238E27FC236}">
                <a16:creationId xmlns:a16="http://schemas.microsoft.com/office/drawing/2014/main" id="{703177B1-D788-E0F5-85F7-19D20DED33BC}"/>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6F899A9A-26BB-AE40-72B5-19E5EC27B740}"/>
              </a:ext>
            </a:extLst>
          </p:cNvPr>
          <p:cNvSpPr/>
          <p:nvPr/>
        </p:nvSpPr>
        <p:spPr>
          <a:xfrm flipH="1">
            <a:off x="1143000" y="248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8A744038-760E-6658-D588-9CC465D616A2}"/>
              </a:ext>
            </a:extLst>
          </p:cNvPr>
          <p:cNvSpPr/>
          <p:nvPr/>
        </p:nvSpPr>
        <p:spPr>
          <a:xfrm flipH="1">
            <a:off x="1143000" y="3711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Content Placeholder 103">
            <a:extLst>
              <a:ext uri="{FF2B5EF4-FFF2-40B4-BE49-F238E27FC236}">
                <a16:creationId xmlns:a16="http://schemas.microsoft.com/office/drawing/2014/main" id="{AEF78248-BB40-D59C-07F7-0C543622DC06}"/>
              </a:ext>
            </a:extLst>
          </p:cNvPr>
          <p:cNvSpPr/>
          <p:nvPr/>
        </p:nvSpPr>
        <p:spPr>
          <a:xfrm>
            <a:off x="0" y="232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2010</a:t>
            </a:r>
            <a:endParaRPr lang="en-US" sz="1500" b="0" strike="noStrike" spc="-1">
              <a:latin typeface="Arial"/>
            </a:endParaRPr>
          </a:p>
        </p:txBody>
      </p:sp>
      <p:sp>
        <p:nvSpPr>
          <p:cNvPr id="10" name="Content Placeholder 104">
            <a:extLst>
              <a:ext uri="{FF2B5EF4-FFF2-40B4-BE49-F238E27FC236}">
                <a16:creationId xmlns:a16="http://schemas.microsoft.com/office/drawing/2014/main" id="{3DFD4F41-27D0-C7CA-724A-DF35EE54C0B1}"/>
              </a:ext>
            </a:extLst>
          </p:cNvPr>
          <p:cNvSpPr/>
          <p:nvPr/>
        </p:nvSpPr>
        <p:spPr>
          <a:xfrm>
            <a:off x="360" y="350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2020</a:t>
            </a:r>
            <a:endParaRPr lang="en-US" sz="1500" b="0" strike="noStrike" spc="-1">
              <a:latin typeface="Arial"/>
            </a:endParaRPr>
          </a:p>
        </p:txBody>
      </p:sp>
      <p:sp>
        <p:nvSpPr>
          <p:cNvPr id="11" name="Rectangle 10">
            <a:extLst>
              <a:ext uri="{FF2B5EF4-FFF2-40B4-BE49-F238E27FC236}">
                <a16:creationId xmlns:a16="http://schemas.microsoft.com/office/drawing/2014/main" id="{61E82849-BA8E-A248-A22C-A8860D49D9A2}"/>
              </a:ext>
            </a:extLst>
          </p:cNvPr>
          <p:cNvSpPr/>
          <p:nvPr/>
        </p:nvSpPr>
        <p:spPr>
          <a:xfrm>
            <a:off x="1461600" y="170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(2005) – Next Generation Sequencing Introduced.</a:t>
            </a:r>
            <a:endParaRPr lang="en-US" sz="1500" b="0" strike="noStrike" spc="-1">
              <a:latin typeface="Arial"/>
            </a:endParaRPr>
          </a:p>
        </p:txBody>
      </p:sp>
      <p:sp>
        <p:nvSpPr>
          <p:cNvPr id="12" name="Rectangle 11">
            <a:extLst>
              <a:ext uri="{FF2B5EF4-FFF2-40B4-BE49-F238E27FC236}">
                <a16:creationId xmlns:a16="http://schemas.microsoft.com/office/drawing/2014/main" id="{2D9C982E-FB2E-8881-6CE9-4D387816CFA3}"/>
              </a:ext>
            </a:extLst>
          </p:cNvPr>
          <p:cNvSpPr/>
          <p:nvPr/>
        </p:nvSpPr>
        <p:spPr>
          <a:xfrm>
            <a:off x="1461600" y="134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(2003) – Human Reference Genome Version 1 Completed.</a:t>
            </a:r>
            <a:endParaRPr lang="en-US" sz="1500" b="0" strike="noStrike" spc="-1">
              <a:latin typeface="Arial"/>
            </a:endParaRPr>
          </a:p>
        </p:txBody>
      </p:sp>
      <p:sp>
        <p:nvSpPr>
          <p:cNvPr id="13" name="Rectangle 12">
            <a:extLst>
              <a:ext uri="{FF2B5EF4-FFF2-40B4-BE49-F238E27FC236}">
                <a16:creationId xmlns:a16="http://schemas.microsoft.com/office/drawing/2014/main" id="{DCCBFA39-EB9A-E5DF-D34C-D3E04E049FCB}"/>
              </a:ext>
            </a:extLst>
          </p:cNvPr>
          <p:cNvSpPr/>
          <p:nvPr/>
        </p:nvSpPr>
        <p:spPr>
          <a:xfrm>
            <a:off x="1461600" y="2170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(2009) – Bowtie (Ben Langmead, Steven Salzberg) Introduced.</a:t>
            </a:r>
            <a:endParaRPr lang="en-US" sz="1500" b="0" strike="noStrike" spc="-1">
              <a:latin typeface="Arial"/>
            </a:endParaRPr>
          </a:p>
        </p:txBody>
      </p:sp>
      <p:sp>
        <p:nvSpPr>
          <p:cNvPr id="14" name="Rectangle 13">
            <a:extLst>
              <a:ext uri="{FF2B5EF4-FFF2-40B4-BE49-F238E27FC236}">
                <a16:creationId xmlns:a16="http://schemas.microsoft.com/office/drawing/2014/main" id="{57621CC8-A6FB-936A-406F-D8108F14EBB2}"/>
              </a:ext>
            </a:extLst>
          </p:cNvPr>
          <p:cNvSpPr/>
          <p:nvPr/>
        </p:nvSpPr>
        <p:spPr>
          <a:xfrm>
            <a:off x="1461600" y="2916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(2015) – HISAT (Daehwan Kim, Ben Langmead, Steven Salzberg) Introduced.</a:t>
            </a:r>
            <a:endParaRPr lang="en-US" sz="1500" b="0" strike="noStrike" spc="-1">
              <a:latin typeface="Arial"/>
            </a:endParaRPr>
          </a:p>
        </p:txBody>
      </p:sp>
      <p:sp>
        <p:nvSpPr>
          <p:cNvPr id="15" name="Rectangle 14">
            <a:extLst>
              <a:ext uri="{FF2B5EF4-FFF2-40B4-BE49-F238E27FC236}">
                <a16:creationId xmlns:a16="http://schemas.microsoft.com/office/drawing/2014/main" id="{95B5B8A1-C7BB-A169-8232-FD34A71AF925}"/>
              </a:ext>
            </a:extLst>
          </p:cNvPr>
          <p:cNvSpPr/>
          <p:nvPr/>
        </p:nvSpPr>
        <p:spPr>
          <a:xfrm>
            <a:off x="1461600" y="3420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 (2019) – HISAT2 (Daehwan Kim, Ben Langmead, Steven Salzberg) Introduced.</a:t>
            </a:r>
            <a:endParaRPr lang="en-US" sz="1500" b="0" strike="noStrike" spc="-1">
              <a:latin typeface="Arial"/>
            </a:endParaRPr>
          </a:p>
        </p:txBody>
      </p:sp>
    </p:spTree>
    <p:extLst>
      <p:ext uri="{BB962C8B-B14F-4D97-AF65-F5344CB8AC3E}">
        <p14:creationId xmlns:p14="http://schemas.microsoft.com/office/powerpoint/2010/main" val="221241513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71E8B-0847-576E-61EC-966E35F277D2}"/>
              </a:ext>
            </a:extLst>
          </p:cNvPr>
          <p:cNvSpPr>
            <a:spLocks noGrp="1"/>
          </p:cNvSpPr>
          <p:nvPr>
            <p:ph type="title"/>
          </p:nvPr>
        </p:nvSpPr>
        <p:spPr/>
        <p:txBody>
          <a:bodyPr/>
          <a:lstStyle/>
          <a:p>
            <a:r>
              <a:rPr lang="en-US" dirty="0"/>
              <a:t>Press q to quit, ls -</a:t>
            </a:r>
            <a:r>
              <a:rPr lang="en-US" dirty="0" err="1"/>
              <a:t>lah</a:t>
            </a:r>
            <a:endParaRPr lang="en-US" dirty="0"/>
          </a:p>
        </p:txBody>
      </p:sp>
      <p:sp>
        <p:nvSpPr>
          <p:cNvPr id="3" name="Content Placeholder 2">
            <a:extLst>
              <a:ext uri="{FF2B5EF4-FFF2-40B4-BE49-F238E27FC236}">
                <a16:creationId xmlns:a16="http://schemas.microsoft.com/office/drawing/2014/main" id="{231516B9-94B7-BC7A-345B-CB6BCE05510F}"/>
              </a:ext>
            </a:extLst>
          </p:cNvPr>
          <p:cNvSpPr>
            <a:spLocks noGrp="1"/>
          </p:cNvSpPr>
          <p:nvPr>
            <p:ph idx="1"/>
          </p:nvPr>
        </p:nvSpPr>
        <p:spPr>
          <a:xfrm>
            <a:off x="457200" y="1200151"/>
            <a:ext cx="8470232" cy="3366299"/>
          </a:xfrm>
        </p:spPr>
        <p:txBody>
          <a:bodyPr/>
          <a:lstStyle/>
          <a:p>
            <a:r>
              <a:rPr lang="en-US" sz="2200" dirty="0"/>
              <a:t>To leave the manual entry for a command type “q”.</a:t>
            </a:r>
          </a:p>
          <a:p>
            <a:r>
              <a:rPr lang="en-US" sz="2200" dirty="0"/>
              <a:t>Type ls –</a:t>
            </a:r>
            <a:r>
              <a:rPr lang="en-US" sz="2200" dirty="0" err="1"/>
              <a:t>lah</a:t>
            </a:r>
            <a:r>
              <a:rPr lang="en-US" sz="2200" dirty="0"/>
              <a:t> at command prompt (-l, -a, -h are flags)</a:t>
            </a:r>
          </a:p>
          <a:p>
            <a:pPr lvl="1"/>
            <a:r>
              <a:rPr lang="en-US" sz="2200" dirty="0"/>
              <a:t>-l means return info in list format (with extra info about files) </a:t>
            </a:r>
          </a:p>
          <a:p>
            <a:pPr lvl="1"/>
            <a:r>
              <a:rPr lang="en-US" sz="2200" dirty="0"/>
              <a:t>-a means list all files (even hidden files that start with a .) </a:t>
            </a:r>
          </a:p>
          <a:p>
            <a:pPr lvl="1"/>
            <a:r>
              <a:rPr lang="en-US" sz="2200" dirty="0"/>
              <a:t>-h means list sizes in human readable format</a:t>
            </a:r>
          </a:p>
          <a:p>
            <a:endParaRPr lang="en-US" dirty="0"/>
          </a:p>
        </p:txBody>
      </p:sp>
    </p:spTree>
    <p:extLst>
      <p:ext uri="{BB962C8B-B14F-4D97-AF65-F5344CB8AC3E}">
        <p14:creationId xmlns:p14="http://schemas.microsoft.com/office/powerpoint/2010/main" val="2383127936"/>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9447F7-7264-18A5-DCE4-AE5B498275C4}"/>
              </a:ext>
            </a:extLst>
          </p:cNvPr>
          <p:cNvPicPr>
            <a:picLocks noChangeAspect="1"/>
          </p:cNvPicPr>
          <p:nvPr/>
        </p:nvPicPr>
        <p:blipFill>
          <a:blip r:embed="rId2"/>
          <a:stretch>
            <a:fillRect/>
          </a:stretch>
        </p:blipFill>
        <p:spPr>
          <a:xfrm>
            <a:off x="467553" y="162065"/>
            <a:ext cx="6754168" cy="4182059"/>
          </a:xfrm>
          <a:prstGeom prst="rect">
            <a:avLst/>
          </a:prstGeom>
        </p:spPr>
      </p:pic>
    </p:spTree>
    <p:extLst>
      <p:ext uri="{BB962C8B-B14F-4D97-AF65-F5344CB8AC3E}">
        <p14:creationId xmlns:p14="http://schemas.microsoft.com/office/powerpoint/2010/main" val="107234567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3A625-1031-260E-4B52-F7C3C6AA9158}"/>
              </a:ext>
            </a:extLst>
          </p:cNvPr>
          <p:cNvSpPr>
            <a:spLocks noGrp="1"/>
          </p:cNvSpPr>
          <p:nvPr>
            <p:ph type="title"/>
          </p:nvPr>
        </p:nvSpPr>
        <p:spPr/>
        <p:txBody>
          <a:bodyPr/>
          <a:lstStyle/>
          <a:p>
            <a:r>
              <a:rPr lang="en-US" dirty="0"/>
              <a:t>Creating a file with touch</a:t>
            </a:r>
          </a:p>
        </p:txBody>
      </p:sp>
      <p:sp>
        <p:nvSpPr>
          <p:cNvPr id="3" name="Content Placeholder 2">
            <a:extLst>
              <a:ext uri="{FF2B5EF4-FFF2-40B4-BE49-F238E27FC236}">
                <a16:creationId xmlns:a16="http://schemas.microsoft.com/office/drawing/2014/main" id="{E6F94966-57D8-5671-F0F9-0420AAD2FBE4}"/>
              </a:ext>
            </a:extLst>
          </p:cNvPr>
          <p:cNvSpPr>
            <a:spLocks noGrp="1"/>
          </p:cNvSpPr>
          <p:nvPr>
            <p:ph idx="1"/>
          </p:nvPr>
        </p:nvSpPr>
        <p:spPr/>
        <p:txBody>
          <a:bodyPr/>
          <a:lstStyle/>
          <a:p>
            <a:r>
              <a:rPr lang="en-US" dirty="0"/>
              <a:t>Type “cd TWU” to navigate to the TWU folder we created. </a:t>
            </a:r>
          </a:p>
          <a:p>
            <a:r>
              <a:rPr lang="en-US" dirty="0"/>
              <a:t>Type “touch workshop.txt” to create file workshop.txt</a:t>
            </a:r>
          </a:p>
        </p:txBody>
      </p:sp>
      <p:pic>
        <p:nvPicPr>
          <p:cNvPr id="5" name="Picture 4">
            <a:extLst>
              <a:ext uri="{FF2B5EF4-FFF2-40B4-BE49-F238E27FC236}">
                <a16:creationId xmlns:a16="http://schemas.microsoft.com/office/drawing/2014/main" id="{50AEF61B-49FF-BB0A-D95C-3AD26C7C1005}"/>
              </a:ext>
            </a:extLst>
          </p:cNvPr>
          <p:cNvPicPr>
            <a:picLocks noChangeAspect="1"/>
          </p:cNvPicPr>
          <p:nvPr/>
        </p:nvPicPr>
        <p:blipFill>
          <a:blip r:embed="rId2"/>
          <a:stretch>
            <a:fillRect/>
          </a:stretch>
        </p:blipFill>
        <p:spPr>
          <a:xfrm>
            <a:off x="2063081" y="3562296"/>
            <a:ext cx="4801270" cy="762106"/>
          </a:xfrm>
          <a:prstGeom prst="rect">
            <a:avLst/>
          </a:prstGeom>
        </p:spPr>
      </p:pic>
    </p:spTree>
    <p:extLst>
      <p:ext uri="{BB962C8B-B14F-4D97-AF65-F5344CB8AC3E}">
        <p14:creationId xmlns:p14="http://schemas.microsoft.com/office/powerpoint/2010/main" val="178554514"/>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5EF1-F1C5-6675-66CE-72133924E6CF}"/>
              </a:ext>
            </a:extLst>
          </p:cNvPr>
          <p:cNvSpPr>
            <a:spLocks noGrp="1"/>
          </p:cNvSpPr>
          <p:nvPr>
            <p:ph type="title"/>
          </p:nvPr>
        </p:nvSpPr>
        <p:spPr/>
        <p:txBody>
          <a:bodyPr/>
          <a:lstStyle/>
          <a:p>
            <a:r>
              <a:rPr lang="en-US" dirty="0"/>
              <a:t>Editing Files with vim</a:t>
            </a:r>
          </a:p>
        </p:txBody>
      </p:sp>
      <p:sp>
        <p:nvSpPr>
          <p:cNvPr id="3" name="Content Placeholder 2">
            <a:extLst>
              <a:ext uri="{FF2B5EF4-FFF2-40B4-BE49-F238E27FC236}">
                <a16:creationId xmlns:a16="http://schemas.microsoft.com/office/drawing/2014/main" id="{94DF76B3-1C16-7FF6-DCD6-540E34C4520A}"/>
              </a:ext>
            </a:extLst>
          </p:cNvPr>
          <p:cNvSpPr>
            <a:spLocks noGrp="1"/>
          </p:cNvSpPr>
          <p:nvPr>
            <p:ph idx="1"/>
          </p:nvPr>
        </p:nvSpPr>
        <p:spPr>
          <a:xfrm>
            <a:off x="457200" y="1308436"/>
            <a:ext cx="8229600" cy="3366299"/>
          </a:xfrm>
        </p:spPr>
        <p:txBody>
          <a:bodyPr/>
          <a:lstStyle/>
          <a:p>
            <a:r>
              <a:rPr lang="en-US" dirty="0"/>
              <a:t>Type “vim workshop.txt” to edit workshop.txt</a:t>
            </a:r>
          </a:p>
          <a:p>
            <a:endParaRPr lang="en-US" dirty="0"/>
          </a:p>
          <a:p>
            <a:endParaRPr lang="en-US" dirty="0"/>
          </a:p>
          <a:p>
            <a:endParaRPr lang="en-US" dirty="0"/>
          </a:p>
          <a:p>
            <a:r>
              <a:rPr lang="en-US" dirty="0"/>
              <a:t>Press ‘</a:t>
            </a:r>
            <a:r>
              <a:rPr lang="en-US" dirty="0" err="1"/>
              <a:t>i</a:t>
            </a:r>
            <a:r>
              <a:rPr lang="en-US" dirty="0"/>
              <a:t>’ to enter insert mode.</a:t>
            </a:r>
          </a:p>
        </p:txBody>
      </p:sp>
      <p:pic>
        <p:nvPicPr>
          <p:cNvPr id="5" name="Picture 4">
            <a:extLst>
              <a:ext uri="{FF2B5EF4-FFF2-40B4-BE49-F238E27FC236}">
                <a16:creationId xmlns:a16="http://schemas.microsoft.com/office/drawing/2014/main" id="{ADFE481E-F7DC-E401-39E2-ADA3ACEED0CC}"/>
              </a:ext>
            </a:extLst>
          </p:cNvPr>
          <p:cNvPicPr>
            <a:picLocks noChangeAspect="1"/>
          </p:cNvPicPr>
          <p:nvPr/>
        </p:nvPicPr>
        <p:blipFill>
          <a:blip r:embed="rId2"/>
          <a:stretch>
            <a:fillRect/>
          </a:stretch>
        </p:blipFill>
        <p:spPr>
          <a:xfrm>
            <a:off x="3420766" y="2042361"/>
            <a:ext cx="3048425" cy="1438476"/>
          </a:xfrm>
          <a:prstGeom prst="rect">
            <a:avLst/>
          </a:prstGeom>
        </p:spPr>
      </p:pic>
    </p:spTree>
    <p:extLst>
      <p:ext uri="{BB962C8B-B14F-4D97-AF65-F5344CB8AC3E}">
        <p14:creationId xmlns:p14="http://schemas.microsoft.com/office/powerpoint/2010/main" val="696223573"/>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43C0C-0B1B-F05D-31E2-B2060729C5DA}"/>
              </a:ext>
            </a:extLst>
          </p:cNvPr>
          <p:cNvSpPr>
            <a:spLocks noGrp="1"/>
          </p:cNvSpPr>
          <p:nvPr>
            <p:ph type="title"/>
          </p:nvPr>
        </p:nvSpPr>
        <p:spPr/>
        <p:txBody>
          <a:bodyPr/>
          <a:lstStyle/>
          <a:p>
            <a:r>
              <a:rPr lang="en-US" dirty="0"/>
              <a:t>Enter information</a:t>
            </a:r>
          </a:p>
        </p:txBody>
      </p:sp>
      <p:sp>
        <p:nvSpPr>
          <p:cNvPr id="3" name="Content Placeholder 2">
            <a:extLst>
              <a:ext uri="{FF2B5EF4-FFF2-40B4-BE49-F238E27FC236}">
                <a16:creationId xmlns:a16="http://schemas.microsoft.com/office/drawing/2014/main" id="{79D410DE-0BCA-59EA-EC7C-39A479FD3EED}"/>
              </a:ext>
            </a:extLst>
          </p:cNvPr>
          <p:cNvSpPr>
            <a:spLocks noGrp="1"/>
          </p:cNvSpPr>
          <p:nvPr>
            <p:ph idx="1"/>
          </p:nvPr>
        </p:nvSpPr>
        <p:spPr/>
        <p:txBody>
          <a:bodyPr/>
          <a:lstStyle/>
          <a:p>
            <a:r>
              <a:rPr lang="en-US" dirty="0"/>
              <a:t>Type your name, the date, “Introduction to Bioinformatics Workshop”, and “Day 2” on separate lines</a:t>
            </a:r>
          </a:p>
        </p:txBody>
      </p:sp>
      <p:pic>
        <p:nvPicPr>
          <p:cNvPr id="5" name="Picture 4">
            <a:extLst>
              <a:ext uri="{FF2B5EF4-FFF2-40B4-BE49-F238E27FC236}">
                <a16:creationId xmlns:a16="http://schemas.microsoft.com/office/drawing/2014/main" id="{0FB882C9-BB8D-107D-AB8C-C59647A072BF}"/>
              </a:ext>
            </a:extLst>
          </p:cNvPr>
          <p:cNvPicPr>
            <a:picLocks noChangeAspect="1"/>
          </p:cNvPicPr>
          <p:nvPr/>
        </p:nvPicPr>
        <p:blipFill>
          <a:blip r:embed="rId2"/>
          <a:stretch>
            <a:fillRect/>
          </a:stretch>
        </p:blipFill>
        <p:spPr>
          <a:xfrm>
            <a:off x="2547934" y="2883300"/>
            <a:ext cx="3639058" cy="1476581"/>
          </a:xfrm>
          <a:prstGeom prst="rect">
            <a:avLst/>
          </a:prstGeom>
        </p:spPr>
      </p:pic>
    </p:spTree>
    <p:extLst>
      <p:ext uri="{BB962C8B-B14F-4D97-AF65-F5344CB8AC3E}">
        <p14:creationId xmlns:p14="http://schemas.microsoft.com/office/powerpoint/2010/main" val="233680902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98E51-0E57-FD43-A0E5-70559936B764}"/>
              </a:ext>
            </a:extLst>
          </p:cNvPr>
          <p:cNvSpPr>
            <a:spLocks noGrp="1"/>
          </p:cNvSpPr>
          <p:nvPr>
            <p:ph type="title"/>
          </p:nvPr>
        </p:nvSpPr>
        <p:spPr/>
        <p:txBody>
          <a:bodyPr/>
          <a:lstStyle/>
          <a:p>
            <a:r>
              <a:rPr lang="en-US" dirty="0"/>
              <a:t>Exit insert mode</a:t>
            </a:r>
          </a:p>
        </p:txBody>
      </p:sp>
      <p:sp>
        <p:nvSpPr>
          <p:cNvPr id="3" name="Content Placeholder 2">
            <a:extLst>
              <a:ext uri="{FF2B5EF4-FFF2-40B4-BE49-F238E27FC236}">
                <a16:creationId xmlns:a16="http://schemas.microsoft.com/office/drawing/2014/main" id="{4320400F-84E5-0D4E-B7E4-86EEC2E8D34B}"/>
              </a:ext>
            </a:extLst>
          </p:cNvPr>
          <p:cNvSpPr>
            <a:spLocks noGrp="1"/>
          </p:cNvSpPr>
          <p:nvPr>
            <p:ph idx="1"/>
          </p:nvPr>
        </p:nvSpPr>
        <p:spPr/>
        <p:txBody>
          <a:bodyPr/>
          <a:lstStyle/>
          <a:p>
            <a:r>
              <a:rPr lang="en-US" dirty="0"/>
              <a:t>To return to command mode press “esc”</a:t>
            </a:r>
          </a:p>
          <a:p>
            <a:r>
              <a:rPr lang="en-US" dirty="0"/>
              <a:t>To save what you’ve written and quit vim type “:</a:t>
            </a:r>
            <a:r>
              <a:rPr lang="en-US" dirty="0" err="1"/>
              <a:t>wq</a:t>
            </a:r>
            <a:r>
              <a:rPr lang="en-US" dirty="0"/>
              <a:t>” and hit enter</a:t>
            </a:r>
          </a:p>
          <a:p>
            <a:endParaRPr lang="en-US" dirty="0"/>
          </a:p>
        </p:txBody>
      </p:sp>
      <p:pic>
        <p:nvPicPr>
          <p:cNvPr id="5" name="Picture 4">
            <a:extLst>
              <a:ext uri="{FF2B5EF4-FFF2-40B4-BE49-F238E27FC236}">
                <a16:creationId xmlns:a16="http://schemas.microsoft.com/office/drawing/2014/main" id="{899EB491-8542-5F34-72DD-38E7694C7286}"/>
              </a:ext>
            </a:extLst>
          </p:cNvPr>
          <p:cNvPicPr>
            <a:picLocks noChangeAspect="1"/>
          </p:cNvPicPr>
          <p:nvPr/>
        </p:nvPicPr>
        <p:blipFill>
          <a:blip r:embed="rId2"/>
          <a:stretch>
            <a:fillRect/>
          </a:stretch>
        </p:blipFill>
        <p:spPr>
          <a:xfrm>
            <a:off x="2819155" y="2916387"/>
            <a:ext cx="3505689" cy="1514686"/>
          </a:xfrm>
          <a:prstGeom prst="rect">
            <a:avLst/>
          </a:prstGeom>
        </p:spPr>
      </p:pic>
    </p:spTree>
    <p:extLst>
      <p:ext uri="{BB962C8B-B14F-4D97-AF65-F5344CB8AC3E}">
        <p14:creationId xmlns:p14="http://schemas.microsoft.com/office/powerpoint/2010/main" val="427123893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D01B-396E-2630-26A7-AC59541C4C5E}"/>
              </a:ext>
            </a:extLst>
          </p:cNvPr>
          <p:cNvSpPr>
            <a:spLocks noGrp="1"/>
          </p:cNvSpPr>
          <p:nvPr>
            <p:ph type="title"/>
          </p:nvPr>
        </p:nvSpPr>
        <p:spPr/>
        <p:txBody>
          <a:bodyPr/>
          <a:lstStyle/>
          <a:p>
            <a:r>
              <a:rPr lang="en-US" dirty="0"/>
              <a:t>Print contents of file</a:t>
            </a:r>
          </a:p>
        </p:txBody>
      </p:sp>
      <p:sp>
        <p:nvSpPr>
          <p:cNvPr id="3" name="Content Placeholder 2">
            <a:extLst>
              <a:ext uri="{FF2B5EF4-FFF2-40B4-BE49-F238E27FC236}">
                <a16:creationId xmlns:a16="http://schemas.microsoft.com/office/drawing/2014/main" id="{FE0254E4-CCF0-DEA9-C120-EDA0209659E4}"/>
              </a:ext>
            </a:extLst>
          </p:cNvPr>
          <p:cNvSpPr>
            <a:spLocks noGrp="1"/>
          </p:cNvSpPr>
          <p:nvPr>
            <p:ph idx="1"/>
          </p:nvPr>
        </p:nvSpPr>
        <p:spPr/>
        <p:txBody>
          <a:bodyPr/>
          <a:lstStyle/>
          <a:p>
            <a:r>
              <a:rPr lang="en-US" dirty="0"/>
              <a:t>Type “Cat workshop.txt” to display the contents of the file</a:t>
            </a:r>
          </a:p>
        </p:txBody>
      </p:sp>
      <p:pic>
        <p:nvPicPr>
          <p:cNvPr id="5" name="Picture 4">
            <a:extLst>
              <a:ext uri="{FF2B5EF4-FFF2-40B4-BE49-F238E27FC236}">
                <a16:creationId xmlns:a16="http://schemas.microsoft.com/office/drawing/2014/main" id="{0402B94D-B1D9-D570-C878-7AC2FF85CD33}"/>
              </a:ext>
            </a:extLst>
          </p:cNvPr>
          <p:cNvPicPr>
            <a:picLocks noChangeAspect="1"/>
          </p:cNvPicPr>
          <p:nvPr/>
        </p:nvPicPr>
        <p:blipFill>
          <a:blip r:embed="rId2"/>
          <a:stretch>
            <a:fillRect/>
          </a:stretch>
        </p:blipFill>
        <p:spPr>
          <a:xfrm>
            <a:off x="1995997" y="2571750"/>
            <a:ext cx="5451551" cy="1722331"/>
          </a:xfrm>
          <a:prstGeom prst="rect">
            <a:avLst/>
          </a:prstGeom>
        </p:spPr>
      </p:pic>
    </p:spTree>
    <p:extLst>
      <p:ext uri="{BB962C8B-B14F-4D97-AF65-F5344CB8AC3E}">
        <p14:creationId xmlns:p14="http://schemas.microsoft.com/office/powerpoint/2010/main" val="158146086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66B77-72E6-24E1-E6A4-39D1DA1F366A}"/>
              </a:ext>
            </a:extLst>
          </p:cNvPr>
          <p:cNvSpPr>
            <a:spLocks noGrp="1"/>
          </p:cNvSpPr>
          <p:nvPr>
            <p:ph type="title"/>
          </p:nvPr>
        </p:nvSpPr>
        <p:spPr/>
        <p:txBody>
          <a:bodyPr/>
          <a:lstStyle/>
          <a:p>
            <a:r>
              <a:rPr lang="en-US" dirty="0"/>
              <a:t>Print contents of file - head</a:t>
            </a:r>
          </a:p>
        </p:txBody>
      </p:sp>
      <p:sp>
        <p:nvSpPr>
          <p:cNvPr id="3" name="Content Placeholder 2">
            <a:extLst>
              <a:ext uri="{FF2B5EF4-FFF2-40B4-BE49-F238E27FC236}">
                <a16:creationId xmlns:a16="http://schemas.microsoft.com/office/drawing/2014/main" id="{ED28A30C-F96C-ACE2-A66D-E8B57337104F}"/>
              </a:ext>
            </a:extLst>
          </p:cNvPr>
          <p:cNvSpPr>
            <a:spLocks noGrp="1"/>
          </p:cNvSpPr>
          <p:nvPr>
            <p:ph idx="1"/>
          </p:nvPr>
        </p:nvSpPr>
        <p:spPr/>
        <p:txBody>
          <a:bodyPr/>
          <a:lstStyle/>
          <a:p>
            <a:r>
              <a:rPr lang="en-US" dirty="0"/>
              <a:t>To print just first and second lines type “head –n 2 workshop.txt”</a:t>
            </a:r>
          </a:p>
        </p:txBody>
      </p:sp>
      <p:pic>
        <p:nvPicPr>
          <p:cNvPr id="5" name="Picture 4">
            <a:extLst>
              <a:ext uri="{FF2B5EF4-FFF2-40B4-BE49-F238E27FC236}">
                <a16:creationId xmlns:a16="http://schemas.microsoft.com/office/drawing/2014/main" id="{4886A233-B2E1-0B57-FEB5-0BC5D49BDB6C}"/>
              </a:ext>
            </a:extLst>
          </p:cNvPr>
          <p:cNvPicPr>
            <a:picLocks noChangeAspect="1"/>
          </p:cNvPicPr>
          <p:nvPr/>
        </p:nvPicPr>
        <p:blipFill>
          <a:blip r:embed="rId2"/>
          <a:stretch>
            <a:fillRect/>
          </a:stretch>
        </p:blipFill>
        <p:spPr>
          <a:xfrm>
            <a:off x="1344744" y="2571750"/>
            <a:ext cx="6682924" cy="1289959"/>
          </a:xfrm>
          <a:prstGeom prst="rect">
            <a:avLst/>
          </a:prstGeom>
        </p:spPr>
      </p:pic>
    </p:spTree>
    <p:extLst>
      <p:ext uri="{BB962C8B-B14F-4D97-AF65-F5344CB8AC3E}">
        <p14:creationId xmlns:p14="http://schemas.microsoft.com/office/powerpoint/2010/main" val="40616514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09B19-E349-88CD-AE53-09E86F1E0A4D}"/>
              </a:ext>
            </a:extLst>
          </p:cNvPr>
          <p:cNvSpPr>
            <a:spLocks noGrp="1"/>
          </p:cNvSpPr>
          <p:nvPr>
            <p:ph type="title"/>
          </p:nvPr>
        </p:nvSpPr>
        <p:spPr/>
        <p:txBody>
          <a:bodyPr/>
          <a:lstStyle/>
          <a:p>
            <a:r>
              <a:rPr lang="en-US" dirty="0"/>
              <a:t>Print contents of file - tail</a:t>
            </a:r>
          </a:p>
        </p:txBody>
      </p:sp>
      <p:sp>
        <p:nvSpPr>
          <p:cNvPr id="3" name="Content Placeholder 2">
            <a:extLst>
              <a:ext uri="{FF2B5EF4-FFF2-40B4-BE49-F238E27FC236}">
                <a16:creationId xmlns:a16="http://schemas.microsoft.com/office/drawing/2014/main" id="{675EF4A3-CDE0-ED12-62D4-2B1D0D7BBC3B}"/>
              </a:ext>
            </a:extLst>
          </p:cNvPr>
          <p:cNvSpPr>
            <a:spLocks noGrp="1"/>
          </p:cNvSpPr>
          <p:nvPr>
            <p:ph idx="1"/>
          </p:nvPr>
        </p:nvSpPr>
        <p:spPr/>
        <p:txBody>
          <a:bodyPr/>
          <a:lstStyle/>
          <a:p>
            <a:r>
              <a:rPr lang="en-US" dirty="0"/>
              <a:t>To print only the last two lines use the “tail” command. </a:t>
            </a:r>
          </a:p>
          <a:p>
            <a:pPr marL="0" indent="0">
              <a:buNone/>
            </a:pPr>
            <a:endParaRPr lang="en-US" dirty="0"/>
          </a:p>
        </p:txBody>
      </p:sp>
      <p:pic>
        <p:nvPicPr>
          <p:cNvPr id="5" name="Picture 4">
            <a:extLst>
              <a:ext uri="{FF2B5EF4-FFF2-40B4-BE49-F238E27FC236}">
                <a16:creationId xmlns:a16="http://schemas.microsoft.com/office/drawing/2014/main" id="{4583EED8-AE5E-8171-617E-A46F2369A931}"/>
              </a:ext>
            </a:extLst>
          </p:cNvPr>
          <p:cNvPicPr>
            <a:picLocks noChangeAspect="1"/>
          </p:cNvPicPr>
          <p:nvPr/>
        </p:nvPicPr>
        <p:blipFill>
          <a:blip r:embed="rId2"/>
          <a:stretch>
            <a:fillRect/>
          </a:stretch>
        </p:blipFill>
        <p:spPr>
          <a:xfrm>
            <a:off x="1068241" y="2438349"/>
            <a:ext cx="7113875" cy="1240033"/>
          </a:xfrm>
          <a:prstGeom prst="rect">
            <a:avLst/>
          </a:prstGeom>
        </p:spPr>
      </p:pic>
    </p:spTree>
    <p:extLst>
      <p:ext uri="{BB962C8B-B14F-4D97-AF65-F5344CB8AC3E}">
        <p14:creationId xmlns:p14="http://schemas.microsoft.com/office/powerpoint/2010/main" val="35762614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FC4D1-A4E3-B84C-ACA8-B2A88935ECD6}"/>
              </a:ext>
            </a:extLst>
          </p:cNvPr>
          <p:cNvSpPr>
            <a:spLocks noGrp="1"/>
          </p:cNvSpPr>
          <p:nvPr>
            <p:ph type="title"/>
          </p:nvPr>
        </p:nvSpPr>
        <p:spPr/>
        <p:txBody>
          <a:bodyPr/>
          <a:lstStyle/>
          <a:p>
            <a:r>
              <a:rPr lang="en-US" dirty="0"/>
              <a:t>Case sensitivity</a:t>
            </a:r>
          </a:p>
        </p:txBody>
      </p:sp>
      <p:sp>
        <p:nvSpPr>
          <p:cNvPr id="3" name="Content Placeholder 2">
            <a:extLst>
              <a:ext uri="{FF2B5EF4-FFF2-40B4-BE49-F238E27FC236}">
                <a16:creationId xmlns:a16="http://schemas.microsoft.com/office/drawing/2014/main" id="{9F2676B0-6EED-5571-6642-B15D9BFF2F74}"/>
              </a:ext>
            </a:extLst>
          </p:cNvPr>
          <p:cNvSpPr>
            <a:spLocks noGrp="1"/>
          </p:cNvSpPr>
          <p:nvPr>
            <p:ph idx="1"/>
          </p:nvPr>
        </p:nvSpPr>
        <p:spPr/>
        <p:txBody>
          <a:bodyPr/>
          <a:lstStyle/>
          <a:p>
            <a:r>
              <a:rPr lang="en-US" dirty="0"/>
              <a:t>Note that everything we have seen so far is case-sensitive.</a:t>
            </a:r>
          </a:p>
          <a:p>
            <a:r>
              <a:rPr lang="en-US" dirty="0"/>
              <a:t>That means that you won’t be able to access the content of a file named FILE.txt by typing cat file.txt, you must use capital letters.</a:t>
            </a:r>
          </a:p>
        </p:txBody>
      </p:sp>
    </p:spTree>
    <p:extLst>
      <p:ext uri="{BB962C8B-B14F-4D97-AF65-F5344CB8AC3E}">
        <p14:creationId xmlns:p14="http://schemas.microsoft.com/office/powerpoint/2010/main" val="999536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3D8CC-52A9-03BF-A502-7D84A817F2A3}"/>
              </a:ext>
            </a:extLst>
          </p:cNvPr>
          <p:cNvSpPr>
            <a:spLocks noGrp="1"/>
          </p:cNvSpPr>
          <p:nvPr>
            <p:ph type="title"/>
          </p:nvPr>
        </p:nvSpPr>
        <p:spPr/>
        <p:txBody>
          <a:bodyPr/>
          <a:lstStyle/>
          <a:p>
            <a:r>
              <a:rPr lang="en-US" dirty="0"/>
              <a:t>History of Bioinformatics</a:t>
            </a:r>
          </a:p>
        </p:txBody>
      </p:sp>
      <p:sp>
        <p:nvSpPr>
          <p:cNvPr id="4" name="Content Placeholder 105">
            <a:extLst>
              <a:ext uri="{FF2B5EF4-FFF2-40B4-BE49-F238E27FC236}">
                <a16:creationId xmlns:a16="http://schemas.microsoft.com/office/drawing/2014/main" id="{A595C5E1-C4F4-B2E2-8D3C-B80B8ACD12E8}"/>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5" name="Straight Connector 4">
            <a:extLst>
              <a:ext uri="{FF2B5EF4-FFF2-40B4-BE49-F238E27FC236}">
                <a16:creationId xmlns:a16="http://schemas.microsoft.com/office/drawing/2014/main" id="{7C608847-AF0C-B358-3B38-57CA31B32986}"/>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6" name="Straight Connector 5">
            <a:extLst>
              <a:ext uri="{FF2B5EF4-FFF2-40B4-BE49-F238E27FC236}">
                <a16:creationId xmlns:a16="http://schemas.microsoft.com/office/drawing/2014/main" id="{0F7B28AD-91BD-8FFC-07CA-9FC2BFD43289}"/>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3AD2C8A5-12EA-C246-8C93-5A2326FA1FA7}"/>
              </a:ext>
            </a:extLst>
          </p:cNvPr>
          <p:cNvSpPr/>
          <p:nvPr/>
        </p:nvSpPr>
        <p:spPr>
          <a:xfrm flipH="1">
            <a:off x="1143000" y="248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F7B18116-16A6-F249-2E3F-6B4323593778}"/>
              </a:ext>
            </a:extLst>
          </p:cNvPr>
          <p:cNvSpPr/>
          <p:nvPr/>
        </p:nvSpPr>
        <p:spPr>
          <a:xfrm flipH="1">
            <a:off x="1143000" y="3711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Content Placeholder 106">
            <a:extLst>
              <a:ext uri="{FF2B5EF4-FFF2-40B4-BE49-F238E27FC236}">
                <a16:creationId xmlns:a16="http://schemas.microsoft.com/office/drawing/2014/main" id="{B585D419-2734-CA20-0E65-359DA01C2BE2}"/>
              </a:ext>
            </a:extLst>
          </p:cNvPr>
          <p:cNvSpPr/>
          <p:nvPr/>
        </p:nvSpPr>
        <p:spPr>
          <a:xfrm>
            <a:off x="0" y="232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2010</a:t>
            </a:r>
            <a:endParaRPr lang="en-US" sz="1500" b="0" strike="noStrike" spc="-1">
              <a:latin typeface="Arial"/>
            </a:endParaRPr>
          </a:p>
        </p:txBody>
      </p:sp>
      <p:sp>
        <p:nvSpPr>
          <p:cNvPr id="10" name="Content Placeholder 107">
            <a:extLst>
              <a:ext uri="{FF2B5EF4-FFF2-40B4-BE49-F238E27FC236}">
                <a16:creationId xmlns:a16="http://schemas.microsoft.com/office/drawing/2014/main" id="{20864A16-B020-308F-7E69-2321E9F4485C}"/>
              </a:ext>
            </a:extLst>
          </p:cNvPr>
          <p:cNvSpPr/>
          <p:nvPr/>
        </p:nvSpPr>
        <p:spPr>
          <a:xfrm>
            <a:off x="360" y="350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2020</a:t>
            </a:r>
            <a:endParaRPr lang="en-US" sz="1500" b="0" strike="noStrike" spc="-1">
              <a:latin typeface="Arial"/>
            </a:endParaRPr>
          </a:p>
        </p:txBody>
      </p:sp>
      <p:sp>
        <p:nvSpPr>
          <p:cNvPr id="11" name="Rectangle 10">
            <a:extLst>
              <a:ext uri="{FF2B5EF4-FFF2-40B4-BE49-F238E27FC236}">
                <a16:creationId xmlns:a16="http://schemas.microsoft.com/office/drawing/2014/main" id="{A1EF6D48-7630-867C-DA6F-0BB9472A370F}"/>
              </a:ext>
            </a:extLst>
          </p:cNvPr>
          <p:cNvSpPr/>
          <p:nvPr/>
        </p:nvSpPr>
        <p:spPr>
          <a:xfrm>
            <a:off x="1461600" y="170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(2005) – Next Generation Sequencing Introduced.</a:t>
            </a:r>
            <a:endParaRPr lang="en-US" sz="1500" b="0" strike="noStrike" spc="-1">
              <a:latin typeface="Arial"/>
            </a:endParaRPr>
          </a:p>
        </p:txBody>
      </p:sp>
      <p:sp>
        <p:nvSpPr>
          <p:cNvPr id="12" name="Rectangle 11">
            <a:extLst>
              <a:ext uri="{FF2B5EF4-FFF2-40B4-BE49-F238E27FC236}">
                <a16:creationId xmlns:a16="http://schemas.microsoft.com/office/drawing/2014/main" id="{67652EDE-8D4B-A39B-05F5-77A91E8B41CC}"/>
              </a:ext>
            </a:extLst>
          </p:cNvPr>
          <p:cNvSpPr/>
          <p:nvPr/>
        </p:nvSpPr>
        <p:spPr>
          <a:xfrm>
            <a:off x="1461600" y="1342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(2003) – Human Reference Genome Version 1 Completed.</a:t>
            </a:r>
            <a:endParaRPr lang="en-US" sz="1500" b="0" strike="noStrike" spc="-1">
              <a:latin typeface="Arial"/>
            </a:endParaRPr>
          </a:p>
        </p:txBody>
      </p:sp>
      <p:sp>
        <p:nvSpPr>
          <p:cNvPr id="13" name="Rectangle 12">
            <a:extLst>
              <a:ext uri="{FF2B5EF4-FFF2-40B4-BE49-F238E27FC236}">
                <a16:creationId xmlns:a16="http://schemas.microsoft.com/office/drawing/2014/main" id="{3F591024-07D0-E1E7-7D70-B65350DF0303}"/>
              </a:ext>
            </a:extLst>
          </p:cNvPr>
          <p:cNvSpPr/>
          <p:nvPr/>
        </p:nvSpPr>
        <p:spPr>
          <a:xfrm>
            <a:off x="1461600" y="21708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(2009) – Bowtie (Ben Langmead, Steven Salzberg) Introduced.</a:t>
            </a:r>
            <a:endParaRPr lang="en-US" sz="1500" b="0" strike="noStrike" spc="-1">
              <a:latin typeface="Arial"/>
            </a:endParaRPr>
          </a:p>
        </p:txBody>
      </p:sp>
      <p:sp>
        <p:nvSpPr>
          <p:cNvPr id="14" name="Rectangle 13">
            <a:extLst>
              <a:ext uri="{FF2B5EF4-FFF2-40B4-BE49-F238E27FC236}">
                <a16:creationId xmlns:a16="http://schemas.microsoft.com/office/drawing/2014/main" id="{496748C5-EC62-309C-5DC6-906C6953B745}"/>
              </a:ext>
            </a:extLst>
          </p:cNvPr>
          <p:cNvSpPr/>
          <p:nvPr/>
        </p:nvSpPr>
        <p:spPr>
          <a:xfrm>
            <a:off x="1461600" y="2916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(2015) – HISAT (Daehwan Kim, Ben Langmead, Steven Salzberg) Introduced.</a:t>
            </a:r>
            <a:endParaRPr lang="en-US" sz="1500" b="0" strike="noStrike" spc="-1">
              <a:latin typeface="Arial"/>
            </a:endParaRPr>
          </a:p>
        </p:txBody>
      </p:sp>
      <p:sp>
        <p:nvSpPr>
          <p:cNvPr id="15" name="Rectangle 14">
            <a:extLst>
              <a:ext uri="{FF2B5EF4-FFF2-40B4-BE49-F238E27FC236}">
                <a16:creationId xmlns:a16="http://schemas.microsoft.com/office/drawing/2014/main" id="{8AC34BE4-9A3B-B78F-E815-6C5EAF81F234}"/>
              </a:ext>
            </a:extLst>
          </p:cNvPr>
          <p:cNvSpPr/>
          <p:nvPr/>
        </p:nvSpPr>
        <p:spPr>
          <a:xfrm>
            <a:off x="1461600" y="3420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0" strike="noStrike" spc="-1">
                <a:solidFill>
                  <a:srgbClr val="000000"/>
                </a:solidFill>
                <a:latin typeface="Arial"/>
                <a:ea typeface="DejaVu Sans"/>
              </a:rPr>
              <a:t> (2019) – HISAT2 (Daehwan Kim, Ben Langmead, Steven Salzberg) Introduced.</a:t>
            </a:r>
            <a:endParaRPr lang="en-US" sz="1500" b="0" strike="noStrike" spc="-1">
              <a:latin typeface="Arial"/>
            </a:endParaRPr>
          </a:p>
        </p:txBody>
      </p:sp>
      <p:sp>
        <p:nvSpPr>
          <p:cNvPr id="16" name="Rectangle 15">
            <a:extLst>
              <a:ext uri="{FF2B5EF4-FFF2-40B4-BE49-F238E27FC236}">
                <a16:creationId xmlns:a16="http://schemas.microsoft.com/office/drawing/2014/main" id="{7A563176-9D9B-4577-8799-D900AA7FCBC2}"/>
              </a:ext>
            </a:extLst>
          </p:cNvPr>
          <p:cNvSpPr/>
          <p:nvPr/>
        </p:nvSpPr>
        <p:spPr>
          <a:xfrm>
            <a:off x="1461600" y="3780000"/>
            <a:ext cx="7452720" cy="5122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500" b="1" strike="noStrike" spc="-1">
                <a:solidFill>
                  <a:srgbClr val="000000"/>
                </a:solidFill>
                <a:latin typeface="Arial"/>
                <a:ea typeface="DejaVu Sans"/>
              </a:rPr>
              <a:t> (2021) – HISAT3N (Y. Zhang, C. Park, C. Bennett, M. Thornton, and D. Kim).</a:t>
            </a:r>
            <a:endParaRPr lang="en-US" sz="1500" b="0" strike="noStrike" spc="-1">
              <a:latin typeface="Arial"/>
            </a:endParaRPr>
          </a:p>
        </p:txBody>
      </p:sp>
    </p:spTree>
    <p:extLst>
      <p:ext uri="{BB962C8B-B14F-4D97-AF65-F5344CB8AC3E}">
        <p14:creationId xmlns:p14="http://schemas.microsoft.com/office/powerpoint/2010/main" val="93576598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3C3B0-857B-0FA0-07C9-853EB89597C2}"/>
              </a:ext>
            </a:extLst>
          </p:cNvPr>
          <p:cNvSpPr>
            <a:spLocks noGrp="1"/>
          </p:cNvSpPr>
          <p:nvPr>
            <p:ph type="title"/>
          </p:nvPr>
        </p:nvSpPr>
        <p:spPr/>
        <p:txBody>
          <a:bodyPr/>
          <a:lstStyle/>
          <a:p>
            <a:r>
              <a:rPr lang="en-US" dirty="0"/>
              <a:t>Case sensitivity</a:t>
            </a:r>
          </a:p>
        </p:txBody>
      </p:sp>
      <p:sp>
        <p:nvSpPr>
          <p:cNvPr id="3" name="Content Placeholder 2">
            <a:extLst>
              <a:ext uri="{FF2B5EF4-FFF2-40B4-BE49-F238E27FC236}">
                <a16:creationId xmlns:a16="http://schemas.microsoft.com/office/drawing/2014/main" id="{28C50597-163C-B8AE-1848-3BD8BFDE9BF3}"/>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8B2A309-7FFD-ACDF-E682-65A1D9D5173B}"/>
              </a:ext>
            </a:extLst>
          </p:cNvPr>
          <p:cNvPicPr>
            <a:picLocks noChangeAspect="1"/>
          </p:cNvPicPr>
          <p:nvPr/>
        </p:nvPicPr>
        <p:blipFill>
          <a:blip r:embed="rId2"/>
          <a:stretch>
            <a:fillRect/>
          </a:stretch>
        </p:blipFill>
        <p:spPr>
          <a:xfrm>
            <a:off x="2220779" y="2352452"/>
            <a:ext cx="3982006" cy="1590897"/>
          </a:xfrm>
          <a:prstGeom prst="rect">
            <a:avLst/>
          </a:prstGeom>
        </p:spPr>
      </p:pic>
    </p:spTree>
    <p:extLst>
      <p:ext uri="{BB962C8B-B14F-4D97-AF65-F5344CB8AC3E}">
        <p14:creationId xmlns:p14="http://schemas.microsoft.com/office/powerpoint/2010/main" val="75741819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D7A0F-5791-2C29-C356-4CB65663D63A}"/>
              </a:ext>
            </a:extLst>
          </p:cNvPr>
          <p:cNvSpPr>
            <a:spLocks noGrp="1"/>
          </p:cNvSpPr>
          <p:nvPr>
            <p:ph type="title"/>
          </p:nvPr>
        </p:nvSpPr>
        <p:spPr/>
        <p:txBody>
          <a:bodyPr/>
          <a:lstStyle/>
          <a:p>
            <a:r>
              <a:rPr lang="en-US" dirty="0"/>
              <a:t>UNIX File System Commands</a:t>
            </a:r>
          </a:p>
        </p:txBody>
      </p:sp>
      <p:sp>
        <p:nvSpPr>
          <p:cNvPr id="3" name="Content Placeholder 2">
            <a:extLst>
              <a:ext uri="{FF2B5EF4-FFF2-40B4-BE49-F238E27FC236}">
                <a16:creationId xmlns:a16="http://schemas.microsoft.com/office/drawing/2014/main" id="{12A8298B-A3AF-72DB-DA24-FB43F8F94591}"/>
              </a:ext>
            </a:extLst>
          </p:cNvPr>
          <p:cNvSpPr>
            <a:spLocks noGrp="1"/>
          </p:cNvSpPr>
          <p:nvPr>
            <p:ph idx="1"/>
          </p:nvPr>
        </p:nvSpPr>
        <p:spPr/>
        <p:txBody>
          <a:bodyPr/>
          <a:lstStyle/>
          <a:p>
            <a:r>
              <a:rPr lang="en-US" sz="2400" dirty="0" err="1"/>
              <a:t>pwd</a:t>
            </a:r>
            <a:r>
              <a:rPr lang="en-US" sz="2400" dirty="0"/>
              <a:t> – gives the path of the current directory</a:t>
            </a:r>
          </a:p>
          <a:p>
            <a:r>
              <a:rPr lang="en-US" sz="2400" dirty="0" err="1"/>
              <a:t>mkdir</a:t>
            </a:r>
            <a:r>
              <a:rPr lang="en-US" sz="2400" dirty="0"/>
              <a:t> – creates a subdirectory</a:t>
            </a:r>
          </a:p>
          <a:p>
            <a:r>
              <a:rPr lang="en-US" sz="2400" dirty="0"/>
              <a:t>cd – changes the current working directory</a:t>
            </a:r>
          </a:p>
          <a:p>
            <a:r>
              <a:rPr lang="en-US" sz="2400" dirty="0"/>
              <a:t>cp – used to copy a file from one location to another </a:t>
            </a:r>
          </a:p>
          <a:p>
            <a:r>
              <a:rPr lang="en-US" sz="2400" dirty="0"/>
              <a:t>mv – used to rename a file</a:t>
            </a:r>
          </a:p>
        </p:txBody>
      </p:sp>
    </p:spTree>
    <p:extLst>
      <p:ext uri="{BB962C8B-B14F-4D97-AF65-F5344CB8AC3E}">
        <p14:creationId xmlns:p14="http://schemas.microsoft.com/office/powerpoint/2010/main" val="255385484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73BC6-26D8-F406-4484-C01FB9A360AE}"/>
              </a:ext>
            </a:extLst>
          </p:cNvPr>
          <p:cNvSpPr>
            <a:spLocks noGrp="1"/>
          </p:cNvSpPr>
          <p:nvPr>
            <p:ph type="title"/>
          </p:nvPr>
        </p:nvSpPr>
        <p:spPr/>
        <p:txBody>
          <a:bodyPr/>
          <a:lstStyle/>
          <a:p>
            <a:r>
              <a:rPr lang="en-US" dirty="0"/>
              <a:t>Useful shorthand directories</a:t>
            </a:r>
          </a:p>
        </p:txBody>
      </p:sp>
      <p:sp>
        <p:nvSpPr>
          <p:cNvPr id="3" name="Content Placeholder 2">
            <a:extLst>
              <a:ext uri="{FF2B5EF4-FFF2-40B4-BE49-F238E27FC236}">
                <a16:creationId xmlns:a16="http://schemas.microsoft.com/office/drawing/2014/main" id="{031B64F6-B81D-A303-A9D1-573293E0B717}"/>
              </a:ext>
            </a:extLst>
          </p:cNvPr>
          <p:cNvSpPr>
            <a:spLocks noGrp="1"/>
          </p:cNvSpPr>
          <p:nvPr>
            <p:ph idx="1"/>
          </p:nvPr>
        </p:nvSpPr>
        <p:spPr/>
        <p:txBody>
          <a:bodyPr/>
          <a:lstStyle/>
          <a:p>
            <a:r>
              <a:rPr lang="en-US" sz="2000" dirty="0"/>
              <a:t>‘.’ to reference the current directory and </a:t>
            </a:r>
          </a:p>
          <a:p>
            <a:r>
              <a:rPr lang="en-US" sz="2000" dirty="0"/>
              <a:t>‘..’ to reference the directory one above the current directory. </a:t>
            </a:r>
          </a:p>
          <a:p>
            <a:r>
              <a:rPr lang="en-US" sz="2000" dirty="0"/>
              <a:t>‘~’ references the home directory, and </a:t>
            </a:r>
          </a:p>
          <a:p>
            <a:r>
              <a:rPr lang="en-US" sz="2000" dirty="0"/>
              <a:t>‘-’ references the last directory that where you were navigating.</a:t>
            </a:r>
          </a:p>
          <a:p>
            <a:r>
              <a:rPr lang="en-US" sz="2000" dirty="0"/>
              <a:t>‘/’ references the root of the filesystem</a:t>
            </a:r>
          </a:p>
        </p:txBody>
      </p:sp>
    </p:spTree>
    <p:extLst>
      <p:ext uri="{BB962C8B-B14F-4D97-AF65-F5344CB8AC3E}">
        <p14:creationId xmlns:p14="http://schemas.microsoft.com/office/powerpoint/2010/main" val="63895787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8C635-0CEE-8A7F-52D2-9F7029B72089}"/>
              </a:ext>
            </a:extLst>
          </p:cNvPr>
          <p:cNvSpPr>
            <a:spLocks noGrp="1"/>
          </p:cNvSpPr>
          <p:nvPr>
            <p:ph type="title"/>
          </p:nvPr>
        </p:nvSpPr>
        <p:spPr/>
        <p:txBody>
          <a:bodyPr/>
          <a:lstStyle/>
          <a:p>
            <a:r>
              <a:rPr lang="en-US" dirty="0"/>
              <a:t>Unix Shells</a:t>
            </a:r>
          </a:p>
        </p:txBody>
      </p:sp>
      <p:sp>
        <p:nvSpPr>
          <p:cNvPr id="3" name="Content Placeholder 2">
            <a:extLst>
              <a:ext uri="{FF2B5EF4-FFF2-40B4-BE49-F238E27FC236}">
                <a16:creationId xmlns:a16="http://schemas.microsoft.com/office/drawing/2014/main" id="{02E9C81C-8453-3FE5-57E7-2D0F24764C12}"/>
              </a:ext>
            </a:extLst>
          </p:cNvPr>
          <p:cNvSpPr>
            <a:spLocks noGrp="1"/>
          </p:cNvSpPr>
          <p:nvPr>
            <p:ph idx="1"/>
          </p:nvPr>
        </p:nvSpPr>
        <p:spPr/>
        <p:txBody>
          <a:bodyPr/>
          <a:lstStyle/>
          <a:p>
            <a:r>
              <a:rPr lang="en-US" dirty="0"/>
              <a:t>There are many UNIX shells available – they all have the same base capabilities, just slightly different syntaxes. </a:t>
            </a:r>
          </a:p>
          <a:p>
            <a:pPr lvl="1"/>
            <a:r>
              <a:rPr lang="en-US" dirty="0"/>
              <a:t>We will use bash (the </a:t>
            </a:r>
            <a:r>
              <a:rPr lang="en-US" dirty="0" err="1"/>
              <a:t>Bourne</a:t>
            </a:r>
            <a:r>
              <a:rPr lang="en-US" dirty="0"/>
              <a:t>-Again Shell)</a:t>
            </a:r>
          </a:p>
          <a:p>
            <a:r>
              <a:rPr lang="en-US" dirty="0"/>
              <a:t>Your user entry in /</a:t>
            </a:r>
            <a:r>
              <a:rPr lang="en-US" dirty="0" err="1"/>
              <a:t>etc</a:t>
            </a:r>
            <a:r>
              <a:rPr lang="en-US" dirty="0"/>
              <a:t>/passwd file specifies the shell that runs on startup.</a:t>
            </a:r>
          </a:p>
        </p:txBody>
      </p:sp>
      <p:pic>
        <p:nvPicPr>
          <p:cNvPr id="5" name="Picture 4">
            <a:extLst>
              <a:ext uri="{FF2B5EF4-FFF2-40B4-BE49-F238E27FC236}">
                <a16:creationId xmlns:a16="http://schemas.microsoft.com/office/drawing/2014/main" id="{41A511AB-4702-F000-8939-94F28B406750}"/>
              </a:ext>
            </a:extLst>
          </p:cNvPr>
          <p:cNvPicPr>
            <a:picLocks noChangeAspect="1"/>
          </p:cNvPicPr>
          <p:nvPr/>
        </p:nvPicPr>
        <p:blipFill>
          <a:blip r:embed="rId2"/>
          <a:stretch>
            <a:fillRect/>
          </a:stretch>
        </p:blipFill>
        <p:spPr>
          <a:xfrm>
            <a:off x="2309975" y="4340782"/>
            <a:ext cx="3886742" cy="285790"/>
          </a:xfrm>
          <a:prstGeom prst="rect">
            <a:avLst/>
          </a:prstGeom>
        </p:spPr>
      </p:pic>
    </p:spTree>
    <p:extLst>
      <p:ext uri="{BB962C8B-B14F-4D97-AF65-F5344CB8AC3E}">
        <p14:creationId xmlns:p14="http://schemas.microsoft.com/office/powerpoint/2010/main" val="404922169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1A33-DD48-F318-810D-3E301095218B}"/>
              </a:ext>
            </a:extLst>
          </p:cNvPr>
          <p:cNvSpPr>
            <a:spLocks noGrp="1"/>
          </p:cNvSpPr>
          <p:nvPr>
            <p:ph type="title"/>
          </p:nvPr>
        </p:nvSpPr>
        <p:spPr/>
        <p:txBody>
          <a:bodyPr/>
          <a:lstStyle/>
          <a:p>
            <a:r>
              <a:rPr lang="en-US" dirty="0"/>
              <a:t>Unix Variables</a:t>
            </a:r>
          </a:p>
        </p:txBody>
      </p:sp>
      <p:sp>
        <p:nvSpPr>
          <p:cNvPr id="3" name="Content Placeholder 2">
            <a:extLst>
              <a:ext uri="{FF2B5EF4-FFF2-40B4-BE49-F238E27FC236}">
                <a16:creationId xmlns:a16="http://schemas.microsoft.com/office/drawing/2014/main" id="{137ADFC7-306D-C080-AEE0-ABCA910AEF0C}"/>
              </a:ext>
            </a:extLst>
          </p:cNvPr>
          <p:cNvSpPr>
            <a:spLocks noGrp="1"/>
          </p:cNvSpPr>
          <p:nvPr>
            <p:ph idx="1"/>
          </p:nvPr>
        </p:nvSpPr>
        <p:spPr/>
        <p:txBody>
          <a:bodyPr/>
          <a:lstStyle/>
          <a:p>
            <a:r>
              <a:rPr lang="en-US" dirty="0"/>
              <a:t>Variables are defined in the shell via: </a:t>
            </a:r>
          </a:p>
          <a:p>
            <a:pPr lvl="1"/>
            <a:r>
              <a:rPr lang="en-US" dirty="0" err="1"/>
              <a:t>varname</a:t>
            </a:r>
            <a:r>
              <a:rPr lang="en-US" dirty="0"/>
              <a:t>=value (no spaces) </a:t>
            </a:r>
          </a:p>
          <a:p>
            <a:pPr lvl="1"/>
            <a:endParaRPr lang="en-US" dirty="0"/>
          </a:p>
          <a:p>
            <a:pPr lvl="1"/>
            <a:endParaRPr lang="en-US" dirty="0"/>
          </a:p>
          <a:p>
            <a:pPr lvl="1"/>
            <a:endParaRPr lang="en-US" dirty="0"/>
          </a:p>
          <a:p>
            <a:pPr lvl="1"/>
            <a:r>
              <a:rPr lang="en-US" sz="2400" dirty="0"/>
              <a:t>“$” used in front of the variable name indicates that the variable content should be used here.</a:t>
            </a:r>
          </a:p>
        </p:txBody>
      </p:sp>
      <p:pic>
        <p:nvPicPr>
          <p:cNvPr id="7" name="Picture 6">
            <a:extLst>
              <a:ext uri="{FF2B5EF4-FFF2-40B4-BE49-F238E27FC236}">
                <a16:creationId xmlns:a16="http://schemas.microsoft.com/office/drawing/2014/main" id="{D8450920-7B91-482A-83DE-3551FFA21802}"/>
              </a:ext>
            </a:extLst>
          </p:cNvPr>
          <p:cNvPicPr>
            <a:picLocks noChangeAspect="1"/>
          </p:cNvPicPr>
          <p:nvPr/>
        </p:nvPicPr>
        <p:blipFill>
          <a:blip r:embed="rId2"/>
          <a:stretch>
            <a:fillRect/>
          </a:stretch>
        </p:blipFill>
        <p:spPr>
          <a:xfrm>
            <a:off x="1521082" y="2340310"/>
            <a:ext cx="6683345" cy="1358854"/>
          </a:xfrm>
          <a:prstGeom prst="rect">
            <a:avLst/>
          </a:prstGeom>
        </p:spPr>
      </p:pic>
    </p:spTree>
    <p:extLst>
      <p:ext uri="{BB962C8B-B14F-4D97-AF65-F5344CB8AC3E}">
        <p14:creationId xmlns:p14="http://schemas.microsoft.com/office/powerpoint/2010/main" val="177671924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2D039-BD2B-BDFB-32AA-135AE4E4DE34}"/>
              </a:ext>
            </a:extLst>
          </p:cNvPr>
          <p:cNvSpPr>
            <a:spLocks noGrp="1"/>
          </p:cNvSpPr>
          <p:nvPr>
            <p:ph type="title"/>
          </p:nvPr>
        </p:nvSpPr>
        <p:spPr/>
        <p:txBody>
          <a:bodyPr/>
          <a:lstStyle/>
          <a:p>
            <a:r>
              <a:rPr lang="en-US" dirty="0"/>
              <a:t>Unix Default Variables </a:t>
            </a:r>
          </a:p>
        </p:txBody>
      </p:sp>
      <p:sp>
        <p:nvSpPr>
          <p:cNvPr id="3" name="Content Placeholder 2">
            <a:extLst>
              <a:ext uri="{FF2B5EF4-FFF2-40B4-BE49-F238E27FC236}">
                <a16:creationId xmlns:a16="http://schemas.microsoft.com/office/drawing/2014/main" id="{6104E876-C53C-B3D3-D4DB-2B85FD554978}"/>
              </a:ext>
            </a:extLst>
          </p:cNvPr>
          <p:cNvSpPr>
            <a:spLocks noGrp="1"/>
          </p:cNvSpPr>
          <p:nvPr>
            <p:ph idx="1"/>
          </p:nvPr>
        </p:nvSpPr>
        <p:spPr/>
        <p:txBody>
          <a:bodyPr/>
          <a:lstStyle/>
          <a:p>
            <a:r>
              <a:rPr lang="en-US" dirty="0"/>
              <a:t>Two important variables are HOME and PATH. </a:t>
            </a:r>
          </a:p>
          <a:p>
            <a:r>
              <a:rPr lang="en-US" dirty="0"/>
              <a:t>HOME is where your home directory is</a:t>
            </a:r>
          </a:p>
        </p:txBody>
      </p:sp>
      <p:pic>
        <p:nvPicPr>
          <p:cNvPr id="5" name="Picture 4">
            <a:extLst>
              <a:ext uri="{FF2B5EF4-FFF2-40B4-BE49-F238E27FC236}">
                <a16:creationId xmlns:a16="http://schemas.microsoft.com/office/drawing/2014/main" id="{7FC7D03A-4C72-58A9-5B30-C1A32C473F75}"/>
              </a:ext>
            </a:extLst>
          </p:cNvPr>
          <p:cNvPicPr>
            <a:picLocks noChangeAspect="1"/>
          </p:cNvPicPr>
          <p:nvPr/>
        </p:nvPicPr>
        <p:blipFill>
          <a:blip r:embed="rId2"/>
          <a:stretch>
            <a:fillRect/>
          </a:stretch>
        </p:blipFill>
        <p:spPr>
          <a:xfrm>
            <a:off x="188951" y="2899145"/>
            <a:ext cx="7266404" cy="1742082"/>
          </a:xfrm>
          <a:prstGeom prst="rect">
            <a:avLst/>
          </a:prstGeom>
        </p:spPr>
      </p:pic>
    </p:spTree>
    <p:extLst>
      <p:ext uri="{BB962C8B-B14F-4D97-AF65-F5344CB8AC3E}">
        <p14:creationId xmlns:p14="http://schemas.microsoft.com/office/powerpoint/2010/main" val="1703916719"/>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088AE-7B36-941A-F64F-864A45F7F0FB}"/>
              </a:ext>
            </a:extLst>
          </p:cNvPr>
          <p:cNvSpPr>
            <a:spLocks noGrp="1"/>
          </p:cNvSpPr>
          <p:nvPr>
            <p:ph type="title"/>
          </p:nvPr>
        </p:nvSpPr>
        <p:spPr/>
        <p:txBody>
          <a:bodyPr/>
          <a:lstStyle/>
          <a:p>
            <a:r>
              <a:rPr lang="en-US" dirty="0"/>
              <a:t>Unix Default Variables</a:t>
            </a:r>
          </a:p>
        </p:txBody>
      </p:sp>
      <p:sp>
        <p:nvSpPr>
          <p:cNvPr id="3" name="Content Placeholder 2">
            <a:extLst>
              <a:ext uri="{FF2B5EF4-FFF2-40B4-BE49-F238E27FC236}">
                <a16:creationId xmlns:a16="http://schemas.microsoft.com/office/drawing/2014/main" id="{C9B2B05D-BADF-86D1-1005-EF5A606C73E0}"/>
              </a:ext>
            </a:extLst>
          </p:cNvPr>
          <p:cNvSpPr>
            <a:spLocks noGrp="1"/>
          </p:cNvSpPr>
          <p:nvPr>
            <p:ph idx="1"/>
          </p:nvPr>
        </p:nvSpPr>
        <p:spPr/>
        <p:txBody>
          <a:bodyPr/>
          <a:lstStyle/>
          <a:p>
            <a:r>
              <a:rPr lang="en-US" sz="2400" dirty="0"/>
              <a:t>PATH contains a list of everywhere to search for executables by default, separated by “:”.  To add a new path to the Path variable use: </a:t>
            </a:r>
          </a:p>
          <a:p>
            <a:r>
              <a:rPr lang="en-US" sz="2400" dirty="0"/>
              <a:t>Export $PATH=$PATH:&lt;</a:t>
            </a:r>
            <a:r>
              <a:rPr lang="en-US" sz="2400" dirty="0" err="1"/>
              <a:t>dir</a:t>
            </a:r>
            <a:r>
              <a:rPr lang="en-US" sz="2400" dirty="0"/>
              <a:t> name&gt;</a:t>
            </a:r>
          </a:p>
          <a:p>
            <a:r>
              <a:rPr lang="en-US" sz="2400" dirty="0"/>
              <a:t>With </a:t>
            </a:r>
            <a:r>
              <a:rPr lang="en-US" sz="2400" dirty="0" err="1"/>
              <a:t>dirname</a:t>
            </a:r>
            <a:r>
              <a:rPr lang="en-US" sz="2400" dirty="0"/>
              <a:t> replaced with the new directory to search for executables in.</a:t>
            </a:r>
          </a:p>
          <a:p>
            <a:pPr lvl="1"/>
            <a:r>
              <a:rPr lang="en-US" sz="2000" dirty="0"/>
              <a:t>To see all variables type “set” to see only exported variables “export” – Export is like making a variable global.</a:t>
            </a:r>
          </a:p>
        </p:txBody>
      </p:sp>
    </p:spTree>
    <p:extLst>
      <p:ext uri="{BB962C8B-B14F-4D97-AF65-F5344CB8AC3E}">
        <p14:creationId xmlns:p14="http://schemas.microsoft.com/office/powerpoint/2010/main" val="59336852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57345-7B24-6AF8-4004-64DC19C30C77}"/>
              </a:ext>
            </a:extLst>
          </p:cNvPr>
          <p:cNvSpPr>
            <a:spLocks noGrp="1"/>
          </p:cNvSpPr>
          <p:nvPr>
            <p:ph type="title"/>
          </p:nvPr>
        </p:nvSpPr>
        <p:spPr/>
        <p:txBody>
          <a:bodyPr/>
          <a:lstStyle/>
          <a:p>
            <a:r>
              <a:rPr lang="en-US" dirty="0"/>
              <a:t>Alias command</a:t>
            </a:r>
          </a:p>
        </p:txBody>
      </p:sp>
      <p:pic>
        <p:nvPicPr>
          <p:cNvPr id="5" name="Content Placeholder 4">
            <a:extLst>
              <a:ext uri="{FF2B5EF4-FFF2-40B4-BE49-F238E27FC236}">
                <a16:creationId xmlns:a16="http://schemas.microsoft.com/office/drawing/2014/main" id="{5BD43372-B9F2-B53F-87AB-CD608C4FA8F7}"/>
              </a:ext>
            </a:extLst>
          </p:cNvPr>
          <p:cNvPicPr>
            <a:picLocks noGrp="1" noChangeAspect="1"/>
          </p:cNvPicPr>
          <p:nvPr>
            <p:ph idx="1"/>
          </p:nvPr>
        </p:nvPicPr>
        <p:blipFill>
          <a:blip r:embed="rId2"/>
          <a:stretch>
            <a:fillRect/>
          </a:stretch>
        </p:blipFill>
        <p:spPr>
          <a:xfrm>
            <a:off x="1899864" y="1273744"/>
            <a:ext cx="5344271" cy="3219899"/>
          </a:xfrm>
        </p:spPr>
      </p:pic>
    </p:spTree>
    <p:extLst>
      <p:ext uri="{BB962C8B-B14F-4D97-AF65-F5344CB8AC3E}">
        <p14:creationId xmlns:p14="http://schemas.microsoft.com/office/powerpoint/2010/main" val="369167694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54DB2-DD61-D1DD-24E9-1D89EC520423}"/>
              </a:ext>
            </a:extLst>
          </p:cNvPr>
          <p:cNvSpPr>
            <a:spLocks noGrp="1"/>
          </p:cNvSpPr>
          <p:nvPr>
            <p:ph type="title"/>
          </p:nvPr>
        </p:nvSpPr>
        <p:spPr/>
        <p:txBody>
          <a:bodyPr/>
          <a:lstStyle/>
          <a:p>
            <a:r>
              <a:rPr lang="en-US" dirty="0"/>
              <a:t>Alias Command</a:t>
            </a:r>
          </a:p>
        </p:txBody>
      </p:sp>
      <p:pic>
        <p:nvPicPr>
          <p:cNvPr id="5" name="Picture 4">
            <a:extLst>
              <a:ext uri="{FF2B5EF4-FFF2-40B4-BE49-F238E27FC236}">
                <a16:creationId xmlns:a16="http://schemas.microsoft.com/office/drawing/2014/main" id="{CC8D6E12-A9A4-5E50-96D7-C425BDCD9C11}"/>
              </a:ext>
            </a:extLst>
          </p:cNvPr>
          <p:cNvPicPr>
            <a:picLocks noChangeAspect="1"/>
          </p:cNvPicPr>
          <p:nvPr/>
        </p:nvPicPr>
        <p:blipFill>
          <a:blip r:embed="rId2"/>
          <a:stretch>
            <a:fillRect/>
          </a:stretch>
        </p:blipFill>
        <p:spPr>
          <a:xfrm>
            <a:off x="1690285" y="2169405"/>
            <a:ext cx="5763429" cy="1857634"/>
          </a:xfrm>
          <a:prstGeom prst="rect">
            <a:avLst/>
          </a:prstGeom>
        </p:spPr>
      </p:pic>
    </p:spTree>
    <p:extLst>
      <p:ext uri="{BB962C8B-B14F-4D97-AF65-F5344CB8AC3E}">
        <p14:creationId xmlns:p14="http://schemas.microsoft.com/office/powerpoint/2010/main" val="290438675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F389-E119-2063-BE63-B77849EFEE6F}"/>
              </a:ext>
            </a:extLst>
          </p:cNvPr>
          <p:cNvSpPr>
            <a:spLocks noGrp="1"/>
          </p:cNvSpPr>
          <p:nvPr>
            <p:ph type="title"/>
          </p:nvPr>
        </p:nvSpPr>
        <p:spPr/>
        <p:txBody>
          <a:bodyPr/>
          <a:lstStyle/>
          <a:p>
            <a:r>
              <a:rPr lang="en-US" dirty="0"/>
              <a:t>My .profile file</a:t>
            </a:r>
          </a:p>
        </p:txBody>
      </p:sp>
      <p:sp>
        <p:nvSpPr>
          <p:cNvPr id="3" name="Content Placeholder 2">
            <a:extLst>
              <a:ext uri="{FF2B5EF4-FFF2-40B4-BE49-F238E27FC236}">
                <a16:creationId xmlns:a16="http://schemas.microsoft.com/office/drawing/2014/main" id="{23964F60-DCF5-FBF0-C987-EF1AB58E0D2F}"/>
              </a:ext>
            </a:extLst>
          </p:cNvPr>
          <p:cNvSpPr>
            <a:spLocks noGrp="1"/>
          </p:cNvSpPr>
          <p:nvPr>
            <p:ph idx="1"/>
          </p:nvPr>
        </p:nvSpPr>
        <p:spPr/>
        <p:txBody>
          <a:bodyPr/>
          <a:lstStyle/>
          <a:p>
            <a:r>
              <a:rPr lang="en-US" dirty="0"/>
              <a:t>You have a .profile file that is loaded at startup. </a:t>
            </a:r>
          </a:p>
          <a:p>
            <a:r>
              <a:rPr lang="en-US" dirty="0"/>
              <a:t>You can edit it with vim by typing “vim ~/.profile”, you can enter insert mode with “</a:t>
            </a:r>
            <a:r>
              <a:rPr lang="en-US" dirty="0" err="1"/>
              <a:t>i</a:t>
            </a:r>
            <a:r>
              <a:rPr lang="en-US" dirty="0"/>
              <a:t>” and add your alias/export commands here.</a:t>
            </a:r>
          </a:p>
        </p:txBody>
      </p:sp>
    </p:spTree>
    <p:extLst>
      <p:ext uri="{BB962C8B-B14F-4D97-AF65-F5344CB8AC3E}">
        <p14:creationId xmlns:p14="http://schemas.microsoft.com/office/powerpoint/2010/main" val="3111285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B8E9-8398-4DA6-9AFC-AD76F47FE165}"/>
              </a:ext>
            </a:extLst>
          </p:cNvPr>
          <p:cNvSpPr>
            <a:spLocks noGrp="1"/>
          </p:cNvSpPr>
          <p:nvPr>
            <p:ph type="title"/>
          </p:nvPr>
        </p:nvSpPr>
        <p:spPr/>
        <p:txBody>
          <a:bodyPr>
            <a:normAutofit fontScale="90000"/>
          </a:bodyPr>
          <a:lstStyle/>
          <a:p>
            <a:r>
              <a:rPr lang="en-US" dirty="0"/>
              <a:t>Sequencing Technologies – </a:t>
            </a:r>
            <a:r>
              <a:rPr lang="en-US" dirty="0" err="1"/>
              <a:t>MicroArrays</a:t>
            </a:r>
            <a:endParaRPr lang="en-US" dirty="0"/>
          </a:p>
        </p:txBody>
      </p:sp>
      <p:sp>
        <p:nvSpPr>
          <p:cNvPr id="4" name="Content Placeholder 3">
            <a:extLst>
              <a:ext uri="{FF2B5EF4-FFF2-40B4-BE49-F238E27FC236}">
                <a16:creationId xmlns:a16="http://schemas.microsoft.com/office/drawing/2014/main" id="{0BF9B25D-47EF-81F2-2C6E-F5F226DA4731}"/>
              </a:ext>
            </a:extLst>
          </p:cNvPr>
          <p:cNvSpPr>
            <a:spLocks noGrp="1"/>
          </p:cNvSpPr>
          <p:nvPr>
            <p:ph idx="1"/>
          </p:nvPr>
        </p:nvSpPr>
        <p:spPr>
          <a:xfrm>
            <a:off x="115600" y="1300489"/>
            <a:ext cx="8229600" cy="3366299"/>
          </a:xfrm>
        </p:spPr>
        <p:txBody>
          <a:bodyPr/>
          <a:lstStyle/>
          <a:p>
            <a:r>
              <a:rPr lang="en-US" sz="2800" dirty="0"/>
              <a:t>Older Technology, used 1995 - ~2010.</a:t>
            </a:r>
          </a:p>
          <a:p>
            <a:r>
              <a:rPr lang="en-US" sz="2800" dirty="0"/>
              <a:t>Detects genetic expression through oligonucleotide probes</a:t>
            </a:r>
          </a:p>
          <a:p>
            <a:r>
              <a:rPr lang="en-US" sz="2800" dirty="0"/>
              <a:t>Fluorescence intensity used as proxy for sequence density.</a:t>
            </a:r>
          </a:p>
          <a:p>
            <a:pPr lvl="1"/>
            <a:r>
              <a:rPr lang="en-US" sz="2400" dirty="0">
                <a:hlinkClick r:id="rId2"/>
              </a:rPr>
              <a:t>https://www.youtube.com/watch?v=NgRfc6atXQ8</a:t>
            </a:r>
            <a:endParaRPr lang="en-US" sz="2400" dirty="0"/>
          </a:p>
          <a:p>
            <a:pPr lvl="1"/>
            <a:r>
              <a:rPr lang="en-US" sz="2400" dirty="0">
                <a:hlinkClick r:id="rId3"/>
              </a:rPr>
              <a:t>https://en.wikipedia.org/wiki/DNA_microarray</a:t>
            </a:r>
            <a:r>
              <a:rPr lang="en-US" sz="2400" dirty="0"/>
              <a:t> </a:t>
            </a:r>
          </a:p>
        </p:txBody>
      </p:sp>
      <p:pic>
        <p:nvPicPr>
          <p:cNvPr id="3" name="Picture 2">
            <a:extLst>
              <a:ext uri="{FF2B5EF4-FFF2-40B4-BE49-F238E27FC236}">
                <a16:creationId xmlns:a16="http://schemas.microsoft.com/office/drawing/2014/main" id="{E6F950A4-29C3-81C1-A2C6-DFB96144EC75}"/>
              </a:ext>
            </a:extLst>
          </p:cNvPr>
          <p:cNvPicPr>
            <a:picLocks noChangeAspect="1"/>
          </p:cNvPicPr>
          <p:nvPr/>
        </p:nvPicPr>
        <p:blipFill>
          <a:blip r:embed="rId4"/>
          <a:stretch>
            <a:fillRect/>
          </a:stretch>
        </p:blipFill>
        <p:spPr>
          <a:xfrm>
            <a:off x="6904325" y="1021773"/>
            <a:ext cx="2124075" cy="1524000"/>
          </a:xfrm>
          <a:prstGeom prst="rect">
            <a:avLst/>
          </a:prstGeom>
        </p:spPr>
      </p:pic>
      <p:pic>
        <p:nvPicPr>
          <p:cNvPr id="5" name="Picture 4">
            <a:extLst>
              <a:ext uri="{FF2B5EF4-FFF2-40B4-BE49-F238E27FC236}">
                <a16:creationId xmlns:a16="http://schemas.microsoft.com/office/drawing/2014/main" id="{3593DBD5-3F1A-4D33-C2E9-954C637A938D}"/>
              </a:ext>
            </a:extLst>
          </p:cNvPr>
          <p:cNvPicPr>
            <a:picLocks noChangeAspect="1"/>
          </p:cNvPicPr>
          <p:nvPr/>
        </p:nvPicPr>
        <p:blipFill>
          <a:blip r:embed="rId5"/>
          <a:stretch>
            <a:fillRect/>
          </a:stretch>
        </p:blipFill>
        <p:spPr>
          <a:xfrm>
            <a:off x="7075344" y="2597728"/>
            <a:ext cx="1953056" cy="1093711"/>
          </a:xfrm>
          <a:prstGeom prst="rect">
            <a:avLst/>
          </a:prstGeom>
        </p:spPr>
      </p:pic>
      <p:sp>
        <p:nvSpPr>
          <p:cNvPr id="6" name="TextBox 5">
            <a:extLst>
              <a:ext uri="{FF2B5EF4-FFF2-40B4-BE49-F238E27FC236}">
                <a16:creationId xmlns:a16="http://schemas.microsoft.com/office/drawing/2014/main" id="{37AAAF24-BE1B-4EF3-7C17-1B02A56713E3}"/>
              </a:ext>
            </a:extLst>
          </p:cNvPr>
          <p:cNvSpPr txBox="1"/>
          <p:nvPr/>
        </p:nvSpPr>
        <p:spPr>
          <a:xfrm>
            <a:off x="7846436" y="3743394"/>
            <a:ext cx="1297564" cy="338554"/>
          </a:xfrm>
          <a:prstGeom prst="rect">
            <a:avLst/>
          </a:prstGeom>
          <a:noFill/>
        </p:spPr>
        <p:txBody>
          <a:bodyPr wrap="square" rtlCol="0">
            <a:spAutoFit/>
          </a:bodyPr>
          <a:lstStyle/>
          <a:p>
            <a:r>
              <a:rPr lang="en-US" sz="800" dirty="0"/>
              <a:t>Credit NIH NHGRI &amp; National Cancer Institute </a:t>
            </a:r>
          </a:p>
        </p:txBody>
      </p:sp>
    </p:spTree>
    <p:extLst>
      <p:ext uri="{BB962C8B-B14F-4D97-AF65-F5344CB8AC3E}">
        <p14:creationId xmlns:p14="http://schemas.microsoft.com/office/powerpoint/2010/main" val="384157788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8AEC-C8BA-0D9E-8FAF-BD42294EB067}"/>
              </a:ext>
            </a:extLst>
          </p:cNvPr>
          <p:cNvSpPr>
            <a:spLocks noGrp="1"/>
          </p:cNvSpPr>
          <p:nvPr>
            <p:ph type="title"/>
          </p:nvPr>
        </p:nvSpPr>
        <p:spPr/>
        <p:txBody>
          <a:bodyPr/>
          <a:lstStyle/>
          <a:p>
            <a:r>
              <a:rPr lang="en-US" dirty="0"/>
              <a:t>Sort command</a:t>
            </a:r>
          </a:p>
        </p:txBody>
      </p:sp>
      <p:sp>
        <p:nvSpPr>
          <p:cNvPr id="3" name="Content Placeholder 2">
            <a:extLst>
              <a:ext uri="{FF2B5EF4-FFF2-40B4-BE49-F238E27FC236}">
                <a16:creationId xmlns:a16="http://schemas.microsoft.com/office/drawing/2014/main" id="{5913DA24-6135-98EC-DE21-6EC08776D01D}"/>
              </a:ext>
            </a:extLst>
          </p:cNvPr>
          <p:cNvSpPr>
            <a:spLocks noGrp="1"/>
          </p:cNvSpPr>
          <p:nvPr>
            <p:ph idx="1"/>
          </p:nvPr>
        </p:nvSpPr>
        <p:spPr/>
        <p:txBody>
          <a:bodyPr/>
          <a:lstStyle/>
          <a:p>
            <a:r>
              <a:rPr lang="en-US" dirty="0"/>
              <a:t>Type sort workshop.txt</a:t>
            </a:r>
          </a:p>
          <a:p>
            <a:endParaRPr lang="en-US" dirty="0"/>
          </a:p>
          <a:p>
            <a:endParaRPr lang="en-US" dirty="0"/>
          </a:p>
          <a:p>
            <a:r>
              <a:rPr lang="en-US" dirty="0"/>
              <a:t>We see the sorted output is displayed in the terminal window.  </a:t>
            </a:r>
          </a:p>
        </p:txBody>
      </p:sp>
      <p:pic>
        <p:nvPicPr>
          <p:cNvPr id="5" name="Picture 4">
            <a:extLst>
              <a:ext uri="{FF2B5EF4-FFF2-40B4-BE49-F238E27FC236}">
                <a16:creationId xmlns:a16="http://schemas.microsoft.com/office/drawing/2014/main" id="{7AD7B3B1-5378-0BC6-55B1-3B3F9E7CB6FA}"/>
              </a:ext>
            </a:extLst>
          </p:cNvPr>
          <p:cNvPicPr>
            <a:picLocks noChangeAspect="1"/>
          </p:cNvPicPr>
          <p:nvPr/>
        </p:nvPicPr>
        <p:blipFill>
          <a:blip r:embed="rId2"/>
          <a:stretch>
            <a:fillRect/>
          </a:stretch>
        </p:blipFill>
        <p:spPr>
          <a:xfrm>
            <a:off x="2466681" y="1949720"/>
            <a:ext cx="4210638" cy="933580"/>
          </a:xfrm>
          <a:prstGeom prst="rect">
            <a:avLst/>
          </a:prstGeom>
        </p:spPr>
      </p:pic>
    </p:spTree>
    <p:extLst>
      <p:ext uri="{BB962C8B-B14F-4D97-AF65-F5344CB8AC3E}">
        <p14:creationId xmlns:p14="http://schemas.microsoft.com/office/powerpoint/2010/main" val="316949194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29A5-D305-CDC5-2279-A9DE8A345E28}"/>
              </a:ext>
            </a:extLst>
          </p:cNvPr>
          <p:cNvSpPr>
            <a:spLocks noGrp="1"/>
          </p:cNvSpPr>
          <p:nvPr>
            <p:ph type="title"/>
          </p:nvPr>
        </p:nvSpPr>
        <p:spPr/>
        <p:txBody>
          <a:bodyPr/>
          <a:lstStyle/>
          <a:p>
            <a:r>
              <a:rPr lang="en-US" dirty="0"/>
              <a:t>Input/Output redirection</a:t>
            </a:r>
          </a:p>
        </p:txBody>
      </p:sp>
      <p:sp>
        <p:nvSpPr>
          <p:cNvPr id="3" name="Content Placeholder 2">
            <a:extLst>
              <a:ext uri="{FF2B5EF4-FFF2-40B4-BE49-F238E27FC236}">
                <a16:creationId xmlns:a16="http://schemas.microsoft.com/office/drawing/2014/main" id="{126C24F8-FE96-26C8-E8C0-0B5449B17966}"/>
              </a:ext>
            </a:extLst>
          </p:cNvPr>
          <p:cNvSpPr>
            <a:spLocks noGrp="1"/>
          </p:cNvSpPr>
          <p:nvPr>
            <p:ph idx="1"/>
          </p:nvPr>
        </p:nvSpPr>
        <p:spPr/>
        <p:txBody>
          <a:bodyPr/>
          <a:lstStyle/>
          <a:p>
            <a:r>
              <a:rPr lang="en-US" dirty="0"/>
              <a:t>Instead of redirecting to the terminal window by default you can redirect into a file with the “&gt;” or “&gt;&gt;” symbol.</a:t>
            </a:r>
          </a:p>
          <a:p>
            <a:r>
              <a:rPr lang="en-US" dirty="0"/>
              <a:t>To write a new file use the “&gt;” symbol, whereas to add to an existing file use the “&gt;&gt;” symbol. </a:t>
            </a:r>
          </a:p>
        </p:txBody>
      </p:sp>
    </p:spTree>
    <p:extLst>
      <p:ext uri="{BB962C8B-B14F-4D97-AF65-F5344CB8AC3E}">
        <p14:creationId xmlns:p14="http://schemas.microsoft.com/office/powerpoint/2010/main" val="196747217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D9A14-1BAF-F9F0-9A45-A32CC4947AA7}"/>
              </a:ext>
            </a:extLst>
          </p:cNvPr>
          <p:cNvSpPr>
            <a:spLocks noGrp="1"/>
          </p:cNvSpPr>
          <p:nvPr>
            <p:ph type="title"/>
          </p:nvPr>
        </p:nvSpPr>
        <p:spPr/>
        <p:txBody>
          <a:bodyPr/>
          <a:lstStyle/>
          <a:p>
            <a:r>
              <a:rPr lang="en-US" dirty="0"/>
              <a:t>Input/Output redirection</a:t>
            </a:r>
          </a:p>
        </p:txBody>
      </p:sp>
      <p:pic>
        <p:nvPicPr>
          <p:cNvPr id="5" name="Picture 4">
            <a:extLst>
              <a:ext uri="{FF2B5EF4-FFF2-40B4-BE49-F238E27FC236}">
                <a16:creationId xmlns:a16="http://schemas.microsoft.com/office/drawing/2014/main" id="{0217DEB0-3C35-8416-0D41-3664A6B643F2}"/>
              </a:ext>
            </a:extLst>
          </p:cNvPr>
          <p:cNvPicPr>
            <a:picLocks noChangeAspect="1"/>
          </p:cNvPicPr>
          <p:nvPr/>
        </p:nvPicPr>
        <p:blipFill>
          <a:blip r:embed="rId2"/>
          <a:stretch>
            <a:fillRect/>
          </a:stretch>
        </p:blipFill>
        <p:spPr>
          <a:xfrm>
            <a:off x="1399308" y="1745548"/>
            <a:ext cx="6220693" cy="1790950"/>
          </a:xfrm>
          <a:prstGeom prst="rect">
            <a:avLst/>
          </a:prstGeom>
        </p:spPr>
      </p:pic>
    </p:spTree>
    <p:extLst>
      <p:ext uri="{BB962C8B-B14F-4D97-AF65-F5344CB8AC3E}">
        <p14:creationId xmlns:p14="http://schemas.microsoft.com/office/powerpoint/2010/main" val="32181751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D8BF5-8602-1E29-6546-14B3D9FBE77B}"/>
              </a:ext>
            </a:extLst>
          </p:cNvPr>
          <p:cNvSpPr>
            <a:spLocks noGrp="1"/>
          </p:cNvSpPr>
          <p:nvPr>
            <p:ph type="title"/>
          </p:nvPr>
        </p:nvSpPr>
        <p:spPr/>
        <p:txBody>
          <a:bodyPr/>
          <a:lstStyle/>
          <a:p>
            <a:r>
              <a:rPr lang="en-US" dirty="0"/>
              <a:t>Input/Output redirection</a:t>
            </a:r>
          </a:p>
        </p:txBody>
      </p:sp>
      <p:pic>
        <p:nvPicPr>
          <p:cNvPr id="5" name="Content Placeholder 4">
            <a:extLst>
              <a:ext uri="{FF2B5EF4-FFF2-40B4-BE49-F238E27FC236}">
                <a16:creationId xmlns:a16="http://schemas.microsoft.com/office/drawing/2014/main" id="{FF243606-60FB-83E7-C9B0-C79D09CF2B8C}"/>
              </a:ext>
            </a:extLst>
          </p:cNvPr>
          <p:cNvPicPr>
            <a:picLocks noGrp="1" noChangeAspect="1"/>
          </p:cNvPicPr>
          <p:nvPr>
            <p:ph idx="1"/>
          </p:nvPr>
        </p:nvPicPr>
        <p:blipFill>
          <a:blip r:embed="rId2"/>
          <a:stretch>
            <a:fillRect/>
          </a:stretch>
        </p:blipFill>
        <p:spPr>
          <a:xfrm>
            <a:off x="942468" y="2107298"/>
            <a:ext cx="7259063" cy="1552792"/>
          </a:xfrm>
        </p:spPr>
      </p:pic>
    </p:spTree>
    <p:extLst>
      <p:ext uri="{BB962C8B-B14F-4D97-AF65-F5344CB8AC3E}">
        <p14:creationId xmlns:p14="http://schemas.microsoft.com/office/powerpoint/2010/main" val="242520552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90D0-6228-4009-08AA-27B146B1E218}"/>
              </a:ext>
            </a:extLst>
          </p:cNvPr>
          <p:cNvSpPr>
            <a:spLocks noGrp="1"/>
          </p:cNvSpPr>
          <p:nvPr>
            <p:ph type="title"/>
          </p:nvPr>
        </p:nvSpPr>
        <p:spPr/>
        <p:txBody>
          <a:bodyPr/>
          <a:lstStyle/>
          <a:p>
            <a:r>
              <a:rPr lang="en-US" dirty="0"/>
              <a:t>Input/Output redirection</a:t>
            </a:r>
          </a:p>
        </p:txBody>
      </p:sp>
      <p:sp>
        <p:nvSpPr>
          <p:cNvPr id="3" name="Content Placeholder 2">
            <a:extLst>
              <a:ext uri="{FF2B5EF4-FFF2-40B4-BE49-F238E27FC236}">
                <a16:creationId xmlns:a16="http://schemas.microsoft.com/office/drawing/2014/main" id="{7BC68DAE-D460-7D60-E7BB-44A734325902}"/>
              </a:ext>
            </a:extLst>
          </p:cNvPr>
          <p:cNvSpPr>
            <a:spLocks noGrp="1"/>
          </p:cNvSpPr>
          <p:nvPr>
            <p:ph idx="1"/>
          </p:nvPr>
        </p:nvSpPr>
        <p:spPr/>
        <p:txBody>
          <a:bodyPr/>
          <a:lstStyle/>
          <a:p>
            <a:r>
              <a:rPr lang="en-US" dirty="0"/>
              <a:t>You can apply multiple functions in parallel by using the pipe symbol “|” to pipe the output of one program into the output of another. </a:t>
            </a:r>
          </a:p>
        </p:txBody>
      </p:sp>
    </p:spTree>
    <p:extLst>
      <p:ext uri="{BB962C8B-B14F-4D97-AF65-F5344CB8AC3E}">
        <p14:creationId xmlns:p14="http://schemas.microsoft.com/office/powerpoint/2010/main" val="266941498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CE2A-5B90-4165-0DEB-91CA5F2CB874}"/>
              </a:ext>
            </a:extLst>
          </p:cNvPr>
          <p:cNvSpPr>
            <a:spLocks noGrp="1"/>
          </p:cNvSpPr>
          <p:nvPr>
            <p:ph type="title"/>
          </p:nvPr>
        </p:nvSpPr>
        <p:spPr/>
        <p:txBody>
          <a:bodyPr/>
          <a:lstStyle/>
          <a:p>
            <a:r>
              <a:rPr lang="en-US" dirty="0"/>
              <a:t>Connecting Programs via Pipes</a:t>
            </a:r>
          </a:p>
        </p:txBody>
      </p:sp>
      <p:sp>
        <p:nvSpPr>
          <p:cNvPr id="3" name="Content Placeholder 2">
            <a:extLst>
              <a:ext uri="{FF2B5EF4-FFF2-40B4-BE49-F238E27FC236}">
                <a16:creationId xmlns:a16="http://schemas.microsoft.com/office/drawing/2014/main" id="{C06A0C2A-6BF9-02FC-AB05-E671EC6BE12D}"/>
              </a:ext>
            </a:extLst>
          </p:cNvPr>
          <p:cNvSpPr>
            <a:spLocks noGrp="1"/>
          </p:cNvSpPr>
          <p:nvPr>
            <p:ph idx="1"/>
          </p:nvPr>
        </p:nvSpPr>
        <p:spPr/>
        <p:txBody>
          <a:bodyPr/>
          <a:lstStyle/>
          <a:p>
            <a:r>
              <a:rPr lang="en-US" dirty="0"/>
              <a:t>Suppose we want to count the number of files in a directory. </a:t>
            </a:r>
          </a:p>
          <a:p>
            <a:r>
              <a:rPr lang="en-US" dirty="0"/>
              <a:t>We could list the files one per line using the ls –l program, then pipe this into word count to determine the number of lines. </a:t>
            </a:r>
          </a:p>
        </p:txBody>
      </p:sp>
    </p:spTree>
    <p:extLst>
      <p:ext uri="{BB962C8B-B14F-4D97-AF65-F5344CB8AC3E}">
        <p14:creationId xmlns:p14="http://schemas.microsoft.com/office/powerpoint/2010/main" val="136203492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EAD33-1ACB-53BB-5E6A-27E1D584FC4A}"/>
              </a:ext>
            </a:extLst>
          </p:cNvPr>
          <p:cNvSpPr>
            <a:spLocks noGrp="1"/>
          </p:cNvSpPr>
          <p:nvPr>
            <p:ph type="title"/>
          </p:nvPr>
        </p:nvSpPr>
        <p:spPr/>
        <p:txBody>
          <a:bodyPr/>
          <a:lstStyle/>
          <a:p>
            <a:r>
              <a:rPr lang="en-US" dirty="0"/>
              <a:t>Connecting Programs via Pipes</a:t>
            </a:r>
          </a:p>
        </p:txBody>
      </p:sp>
      <p:pic>
        <p:nvPicPr>
          <p:cNvPr id="5" name="Picture 4">
            <a:extLst>
              <a:ext uri="{FF2B5EF4-FFF2-40B4-BE49-F238E27FC236}">
                <a16:creationId xmlns:a16="http://schemas.microsoft.com/office/drawing/2014/main" id="{180A4818-D8A8-087D-2726-8F2C37B9BDB6}"/>
              </a:ext>
            </a:extLst>
          </p:cNvPr>
          <p:cNvPicPr>
            <a:picLocks noChangeAspect="1"/>
          </p:cNvPicPr>
          <p:nvPr/>
        </p:nvPicPr>
        <p:blipFill>
          <a:blip r:embed="rId2"/>
          <a:stretch>
            <a:fillRect/>
          </a:stretch>
        </p:blipFill>
        <p:spPr>
          <a:xfrm>
            <a:off x="2601811" y="1399280"/>
            <a:ext cx="3524742" cy="419158"/>
          </a:xfrm>
          <a:prstGeom prst="rect">
            <a:avLst/>
          </a:prstGeom>
        </p:spPr>
      </p:pic>
      <p:sp>
        <p:nvSpPr>
          <p:cNvPr id="6" name="TextBox 5">
            <a:extLst>
              <a:ext uri="{FF2B5EF4-FFF2-40B4-BE49-F238E27FC236}">
                <a16:creationId xmlns:a16="http://schemas.microsoft.com/office/drawing/2014/main" id="{12B0485D-9265-492D-6788-DC72D6956253}"/>
              </a:ext>
            </a:extLst>
          </p:cNvPr>
          <p:cNvSpPr txBox="1"/>
          <p:nvPr/>
        </p:nvSpPr>
        <p:spPr>
          <a:xfrm>
            <a:off x="969818" y="2230582"/>
            <a:ext cx="7740004" cy="1200329"/>
          </a:xfrm>
          <a:prstGeom prst="rect">
            <a:avLst/>
          </a:prstGeom>
          <a:noFill/>
        </p:spPr>
        <p:txBody>
          <a:bodyPr wrap="none" rtlCol="0">
            <a:spAutoFit/>
          </a:bodyPr>
          <a:lstStyle/>
          <a:p>
            <a:pPr marL="285750" indent="-285750">
              <a:buFont typeface="Arial" panose="020B0604020202020204" pitchFamily="34" charset="0"/>
              <a:buChar char="•"/>
            </a:pPr>
            <a:r>
              <a:rPr lang="en-US" dirty="0"/>
              <a:t>We can see that there are a total of 7 lines in the output of ls –l </a:t>
            </a:r>
          </a:p>
          <a:p>
            <a:pPr marL="285750" indent="-285750">
              <a:buFont typeface="Arial" panose="020B0604020202020204" pitchFamily="34" charset="0"/>
              <a:buChar char="•"/>
            </a:pPr>
            <a:r>
              <a:rPr lang="en-US" dirty="0"/>
              <a:t>One line (the first) does not represent a file, so we know there are 7-1=6 files </a:t>
            </a:r>
          </a:p>
          <a:p>
            <a:pPr lvl="1"/>
            <a:r>
              <a:rPr lang="en-US" dirty="0"/>
              <a:t>Present in the file. </a:t>
            </a:r>
          </a:p>
          <a:p>
            <a:pPr lvl="1"/>
            <a:endParaRPr lang="en-US" dirty="0"/>
          </a:p>
        </p:txBody>
      </p:sp>
      <p:pic>
        <p:nvPicPr>
          <p:cNvPr id="8" name="Picture 7">
            <a:extLst>
              <a:ext uri="{FF2B5EF4-FFF2-40B4-BE49-F238E27FC236}">
                <a16:creationId xmlns:a16="http://schemas.microsoft.com/office/drawing/2014/main" id="{B021F89E-5FE4-C674-FE91-DB56639E454D}"/>
              </a:ext>
            </a:extLst>
          </p:cNvPr>
          <p:cNvPicPr>
            <a:picLocks noChangeAspect="1"/>
          </p:cNvPicPr>
          <p:nvPr/>
        </p:nvPicPr>
        <p:blipFill>
          <a:blip r:embed="rId3"/>
          <a:stretch>
            <a:fillRect/>
          </a:stretch>
        </p:blipFill>
        <p:spPr>
          <a:xfrm>
            <a:off x="1704596" y="3170177"/>
            <a:ext cx="5430008" cy="1457528"/>
          </a:xfrm>
          <a:prstGeom prst="rect">
            <a:avLst/>
          </a:prstGeom>
        </p:spPr>
      </p:pic>
    </p:spTree>
    <p:extLst>
      <p:ext uri="{BB962C8B-B14F-4D97-AF65-F5344CB8AC3E}">
        <p14:creationId xmlns:p14="http://schemas.microsoft.com/office/powerpoint/2010/main" val="3077541952"/>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A1CF7-61A9-FAA5-7240-58E4EE106B78}"/>
              </a:ext>
            </a:extLst>
          </p:cNvPr>
          <p:cNvSpPr>
            <a:spLocks noGrp="1"/>
          </p:cNvSpPr>
          <p:nvPr>
            <p:ph type="title"/>
          </p:nvPr>
        </p:nvSpPr>
        <p:spPr/>
        <p:txBody>
          <a:bodyPr/>
          <a:lstStyle/>
          <a:p>
            <a:r>
              <a:rPr lang="en-US" dirty="0"/>
              <a:t>Connecting Programs via Pipes</a:t>
            </a:r>
          </a:p>
        </p:txBody>
      </p:sp>
      <p:sp>
        <p:nvSpPr>
          <p:cNvPr id="3" name="Content Placeholder 2">
            <a:extLst>
              <a:ext uri="{FF2B5EF4-FFF2-40B4-BE49-F238E27FC236}">
                <a16:creationId xmlns:a16="http://schemas.microsoft.com/office/drawing/2014/main" id="{B00B1822-74C6-A730-EDFA-49A73C5FBC04}"/>
              </a:ext>
            </a:extLst>
          </p:cNvPr>
          <p:cNvSpPr>
            <a:spLocks noGrp="1"/>
          </p:cNvSpPr>
          <p:nvPr>
            <p:ph idx="1"/>
          </p:nvPr>
        </p:nvSpPr>
        <p:spPr/>
        <p:txBody>
          <a:bodyPr/>
          <a:lstStyle/>
          <a:p>
            <a:r>
              <a:rPr lang="en-US" dirty="0"/>
              <a:t>Suppose we wanted to quickly determine how many subsequences are listed in a FASTA file. </a:t>
            </a:r>
          </a:p>
          <a:p>
            <a:r>
              <a:rPr lang="en-US" dirty="0"/>
              <a:t>We could search for lines that begin with “&gt;” by using “grep “^&gt;” </a:t>
            </a:r>
            <a:r>
              <a:rPr lang="en-US" dirty="0" err="1"/>
              <a:t>ex.fasta</a:t>
            </a:r>
            <a:r>
              <a:rPr lang="en-US" dirty="0"/>
              <a:t>” and pipe the output into word-count by ending the line with “ | </a:t>
            </a:r>
            <a:r>
              <a:rPr lang="en-US" dirty="0" err="1"/>
              <a:t>wc</a:t>
            </a:r>
            <a:r>
              <a:rPr lang="en-US" dirty="0"/>
              <a:t>” </a:t>
            </a:r>
          </a:p>
        </p:txBody>
      </p:sp>
    </p:spTree>
    <p:extLst>
      <p:ext uri="{BB962C8B-B14F-4D97-AF65-F5344CB8AC3E}">
        <p14:creationId xmlns:p14="http://schemas.microsoft.com/office/powerpoint/2010/main" val="2698878028"/>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697D6-0203-FBDE-445C-96D600C75C20}"/>
              </a:ext>
            </a:extLst>
          </p:cNvPr>
          <p:cNvSpPr>
            <a:spLocks noGrp="1"/>
          </p:cNvSpPr>
          <p:nvPr>
            <p:ph type="title"/>
          </p:nvPr>
        </p:nvSpPr>
        <p:spPr/>
        <p:txBody>
          <a:bodyPr/>
          <a:lstStyle/>
          <a:p>
            <a:r>
              <a:rPr lang="en-US" dirty="0"/>
              <a:t>Connecting Programs via Pipes</a:t>
            </a:r>
          </a:p>
        </p:txBody>
      </p:sp>
      <p:pic>
        <p:nvPicPr>
          <p:cNvPr id="5" name="Picture 4">
            <a:extLst>
              <a:ext uri="{FF2B5EF4-FFF2-40B4-BE49-F238E27FC236}">
                <a16:creationId xmlns:a16="http://schemas.microsoft.com/office/drawing/2014/main" id="{BCBEFB5C-37D9-CCE9-ECE7-DA3418CCA726}"/>
              </a:ext>
            </a:extLst>
          </p:cNvPr>
          <p:cNvPicPr>
            <a:picLocks noChangeAspect="1"/>
          </p:cNvPicPr>
          <p:nvPr/>
        </p:nvPicPr>
        <p:blipFill>
          <a:blip r:embed="rId2"/>
          <a:stretch>
            <a:fillRect/>
          </a:stretch>
        </p:blipFill>
        <p:spPr>
          <a:xfrm>
            <a:off x="0" y="973647"/>
            <a:ext cx="9144000" cy="453006"/>
          </a:xfrm>
          <a:prstGeom prst="rect">
            <a:avLst/>
          </a:prstGeom>
        </p:spPr>
      </p:pic>
      <p:sp>
        <p:nvSpPr>
          <p:cNvPr id="6" name="TextBox 5">
            <a:extLst>
              <a:ext uri="{FF2B5EF4-FFF2-40B4-BE49-F238E27FC236}">
                <a16:creationId xmlns:a16="http://schemas.microsoft.com/office/drawing/2014/main" id="{6D5CC95C-E4FD-35BC-A210-44B1CB010A66}"/>
              </a:ext>
            </a:extLst>
          </p:cNvPr>
          <p:cNvSpPr txBox="1"/>
          <p:nvPr/>
        </p:nvSpPr>
        <p:spPr>
          <a:xfrm>
            <a:off x="457200" y="1690255"/>
            <a:ext cx="8001000" cy="1200329"/>
          </a:xfrm>
          <a:prstGeom prst="rect">
            <a:avLst/>
          </a:prstGeom>
          <a:noFill/>
        </p:spPr>
        <p:txBody>
          <a:bodyPr wrap="square" rtlCol="0">
            <a:spAutoFit/>
          </a:bodyPr>
          <a:lstStyle/>
          <a:p>
            <a:r>
              <a:rPr lang="en-US" dirty="0"/>
              <a:t>Here we can see there were 194 lines, so there are 194 sequence labels in the file, and therefore we can assume that this version of the human reference genome has 194 contiguous sequences (some of these are what is known as decoy, those will be discussed later.)</a:t>
            </a:r>
          </a:p>
        </p:txBody>
      </p:sp>
    </p:spTree>
    <p:extLst>
      <p:ext uri="{BB962C8B-B14F-4D97-AF65-F5344CB8AC3E}">
        <p14:creationId xmlns:p14="http://schemas.microsoft.com/office/powerpoint/2010/main" val="133982834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7DB09-95C1-298E-BA28-36C8E5F9C556}"/>
              </a:ext>
            </a:extLst>
          </p:cNvPr>
          <p:cNvSpPr>
            <a:spLocks noGrp="1"/>
          </p:cNvSpPr>
          <p:nvPr>
            <p:ph type="title"/>
          </p:nvPr>
        </p:nvSpPr>
        <p:spPr/>
        <p:txBody>
          <a:bodyPr/>
          <a:lstStyle/>
          <a:p>
            <a:r>
              <a:rPr lang="en-US" dirty="0"/>
              <a:t>Viewing running processes</a:t>
            </a:r>
          </a:p>
        </p:txBody>
      </p:sp>
      <p:sp>
        <p:nvSpPr>
          <p:cNvPr id="3" name="Content Placeholder 2">
            <a:extLst>
              <a:ext uri="{FF2B5EF4-FFF2-40B4-BE49-F238E27FC236}">
                <a16:creationId xmlns:a16="http://schemas.microsoft.com/office/drawing/2014/main" id="{C2477431-C7EE-7F92-D51E-C314E9C65923}"/>
              </a:ext>
            </a:extLst>
          </p:cNvPr>
          <p:cNvSpPr>
            <a:spLocks noGrp="1"/>
          </p:cNvSpPr>
          <p:nvPr>
            <p:ph idx="1"/>
          </p:nvPr>
        </p:nvSpPr>
        <p:spPr/>
        <p:txBody>
          <a:bodyPr/>
          <a:lstStyle/>
          <a:p>
            <a:r>
              <a:rPr lang="en-US" dirty="0"/>
              <a:t>Sometimes it can take a while for a process to complete, and we may want to check whether it is still running.</a:t>
            </a:r>
          </a:p>
          <a:p>
            <a:r>
              <a:rPr lang="en-US" dirty="0"/>
              <a:t>We can do this with the “</a:t>
            </a:r>
            <a:r>
              <a:rPr lang="en-US" dirty="0" err="1"/>
              <a:t>ps</a:t>
            </a:r>
            <a:r>
              <a:rPr lang="en-US" dirty="0"/>
              <a:t>” command. </a:t>
            </a:r>
          </a:p>
        </p:txBody>
      </p:sp>
    </p:spTree>
    <p:extLst>
      <p:ext uri="{BB962C8B-B14F-4D97-AF65-F5344CB8AC3E}">
        <p14:creationId xmlns:p14="http://schemas.microsoft.com/office/powerpoint/2010/main" val="3904168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B8E9-8398-4DA6-9AFC-AD76F47FE165}"/>
              </a:ext>
            </a:extLst>
          </p:cNvPr>
          <p:cNvSpPr>
            <a:spLocks noGrp="1"/>
          </p:cNvSpPr>
          <p:nvPr>
            <p:ph type="title"/>
          </p:nvPr>
        </p:nvSpPr>
        <p:spPr/>
        <p:txBody>
          <a:bodyPr>
            <a:noAutofit/>
          </a:bodyPr>
          <a:lstStyle/>
          <a:p>
            <a:r>
              <a:rPr lang="en-US" sz="2800" dirty="0"/>
              <a:t>Sequencing Technologies – NGS Short Reads</a:t>
            </a:r>
          </a:p>
        </p:txBody>
      </p:sp>
      <p:sp>
        <p:nvSpPr>
          <p:cNvPr id="4" name="Content Placeholder 3">
            <a:extLst>
              <a:ext uri="{FF2B5EF4-FFF2-40B4-BE49-F238E27FC236}">
                <a16:creationId xmlns:a16="http://schemas.microsoft.com/office/drawing/2014/main" id="{0BF9B25D-47EF-81F2-2C6E-F5F226DA4731}"/>
              </a:ext>
            </a:extLst>
          </p:cNvPr>
          <p:cNvSpPr>
            <a:spLocks noGrp="1"/>
          </p:cNvSpPr>
          <p:nvPr>
            <p:ph idx="1"/>
          </p:nvPr>
        </p:nvSpPr>
        <p:spPr>
          <a:xfrm>
            <a:off x="457200" y="1200151"/>
            <a:ext cx="6774873" cy="3366299"/>
          </a:xfrm>
        </p:spPr>
        <p:txBody>
          <a:bodyPr/>
          <a:lstStyle/>
          <a:p>
            <a:r>
              <a:rPr lang="en-US" sz="2800" dirty="0"/>
              <a:t>Newer technology, used 2000 - ~2024</a:t>
            </a:r>
          </a:p>
          <a:p>
            <a:r>
              <a:rPr lang="en-US" sz="2800" dirty="0"/>
              <a:t>Detects sequence directly through fluorescently labeled nucleotides. </a:t>
            </a:r>
          </a:p>
          <a:p>
            <a:r>
              <a:rPr lang="en-US" sz="2800" dirty="0"/>
              <a:t>Produces many short “reads” – subsequences of original strand</a:t>
            </a:r>
          </a:p>
          <a:p>
            <a:pPr lvl="1"/>
            <a:r>
              <a:rPr lang="en-US" sz="2400" dirty="0">
                <a:hlinkClick r:id="rId2"/>
              </a:rPr>
              <a:t>https://www.youtube.com/watch?v=CZeN-IgjYCo</a:t>
            </a:r>
            <a:endParaRPr lang="en-US" sz="2400" dirty="0"/>
          </a:p>
          <a:p>
            <a:pPr lvl="1"/>
            <a:endParaRPr lang="en-US" sz="2400" dirty="0"/>
          </a:p>
        </p:txBody>
      </p:sp>
      <p:pic>
        <p:nvPicPr>
          <p:cNvPr id="3" name="Picture 2">
            <a:extLst>
              <a:ext uri="{FF2B5EF4-FFF2-40B4-BE49-F238E27FC236}">
                <a16:creationId xmlns:a16="http://schemas.microsoft.com/office/drawing/2014/main" id="{95EACE01-56F4-F85B-3B7A-9735BD68F1C4}"/>
              </a:ext>
            </a:extLst>
          </p:cNvPr>
          <p:cNvPicPr>
            <a:picLocks noChangeAspect="1"/>
          </p:cNvPicPr>
          <p:nvPr/>
        </p:nvPicPr>
        <p:blipFill>
          <a:blip r:embed="rId3"/>
          <a:stretch>
            <a:fillRect/>
          </a:stretch>
        </p:blipFill>
        <p:spPr>
          <a:xfrm>
            <a:off x="6478185" y="1842654"/>
            <a:ext cx="2397815" cy="1671204"/>
          </a:xfrm>
          <a:prstGeom prst="rect">
            <a:avLst/>
          </a:prstGeom>
        </p:spPr>
      </p:pic>
      <p:sp>
        <p:nvSpPr>
          <p:cNvPr id="5" name="TextBox 4">
            <a:extLst>
              <a:ext uri="{FF2B5EF4-FFF2-40B4-BE49-F238E27FC236}">
                <a16:creationId xmlns:a16="http://schemas.microsoft.com/office/drawing/2014/main" id="{D0A668AE-2806-48D4-4A9E-0929D0979B01}"/>
              </a:ext>
            </a:extLst>
          </p:cNvPr>
          <p:cNvSpPr txBox="1"/>
          <p:nvPr/>
        </p:nvSpPr>
        <p:spPr>
          <a:xfrm>
            <a:off x="7677092" y="3743394"/>
            <a:ext cx="1297564" cy="215444"/>
          </a:xfrm>
          <a:prstGeom prst="rect">
            <a:avLst/>
          </a:prstGeom>
          <a:noFill/>
        </p:spPr>
        <p:txBody>
          <a:bodyPr wrap="square" rtlCol="0">
            <a:spAutoFit/>
          </a:bodyPr>
          <a:lstStyle/>
          <a:p>
            <a:r>
              <a:rPr lang="en-US" sz="800" dirty="0"/>
              <a:t>Credit Illumina</a:t>
            </a:r>
          </a:p>
        </p:txBody>
      </p:sp>
    </p:spTree>
    <p:extLst>
      <p:ext uri="{BB962C8B-B14F-4D97-AF65-F5344CB8AC3E}">
        <p14:creationId xmlns:p14="http://schemas.microsoft.com/office/powerpoint/2010/main" val="3812239472"/>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E9845-21DB-8D6C-DAF1-64E065A26D09}"/>
              </a:ext>
            </a:extLst>
          </p:cNvPr>
          <p:cNvSpPr>
            <a:spLocks noGrp="1"/>
          </p:cNvSpPr>
          <p:nvPr>
            <p:ph type="title"/>
          </p:nvPr>
        </p:nvSpPr>
        <p:spPr/>
        <p:txBody>
          <a:bodyPr/>
          <a:lstStyle/>
          <a:p>
            <a:r>
              <a:rPr lang="en-US" dirty="0"/>
              <a:t>Ps command </a:t>
            </a:r>
          </a:p>
        </p:txBody>
      </p:sp>
      <p:sp>
        <p:nvSpPr>
          <p:cNvPr id="3" name="Content Placeholder 2">
            <a:extLst>
              <a:ext uri="{FF2B5EF4-FFF2-40B4-BE49-F238E27FC236}">
                <a16:creationId xmlns:a16="http://schemas.microsoft.com/office/drawing/2014/main" id="{DBB7E715-AE3C-19BE-4CFA-05CF0616779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343548B8-1FA6-8F11-EBA9-E88F6B4D9AB3}"/>
              </a:ext>
            </a:extLst>
          </p:cNvPr>
          <p:cNvPicPr>
            <a:picLocks noChangeAspect="1"/>
          </p:cNvPicPr>
          <p:nvPr/>
        </p:nvPicPr>
        <p:blipFill>
          <a:blip r:embed="rId2"/>
          <a:stretch>
            <a:fillRect/>
          </a:stretch>
        </p:blipFill>
        <p:spPr>
          <a:xfrm>
            <a:off x="0" y="1287574"/>
            <a:ext cx="9144000" cy="2568351"/>
          </a:xfrm>
          <a:prstGeom prst="rect">
            <a:avLst/>
          </a:prstGeom>
        </p:spPr>
      </p:pic>
    </p:spTree>
    <p:extLst>
      <p:ext uri="{BB962C8B-B14F-4D97-AF65-F5344CB8AC3E}">
        <p14:creationId xmlns:p14="http://schemas.microsoft.com/office/powerpoint/2010/main" val="121603810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8091D-6AFC-FB62-7DB3-5760BDD5C76B}"/>
              </a:ext>
            </a:extLst>
          </p:cNvPr>
          <p:cNvSpPr>
            <a:spLocks noGrp="1"/>
          </p:cNvSpPr>
          <p:nvPr>
            <p:ph type="title"/>
          </p:nvPr>
        </p:nvSpPr>
        <p:spPr/>
        <p:txBody>
          <a:bodyPr/>
          <a:lstStyle/>
          <a:p>
            <a:r>
              <a:rPr lang="en-US" dirty="0"/>
              <a:t>Kill PID </a:t>
            </a:r>
          </a:p>
        </p:txBody>
      </p:sp>
      <p:sp>
        <p:nvSpPr>
          <p:cNvPr id="3" name="Content Placeholder 2">
            <a:extLst>
              <a:ext uri="{FF2B5EF4-FFF2-40B4-BE49-F238E27FC236}">
                <a16:creationId xmlns:a16="http://schemas.microsoft.com/office/drawing/2014/main" id="{C16143C9-6B94-643D-F944-9608107A7F7B}"/>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6975B04C-C4DF-DBFF-C831-40EDC79D2D01}"/>
              </a:ext>
            </a:extLst>
          </p:cNvPr>
          <p:cNvPicPr>
            <a:picLocks noChangeAspect="1"/>
          </p:cNvPicPr>
          <p:nvPr/>
        </p:nvPicPr>
        <p:blipFill>
          <a:blip r:embed="rId2"/>
          <a:stretch>
            <a:fillRect/>
          </a:stretch>
        </p:blipFill>
        <p:spPr>
          <a:xfrm>
            <a:off x="0" y="1378508"/>
            <a:ext cx="9144000" cy="2386484"/>
          </a:xfrm>
          <a:prstGeom prst="rect">
            <a:avLst/>
          </a:prstGeom>
        </p:spPr>
      </p:pic>
    </p:spTree>
    <p:extLst>
      <p:ext uri="{BB962C8B-B14F-4D97-AF65-F5344CB8AC3E}">
        <p14:creationId xmlns:p14="http://schemas.microsoft.com/office/powerpoint/2010/main" val="84007031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EAEE3-5176-A959-181A-0CE70D5C056A}"/>
              </a:ext>
            </a:extLst>
          </p:cNvPr>
          <p:cNvSpPr>
            <a:spLocks noGrp="1"/>
          </p:cNvSpPr>
          <p:nvPr>
            <p:ph type="title"/>
          </p:nvPr>
        </p:nvSpPr>
        <p:spPr/>
        <p:txBody>
          <a:bodyPr>
            <a:normAutofit fontScale="90000"/>
          </a:bodyPr>
          <a:lstStyle/>
          <a:p>
            <a:r>
              <a:rPr lang="en-US" dirty="0"/>
              <a:t>Use “&amp;” at end of line to run in the background</a:t>
            </a:r>
          </a:p>
        </p:txBody>
      </p:sp>
      <p:pic>
        <p:nvPicPr>
          <p:cNvPr id="4" name="Picture 3">
            <a:extLst>
              <a:ext uri="{FF2B5EF4-FFF2-40B4-BE49-F238E27FC236}">
                <a16:creationId xmlns:a16="http://schemas.microsoft.com/office/drawing/2014/main" id="{D8BE02DC-D335-66A7-A2C4-B6CA32DDA0ED}"/>
              </a:ext>
            </a:extLst>
          </p:cNvPr>
          <p:cNvPicPr>
            <a:picLocks noChangeAspect="1"/>
          </p:cNvPicPr>
          <p:nvPr/>
        </p:nvPicPr>
        <p:blipFill>
          <a:blip r:embed="rId2"/>
          <a:stretch>
            <a:fillRect/>
          </a:stretch>
        </p:blipFill>
        <p:spPr>
          <a:xfrm>
            <a:off x="0" y="1287574"/>
            <a:ext cx="9144000" cy="2568351"/>
          </a:xfrm>
          <a:prstGeom prst="rect">
            <a:avLst/>
          </a:prstGeom>
        </p:spPr>
      </p:pic>
    </p:spTree>
    <p:extLst>
      <p:ext uri="{BB962C8B-B14F-4D97-AF65-F5344CB8AC3E}">
        <p14:creationId xmlns:p14="http://schemas.microsoft.com/office/powerpoint/2010/main" val="3745794786"/>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668E-CF6B-7193-F3EE-2E7F83C35B73}"/>
              </a:ext>
            </a:extLst>
          </p:cNvPr>
          <p:cNvSpPr>
            <a:spLocks noGrp="1"/>
          </p:cNvSpPr>
          <p:nvPr>
            <p:ph type="title"/>
          </p:nvPr>
        </p:nvSpPr>
        <p:spPr/>
        <p:txBody>
          <a:bodyPr/>
          <a:lstStyle/>
          <a:p>
            <a:r>
              <a:rPr lang="en-US" dirty="0"/>
              <a:t>History shows previous commands</a:t>
            </a:r>
          </a:p>
        </p:txBody>
      </p:sp>
      <p:sp>
        <p:nvSpPr>
          <p:cNvPr id="3" name="Content Placeholder 2">
            <a:extLst>
              <a:ext uri="{FF2B5EF4-FFF2-40B4-BE49-F238E27FC236}">
                <a16:creationId xmlns:a16="http://schemas.microsoft.com/office/drawing/2014/main" id="{915C20BC-8F42-AA8D-87CB-A2F8D425045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9D6C367-5FA9-C898-9F0A-510B493D5053}"/>
              </a:ext>
            </a:extLst>
          </p:cNvPr>
          <p:cNvPicPr>
            <a:picLocks noChangeAspect="1"/>
          </p:cNvPicPr>
          <p:nvPr/>
        </p:nvPicPr>
        <p:blipFill>
          <a:blip r:embed="rId2"/>
          <a:stretch>
            <a:fillRect/>
          </a:stretch>
        </p:blipFill>
        <p:spPr>
          <a:xfrm>
            <a:off x="574962" y="1274148"/>
            <a:ext cx="7495309" cy="3113887"/>
          </a:xfrm>
          <a:prstGeom prst="rect">
            <a:avLst/>
          </a:prstGeom>
        </p:spPr>
      </p:pic>
    </p:spTree>
    <p:extLst>
      <p:ext uri="{BB962C8B-B14F-4D97-AF65-F5344CB8AC3E}">
        <p14:creationId xmlns:p14="http://schemas.microsoft.com/office/powerpoint/2010/main" val="41653963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F1139-2DD8-BD9F-E4F1-9C87DE8B16C9}"/>
              </a:ext>
            </a:extLst>
          </p:cNvPr>
          <p:cNvSpPr>
            <a:spLocks noGrp="1"/>
          </p:cNvSpPr>
          <p:nvPr>
            <p:ph type="title"/>
          </p:nvPr>
        </p:nvSpPr>
        <p:spPr/>
        <p:txBody>
          <a:bodyPr/>
          <a:lstStyle/>
          <a:p>
            <a:r>
              <a:rPr lang="en-US" dirty="0"/>
              <a:t>Several text editors available</a:t>
            </a:r>
          </a:p>
        </p:txBody>
      </p:sp>
      <p:sp>
        <p:nvSpPr>
          <p:cNvPr id="3" name="Content Placeholder 2">
            <a:extLst>
              <a:ext uri="{FF2B5EF4-FFF2-40B4-BE49-F238E27FC236}">
                <a16:creationId xmlns:a16="http://schemas.microsoft.com/office/drawing/2014/main" id="{FDE9F24D-CA73-1625-B64C-D8279CF8B9DF}"/>
              </a:ext>
            </a:extLst>
          </p:cNvPr>
          <p:cNvSpPr>
            <a:spLocks noGrp="1"/>
          </p:cNvSpPr>
          <p:nvPr>
            <p:ph idx="1"/>
          </p:nvPr>
        </p:nvSpPr>
        <p:spPr/>
        <p:txBody>
          <a:bodyPr/>
          <a:lstStyle/>
          <a:p>
            <a:r>
              <a:rPr lang="en-US" sz="2400" dirty="0"/>
              <a:t>There are several text editors available via bash, vim is the best if you can modally edit, but this takes much practice. </a:t>
            </a:r>
          </a:p>
          <a:p>
            <a:r>
              <a:rPr lang="en-US" sz="2400" dirty="0"/>
              <a:t>Nano, </a:t>
            </a:r>
            <a:r>
              <a:rPr lang="en-US" sz="2400" dirty="0" err="1"/>
              <a:t>pico</a:t>
            </a:r>
            <a:r>
              <a:rPr lang="en-US" sz="2400" dirty="0"/>
              <a:t>, emacs, are built into the terminal</a:t>
            </a:r>
          </a:p>
          <a:p>
            <a:r>
              <a:rPr lang="en-US" sz="2400" dirty="0"/>
              <a:t>You can use non-terminal text editors too: </a:t>
            </a:r>
          </a:p>
          <a:p>
            <a:pPr lvl="1"/>
            <a:r>
              <a:rPr lang="en-US" sz="2000" dirty="0"/>
              <a:t>Sublime text: </a:t>
            </a:r>
          </a:p>
          <a:p>
            <a:pPr lvl="2"/>
            <a:r>
              <a:rPr lang="en-US" sz="1050" dirty="0" err="1"/>
              <a:t>wget</a:t>
            </a:r>
            <a:r>
              <a:rPr lang="en-US" sz="1050" dirty="0"/>
              <a:t> -</a:t>
            </a:r>
            <a:r>
              <a:rPr lang="en-US" sz="1050" dirty="0" err="1"/>
              <a:t>qO</a:t>
            </a:r>
            <a:r>
              <a:rPr lang="en-US" sz="1050" dirty="0"/>
              <a:t> - https://download.sublimetext.com/sublimehq-pub.gpg | </a:t>
            </a:r>
            <a:r>
              <a:rPr lang="en-US" sz="1050" dirty="0" err="1"/>
              <a:t>gpg</a:t>
            </a:r>
            <a:r>
              <a:rPr lang="en-US" sz="1050" dirty="0"/>
              <a:t> --</a:t>
            </a:r>
            <a:r>
              <a:rPr lang="en-US" sz="1050" dirty="0" err="1"/>
              <a:t>dearmor</a:t>
            </a:r>
            <a:r>
              <a:rPr lang="en-US" sz="1050" dirty="0"/>
              <a:t> | </a:t>
            </a:r>
            <a:r>
              <a:rPr lang="en-US" sz="1050" dirty="0" err="1"/>
              <a:t>sudo</a:t>
            </a:r>
            <a:r>
              <a:rPr lang="en-US" sz="1050" dirty="0"/>
              <a:t> tee /</a:t>
            </a:r>
            <a:r>
              <a:rPr lang="en-US" sz="1050" dirty="0" err="1"/>
              <a:t>etc</a:t>
            </a:r>
            <a:r>
              <a:rPr lang="en-US" sz="1050" dirty="0"/>
              <a:t>/apt/</a:t>
            </a:r>
            <a:r>
              <a:rPr lang="en-US" sz="1050" dirty="0" err="1"/>
              <a:t>trusted.gpg.d</a:t>
            </a:r>
            <a:r>
              <a:rPr lang="en-US" sz="1050" dirty="0"/>
              <a:t>/</a:t>
            </a:r>
            <a:r>
              <a:rPr lang="en-US" sz="1050" dirty="0" err="1"/>
              <a:t>sublimehq-archive.gpg</a:t>
            </a:r>
            <a:r>
              <a:rPr lang="en-US" sz="1050" dirty="0"/>
              <a:t> &gt; /dev/null</a:t>
            </a:r>
          </a:p>
          <a:p>
            <a:pPr lvl="2"/>
            <a:r>
              <a:rPr lang="en-US" sz="1050" dirty="0"/>
              <a:t>echo "deb https://download.sublimetext.com/ apt/stable/" | </a:t>
            </a:r>
            <a:r>
              <a:rPr lang="en-US" sz="1050" dirty="0" err="1"/>
              <a:t>sudo</a:t>
            </a:r>
            <a:r>
              <a:rPr lang="en-US" sz="1050" dirty="0"/>
              <a:t> tee /</a:t>
            </a:r>
            <a:r>
              <a:rPr lang="en-US" sz="1050" dirty="0" err="1"/>
              <a:t>etc</a:t>
            </a:r>
            <a:r>
              <a:rPr lang="en-US" sz="1050" dirty="0"/>
              <a:t>/apt/</a:t>
            </a:r>
            <a:r>
              <a:rPr lang="en-US" sz="1050" dirty="0" err="1"/>
              <a:t>sources.list.d</a:t>
            </a:r>
            <a:r>
              <a:rPr lang="en-US" sz="1050" dirty="0"/>
              <a:t>/sublime-</a:t>
            </a:r>
            <a:r>
              <a:rPr lang="en-US" sz="1050" dirty="0" err="1"/>
              <a:t>text.list</a:t>
            </a:r>
            <a:endParaRPr lang="en-US" sz="1050" dirty="0"/>
          </a:p>
          <a:p>
            <a:pPr lvl="2"/>
            <a:r>
              <a:rPr lang="en-US" sz="1050" dirty="0" err="1"/>
              <a:t>sudo</a:t>
            </a:r>
            <a:r>
              <a:rPr lang="en-US" sz="1050" dirty="0"/>
              <a:t> apt-get update</a:t>
            </a:r>
          </a:p>
          <a:p>
            <a:pPr lvl="2"/>
            <a:r>
              <a:rPr lang="en-US" sz="1050" dirty="0" err="1"/>
              <a:t>sudo</a:t>
            </a:r>
            <a:r>
              <a:rPr lang="en-US" sz="1050" dirty="0"/>
              <a:t> apt-get install sublime-text</a:t>
            </a:r>
          </a:p>
          <a:p>
            <a:pPr lvl="2"/>
            <a:r>
              <a:rPr lang="en-US" sz="1050" dirty="0" err="1"/>
              <a:t>subl</a:t>
            </a:r>
            <a:r>
              <a:rPr lang="en-US" sz="1050" dirty="0"/>
              <a:t> workshop.txt</a:t>
            </a:r>
          </a:p>
          <a:p>
            <a:pPr lvl="2"/>
            <a:endParaRPr lang="en-US" sz="1600" dirty="0"/>
          </a:p>
        </p:txBody>
      </p:sp>
    </p:spTree>
    <p:extLst>
      <p:ext uri="{BB962C8B-B14F-4D97-AF65-F5344CB8AC3E}">
        <p14:creationId xmlns:p14="http://schemas.microsoft.com/office/powerpoint/2010/main" val="220430964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01628-9E78-345D-A776-A769C5DD997D}"/>
              </a:ext>
            </a:extLst>
          </p:cNvPr>
          <p:cNvSpPr>
            <a:spLocks noGrp="1"/>
          </p:cNvSpPr>
          <p:nvPr>
            <p:ph type="title"/>
          </p:nvPr>
        </p:nvSpPr>
        <p:spPr/>
        <p:txBody>
          <a:bodyPr/>
          <a:lstStyle/>
          <a:p>
            <a:r>
              <a:rPr lang="en-US" dirty="0"/>
              <a:t>HISAT2 Alignment</a:t>
            </a:r>
          </a:p>
        </p:txBody>
      </p:sp>
      <p:sp>
        <p:nvSpPr>
          <p:cNvPr id="3" name="Content Placeholder 2">
            <a:extLst>
              <a:ext uri="{FF2B5EF4-FFF2-40B4-BE49-F238E27FC236}">
                <a16:creationId xmlns:a16="http://schemas.microsoft.com/office/drawing/2014/main" id="{E55D2330-5C08-0E9E-F785-BCA1A835FE9B}"/>
              </a:ext>
            </a:extLst>
          </p:cNvPr>
          <p:cNvSpPr>
            <a:spLocks noGrp="1"/>
          </p:cNvSpPr>
          <p:nvPr>
            <p:ph idx="1"/>
          </p:nvPr>
        </p:nvSpPr>
        <p:spPr/>
        <p:txBody>
          <a:bodyPr/>
          <a:lstStyle/>
          <a:p>
            <a:r>
              <a:rPr lang="en-US" dirty="0"/>
              <a:t>Now we know enough </a:t>
            </a:r>
            <a:r>
              <a:rPr lang="en-US" dirty="0" err="1"/>
              <a:t>linux</a:t>
            </a:r>
            <a:r>
              <a:rPr lang="en-US" dirty="0"/>
              <a:t> that we can actually start to do some bioinformatics</a:t>
            </a:r>
          </a:p>
          <a:p>
            <a:r>
              <a:rPr lang="en-US" dirty="0"/>
              <a:t>We are going to build an index of the SARS-CoV-2 genome, so we can align some real data to it.</a:t>
            </a:r>
          </a:p>
        </p:txBody>
      </p:sp>
    </p:spTree>
    <p:extLst>
      <p:ext uri="{BB962C8B-B14F-4D97-AF65-F5344CB8AC3E}">
        <p14:creationId xmlns:p14="http://schemas.microsoft.com/office/powerpoint/2010/main" val="182879660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A43FB0-8C61-B6DD-7D26-D73E2115A5C6}"/>
              </a:ext>
            </a:extLst>
          </p:cNvPr>
          <p:cNvSpPr>
            <a:spLocks noGrp="1"/>
          </p:cNvSpPr>
          <p:nvPr>
            <p:ph type="title"/>
          </p:nvPr>
        </p:nvSpPr>
        <p:spPr/>
        <p:txBody>
          <a:bodyPr/>
          <a:lstStyle/>
          <a:p>
            <a:r>
              <a:rPr lang="en-US" dirty="0"/>
              <a:t>HISAT2 Alignment </a:t>
            </a:r>
          </a:p>
        </p:txBody>
      </p:sp>
      <p:sp>
        <p:nvSpPr>
          <p:cNvPr id="3" name="Content Placeholder 2">
            <a:extLst>
              <a:ext uri="{FF2B5EF4-FFF2-40B4-BE49-F238E27FC236}">
                <a16:creationId xmlns:a16="http://schemas.microsoft.com/office/drawing/2014/main" id="{407FA9C8-E914-39E7-BC62-2CF288BA2143}"/>
              </a:ext>
            </a:extLst>
          </p:cNvPr>
          <p:cNvSpPr>
            <a:spLocks noGrp="1"/>
          </p:cNvSpPr>
          <p:nvPr>
            <p:ph idx="1"/>
          </p:nvPr>
        </p:nvSpPr>
        <p:spPr>
          <a:xfrm>
            <a:off x="42647" y="789025"/>
            <a:ext cx="4024745" cy="3366299"/>
          </a:xfrm>
        </p:spPr>
        <p:txBody>
          <a:bodyPr/>
          <a:lstStyle/>
          <a:p>
            <a:r>
              <a:rPr lang="en-US" sz="2400" dirty="0"/>
              <a:t>Download the SARS-CoV-2 Genome with </a:t>
            </a:r>
            <a:r>
              <a:rPr lang="en-US" sz="2400" dirty="0" err="1"/>
              <a:t>wget</a:t>
            </a:r>
            <a:r>
              <a:rPr lang="en-US" sz="2400" dirty="0"/>
              <a:t>:</a:t>
            </a:r>
          </a:p>
          <a:p>
            <a:pPr lvl="1"/>
            <a:r>
              <a:rPr lang="en-US" sz="900" dirty="0" err="1"/>
              <a:t>wget</a:t>
            </a:r>
            <a:r>
              <a:rPr lang="en-US" sz="900" dirty="0"/>
              <a:t> </a:t>
            </a:r>
            <a:r>
              <a:rPr lang="en-US" sz="1050" dirty="0">
                <a:hlinkClick r:id="rId2"/>
              </a:rPr>
              <a:t>https://github.com/mathornton01/twupa_bioinformaticsws_2024/raw/main/data/genomefiles/sarscov2.fasta</a:t>
            </a:r>
            <a:endParaRPr lang="en-US" sz="1050" dirty="0"/>
          </a:p>
          <a:p>
            <a:r>
              <a:rPr lang="en-US" sz="2400" b="1" dirty="0"/>
              <a:t>Build the hisat2 index with hisat2-build </a:t>
            </a:r>
          </a:p>
          <a:p>
            <a:pPr lvl="1"/>
            <a:r>
              <a:rPr lang="en-US" sz="1050" b="1" dirty="0"/>
              <a:t>hisat2-build sarscov2.fasta sarscov2  </a:t>
            </a:r>
            <a:endParaRPr lang="en-US" sz="1050" dirty="0"/>
          </a:p>
        </p:txBody>
      </p:sp>
      <p:pic>
        <p:nvPicPr>
          <p:cNvPr id="5" name="Picture 4">
            <a:extLst>
              <a:ext uri="{FF2B5EF4-FFF2-40B4-BE49-F238E27FC236}">
                <a16:creationId xmlns:a16="http://schemas.microsoft.com/office/drawing/2014/main" id="{C0F31C5A-22DE-B351-8AA6-F496A7188171}"/>
              </a:ext>
            </a:extLst>
          </p:cNvPr>
          <p:cNvPicPr>
            <a:picLocks noChangeAspect="1"/>
          </p:cNvPicPr>
          <p:nvPr/>
        </p:nvPicPr>
        <p:blipFill>
          <a:blip r:embed="rId3"/>
          <a:stretch>
            <a:fillRect/>
          </a:stretch>
        </p:blipFill>
        <p:spPr>
          <a:xfrm>
            <a:off x="4151624" y="789024"/>
            <a:ext cx="4949729" cy="3366299"/>
          </a:xfrm>
          <a:prstGeom prst="rect">
            <a:avLst/>
          </a:prstGeom>
        </p:spPr>
      </p:pic>
    </p:spTree>
    <p:extLst>
      <p:ext uri="{BB962C8B-B14F-4D97-AF65-F5344CB8AC3E}">
        <p14:creationId xmlns:p14="http://schemas.microsoft.com/office/powerpoint/2010/main" val="206041382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D517-E38D-EB57-D454-7C980C9DECE9}"/>
              </a:ext>
            </a:extLst>
          </p:cNvPr>
          <p:cNvSpPr>
            <a:spLocks noGrp="1"/>
          </p:cNvSpPr>
          <p:nvPr>
            <p:ph type="title"/>
          </p:nvPr>
        </p:nvSpPr>
        <p:spPr/>
        <p:txBody>
          <a:bodyPr/>
          <a:lstStyle/>
          <a:p>
            <a:r>
              <a:rPr lang="en-US" dirty="0"/>
              <a:t>SRA Toolkit</a:t>
            </a:r>
          </a:p>
        </p:txBody>
      </p:sp>
      <p:sp>
        <p:nvSpPr>
          <p:cNvPr id="3" name="Content Placeholder 2">
            <a:extLst>
              <a:ext uri="{FF2B5EF4-FFF2-40B4-BE49-F238E27FC236}">
                <a16:creationId xmlns:a16="http://schemas.microsoft.com/office/drawing/2014/main" id="{A78CC354-9B77-7DF6-2F8C-634577D353CC}"/>
              </a:ext>
            </a:extLst>
          </p:cNvPr>
          <p:cNvSpPr>
            <a:spLocks noGrp="1"/>
          </p:cNvSpPr>
          <p:nvPr>
            <p:ph idx="1"/>
          </p:nvPr>
        </p:nvSpPr>
        <p:spPr/>
        <p:txBody>
          <a:bodyPr/>
          <a:lstStyle/>
          <a:p>
            <a:r>
              <a:rPr lang="en-US" dirty="0"/>
              <a:t>I will provide the files for this workshop, but you should know how to find your own files and download them</a:t>
            </a:r>
          </a:p>
          <a:p>
            <a:r>
              <a:rPr lang="en-US" dirty="0"/>
              <a:t>For this you can use the SRA Toolkit</a:t>
            </a:r>
          </a:p>
        </p:txBody>
      </p:sp>
    </p:spTree>
    <p:extLst>
      <p:ext uri="{BB962C8B-B14F-4D97-AF65-F5344CB8AC3E}">
        <p14:creationId xmlns:p14="http://schemas.microsoft.com/office/powerpoint/2010/main" val="3279776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75A97-C720-5AED-7093-906F23C88C92}"/>
              </a:ext>
            </a:extLst>
          </p:cNvPr>
          <p:cNvSpPr>
            <a:spLocks noGrp="1"/>
          </p:cNvSpPr>
          <p:nvPr>
            <p:ph type="title"/>
          </p:nvPr>
        </p:nvSpPr>
        <p:spPr/>
        <p:txBody>
          <a:bodyPr/>
          <a:lstStyle/>
          <a:p>
            <a:r>
              <a:rPr lang="en-US" dirty="0"/>
              <a:t>SRA Toolkit</a:t>
            </a:r>
          </a:p>
        </p:txBody>
      </p:sp>
      <p:sp>
        <p:nvSpPr>
          <p:cNvPr id="3" name="Content Placeholder 2">
            <a:extLst>
              <a:ext uri="{FF2B5EF4-FFF2-40B4-BE49-F238E27FC236}">
                <a16:creationId xmlns:a16="http://schemas.microsoft.com/office/drawing/2014/main" id="{70CA240E-9E01-2B66-3B11-EC03FF8F1FD7}"/>
              </a:ext>
            </a:extLst>
          </p:cNvPr>
          <p:cNvSpPr>
            <a:spLocks noGrp="1"/>
          </p:cNvSpPr>
          <p:nvPr>
            <p:ph idx="1"/>
          </p:nvPr>
        </p:nvSpPr>
        <p:spPr/>
        <p:txBody>
          <a:bodyPr/>
          <a:lstStyle/>
          <a:p>
            <a:r>
              <a:rPr lang="en-US" dirty="0"/>
              <a:t>You can download it </a:t>
            </a:r>
          </a:p>
          <a:p>
            <a:pPr lvl="1"/>
            <a:r>
              <a:rPr lang="en-US" dirty="0" err="1"/>
              <a:t>Sudo</a:t>
            </a:r>
            <a:r>
              <a:rPr lang="en-US" dirty="0"/>
              <a:t> apt-get install </a:t>
            </a:r>
            <a:r>
              <a:rPr lang="en-US" dirty="0" err="1"/>
              <a:t>sra</a:t>
            </a:r>
            <a:r>
              <a:rPr lang="en-US" dirty="0"/>
              <a:t>-toolkit</a:t>
            </a:r>
          </a:p>
        </p:txBody>
      </p:sp>
      <p:pic>
        <p:nvPicPr>
          <p:cNvPr id="5" name="Picture 4">
            <a:extLst>
              <a:ext uri="{FF2B5EF4-FFF2-40B4-BE49-F238E27FC236}">
                <a16:creationId xmlns:a16="http://schemas.microsoft.com/office/drawing/2014/main" id="{03710456-1B7E-5023-3890-54FF830327C3}"/>
              </a:ext>
            </a:extLst>
          </p:cNvPr>
          <p:cNvPicPr>
            <a:picLocks noChangeAspect="1"/>
          </p:cNvPicPr>
          <p:nvPr/>
        </p:nvPicPr>
        <p:blipFill>
          <a:blip r:embed="rId2"/>
          <a:stretch>
            <a:fillRect/>
          </a:stretch>
        </p:blipFill>
        <p:spPr>
          <a:xfrm>
            <a:off x="1634836" y="2300864"/>
            <a:ext cx="4731328" cy="2489943"/>
          </a:xfrm>
          <a:prstGeom prst="rect">
            <a:avLst/>
          </a:prstGeom>
        </p:spPr>
      </p:pic>
    </p:spTree>
    <p:extLst>
      <p:ext uri="{BB962C8B-B14F-4D97-AF65-F5344CB8AC3E}">
        <p14:creationId xmlns:p14="http://schemas.microsoft.com/office/powerpoint/2010/main" val="367019978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9EB3-9816-3DCA-BE52-C4C2E5D404F2}"/>
              </a:ext>
            </a:extLst>
          </p:cNvPr>
          <p:cNvSpPr>
            <a:spLocks noGrp="1"/>
          </p:cNvSpPr>
          <p:nvPr>
            <p:ph type="title"/>
          </p:nvPr>
        </p:nvSpPr>
        <p:spPr/>
        <p:txBody>
          <a:bodyPr/>
          <a:lstStyle/>
          <a:p>
            <a:r>
              <a:rPr lang="en-US" dirty="0"/>
              <a:t>SRA Toolkit</a:t>
            </a:r>
          </a:p>
        </p:txBody>
      </p:sp>
      <p:sp>
        <p:nvSpPr>
          <p:cNvPr id="3" name="Content Placeholder 2">
            <a:extLst>
              <a:ext uri="{FF2B5EF4-FFF2-40B4-BE49-F238E27FC236}">
                <a16:creationId xmlns:a16="http://schemas.microsoft.com/office/drawing/2014/main" id="{31BE02AE-28CA-E699-43D0-5F0081114791}"/>
              </a:ext>
            </a:extLst>
          </p:cNvPr>
          <p:cNvSpPr>
            <a:spLocks noGrp="1"/>
          </p:cNvSpPr>
          <p:nvPr>
            <p:ph idx="1"/>
          </p:nvPr>
        </p:nvSpPr>
        <p:spPr>
          <a:xfrm>
            <a:off x="457199" y="1200151"/>
            <a:ext cx="8541327" cy="3366299"/>
          </a:xfrm>
        </p:spPr>
        <p:txBody>
          <a:bodyPr/>
          <a:lstStyle/>
          <a:p>
            <a:r>
              <a:rPr lang="en-US" dirty="0"/>
              <a:t>Just press enter on that screen. </a:t>
            </a:r>
          </a:p>
          <a:p>
            <a:r>
              <a:rPr lang="en-US" dirty="0"/>
              <a:t>Type “which prefetch</a:t>
            </a:r>
          </a:p>
        </p:txBody>
      </p:sp>
      <p:pic>
        <p:nvPicPr>
          <p:cNvPr id="5" name="Picture 4">
            <a:extLst>
              <a:ext uri="{FF2B5EF4-FFF2-40B4-BE49-F238E27FC236}">
                <a16:creationId xmlns:a16="http://schemas.microsoft.com/office/drawing/2014/main" id="{28D5F2AA-87F8-DA6C-D693-ACC45EC27E67}"/>
              </a:ext>
            </a:extLst>
          </p:cNvPr>
          <p:cNvPicPr>
            <a:picLocks noChangeAspect="1"/>
          </p:cNvPicPr>
          <p:nvPr/>
        </p:nvPicPr>
        <p:blipFill>
          <a:blip r:embed="rId2"/>
          <a:stretch>
            <a:fillRect/>
          </a:stretch>
        </p:blipFill>
        <p:spPr>
          <a:xfrm>
            <a:off x="758914" y="2306782"/>
            <a:ext cx="5877413" cy="2325955"/>
          </a:xfrm>
          <a:prstGeom prst="rect">
            <a:avLst/>
          </a:prstGeom>
        </p:spPr>
      </p:pic>
    </p:spTree>
    <p:extLst>
      <p:ext uri="{BB962C8B-B14F-4D97-AF65-F5344CB8AC3E}">
        <p14:creationId xmlns:p14="http://schemas.microsoft.com/office/powerpoint/2010/main" val="10823094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E355D-D21D-496E-5844-D61E8A261C87}"/>
              </a:ext>
            </a:extLst>
          </p:cNvPr>
          <p:cNvSpPr>
            <a:spLocks noGrp="1"/>
          </p:cNvSpPr>
          <p:nvPr>
            <p:ph type="title"/>
          </p:nvPr>
        </p:nvSpPr>
        <p:spPr/>
        <p:txBody>
          <a:bodyPr/>
          <a:lstStyle/>
          <a:p>
            <a:r>
              <a:rPr lang="en-US" dirty="0"/>
              <a:t>Paired end vs Single Reads</a:t>
            </a:r>
          </a:p>
        </p:txBody>
      </p:sp>
      <p:sp>
        <p:nvSpPr>
          <p:cNvPr id="3" name="Content Placeholder 2">
            <a:extLst>
              <a:ext uri="{FF2B5EF4-FFF2-40B4-BE49-F238E27FC236}">
                <a16:creationId xmlns:a16="http://schemas.microsoft.com/office/drawing/2014/main" id="{11CA81C1-1C12-709D-6DF1-7DFBD7516E3D}"/>
              </a:ext>
            </a:extLst>
          </p:cNvPr>
          <p:cNvSpPr>
            <a:spLocks noGrp="1"/>
          </p:cNvSpPr>
          <p:nvPr>
            <p:ph idx="1"/>
          </p:nvPr>
        </p:nvSpPr>
        <p:spPr/>
        <p:txBody>
          <a:bodyPr/>
          <a:lstStyle/>
          <a:p>
            <a:r>
              <a:rPr lang="en-US" sz="2800" dirty="0"/>
              <a:t>Reads can be sequenced as a single read</a:t>
            </a:r>
          </a:p>
          <a:p>
            <a:pPr marL="0" indent="0">
              <a:buNone/>
            </a:pPr>
            <a:endParaRPr lang="en-US" sz="2800" dirty="0"/>
          </a:p>
          <a:p>
            <a:r>
              <a:rPr lang="en-US" sz="2800" dirty="0"/>
              <a:t>Or paired end reads with “inserts”</a:t>
            </a:r>
          </a:p>
          <a:p>
            <a:pPr marL="0" indent="0">
              <a:buNone/>
            </a:pPr>
            <a:endParaRPr lang="en-US" sz="2800" dirty="0"/>
          </a:p>
          <a:p>
            <a:pPr marL="0" indent="0">
              <a:buNone/>
            </a:pPr>
            <a:endParaRPr lang="en-US" sz="2800" dirty="0"/>
          </a:p>
          <a:p>
            <a:r>
              <a:rPr lang="en-US" sz="2800" dirty="0"/>
              <a:t>Generated by repeating last few steps of NGS</a:t>
            </a:r>
          </a:p>
        </p:txBody>
      </p:sp>
      <p:cxnSp>
        <p:nvCxnSpPr>
          <p:cNvPr id="5" name="Straight Connector 4">
            <a:extLst>
              <a:ext uri="{FF2B5EF4-FFF2-40B4-BE49-F238E27FC236}">
                <a16:creationId xmlns:a16="http://schemas.microsoft.com/office/drawing/2014/main" id="{B7296379-72B8-ADBF-E513-7BC1BFE46A2D}"/>
              </a:ext>
            </a:extLst>
          </p:cNvPr>
          <p:cNvCxnSpPr>
            <a:cxnSpLocks/>
          </p:cNvCxnSpPr>
          <p:nvPr/>
        </p:nvCxnSpPr>
        <p:spPr>
          <a:xfrm>
            <a:off x="1101437" y="2161308"/>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2070B86-FA14-CDE1-747A-DBBF9C327B9A}"/>
              </a:ext>
            </a:extLst>
          </p:cNvPr>
          <p:cNvCxnSpPr>
            <a:cxnSpLocks/>
          </p:cNvCxnSpPr>
          <p:nvPr/>
        </p:nvCxnSpPr>
        <p:spPr>
          <a:xfrm>
            <a:off x="1253837" y="2313708"/>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4B6CD3BA-9FEB-103D-D556-31DE035456A3}"/>
              </a:ext>
            </a:extLst>
          </p:cNvPr>
          <p:cNvCxnSpPr>
            <a:cxnSpLocks/>
          </p:cNvCxnSpPr>
          <p:nvPr/>
        </p:nvCxnSpPr>
        <p:spPr>
          <a:xfrm>
            <a:off x="2715491" y="1960417"/>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A7A13BF-ADBB-1F08-A1BA-1FE54C148626}"/>
              </a:ext>
            </a:extLst>
          </p:cNvPr>
          <p:cNvCxnSpPr>
            <a:cxnSpLocks/>
          </p:cNvCxnSpPr>
          <p:nvPr/>
        </p:nvCxnSpPr>
        <p:spPr>
          <a:xfrm>
            <a:off x="3415146" y="2161308"/>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ACA21BF2-8DAA-4D8D-D7E5-28BC0CD8AF23}"/>
              </a:ext>
            </a:extLst>
          </p:cNvPr>
          <p:cNvCxnSpPr>
            <a:cxnSpLocks/>
          </p:cNvCxnSpPr>
          <p:nvPr/>
        </p:nvCxnSpPr>
        <p:spPr>
          <a:xfrm>
            <a:off x="4253346" y="2313708"/>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9EC281B-86B9-5358-21F2-D9B7F478DC70}"/>
              </a:ext>
            </a:extLst>
          </p:cNvPr>
          <p:cNvCxnSpPr>
            <a:cxnSpLocks/>
          </p:cNvCxnSpPr>
          <p:nvPr/>
        </p:nvCxnSpPr>
        <p:spPr>
          <a:xfrm>
            <a:off x="5424055" y="1960417"/>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9F90286D-F96F-59E3-61AC-4A500024C459}"/>
              </a:ext>
            </a:extLst>
          </p:cNvPr>
          <p:cNvCxnSpPr>
            <a:cxnSpLocks/>
          </p:cNvCxnSpPr>
          <p:nvPr/>
        </p:nvCxnSpPr>
        <p:spPr>
          <a:xfrm>
            <a:off x="6116782" y="2098962"/>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grpSp>
        <p:nvGrpSpPr>
          <p:cNvPr id="16" name="Group 15">
            <a:extLst>
              <a:ext uri="{FF2B5EF4-FFF2-40B4-BE49-F238E27FC236}">
                <a16:creationId xmlns:a16="http://schemas.microsoft.com/office/drawing/2014/main" id="{B179652E-9206-15AD-5D3C-B11EE1B70D7A}"/>
              </a:ext>
            </a:extLst>
          </p:cNvPr>
          <p:cNvGrpSpPr/>
          <p:nvPr/>
        </p:nvGrpSpPr>
        <p:grpSpPr>
          <a:xfrm>
            <a:off x="1101437" y="3038319"/>
            <a:ext cx="6026732" cy="6"/>
            <a:chOff x="1025237" y="3955472"/>
            <a:chExt cx="6026732" cy="6"/>
          </a:xfrm>
        </p:grpSpPr>
        <p:cxnSp>
          <p:nvCxnSpPr>
            <p:cNvPr id="13" name="Straight Connector 12">
              <a:extLst>
                <a:ext uri="{FF2B5EF4-FFF2-40B4-BE49-F238E27FC236}">
                  <a16:creationId xmlns:a16="http://schemas.microsoft.com/office/drawing/2014/main" id="{80ECAD4D-29D5-0A3A-6CD7-64A27B96F797}"/>
                </a:ext>
              </a:extLst>
            </p:cNvPr>
            <p:cNvCxnSpPr>
              <a:cxnSpLocks/>
            </p:cNvCxnSpPr>
            <p:nvPr/>
          </p:nvCxnSpPr>
          <p:spPr>
            <a:xfrm>
              <a:off x="1025237" y="3955472"/>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C13519C3-FB8A-DE06-6BE5-7A1D2E485BAD}"/>
                </a:ext>
              </a:extLst>
            </p:cNvPr>
            <p:cNvCxnSpPr>
              <a:cxnSpLocks/>
            </p:cNvCxnSpPr>
            <p:nvPr/>
          </p:nvCxnSpPr>
          <p:spPr>
            <a:xfrm>
              <a:off x="3034151" y="3955478"/>
              <a:ext cx="2008909" cy="0"/>
            </a:xfrm>
            <a:prstGeom prst="line">
              <a:avLst/>
            </a:prstGeom>
            <a:ln w="762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5847C84F-ACFA-BB7E-8F9C-E876274D991B}"/>
                </a:ext>
              </a:extLst>
            </p:cNvPr>
            <p:cNvCxnSpPr>
              <a:cxnSpLocks/>
            </p:cNvCxnSpPr>
            <p:nvPr/>
          </p:nvCxnSpPr>
          <p:spPr>
            <a:xfrm>
              <a:off x="5043060" y="3955478"/>
              <a:ext cx="2008909"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17" name="Group 16">
            <a:extLst>
              <a:ext uri="{FF2B5EF4-FFF2-40B4-BE49-F238E27FC236}">
                <a16:creationId xmlns:a16="http://schemas.microsoft.com/office/drawing/2014/main" id="{31E1765D-8161-A67A-615D-9213693E104F}"/>
              </a:ext>
            </a:extLst>
          </p:cNvPr>
          <p:cNvGrpSpPr/>
          <p:nvPr/>
        </p:nvGrpSpPr>
        <p:grpSpPr>
          <a:xfrm>
            <a:off x="2396837" y="3190725"/>
            <a:ext cx="6026732" cy="6"/>
            <a:chOff x="1025237" y="3955472"/>
            <a:chExt cx="6026732" cy="6"/>
          </a:xfrm>
        </p:grpSpPr>
        <p:cxnSp>
          <p:nvCxnSpPr>
            <p:cNvPr id="18" name="Straight Connector 17">
              <a:extLst>
                <a:ext uri="{FF2B5EF4-FFF2-40B4-BE49-F238E27FC236}">
                  <a16:creationId xmlns:a16="http://schemas.microsoft.com/office/drawing/2014/main" id="{53CC46D0-53DF-FF80-13CA-49B5274DF345}"/>
                </a:ext>
              </a:extLst>
            </p:cNvPr>
            <p:cNvCxnSpPr>
              <a:cxnSpLocks/>
            </p:cNvCxnSpPr>
            <p:nvPr/>
          </p:nvCxnSpPr>
          <p:spPr>
            <a:xfrm>
              <a:off x="1025237" y="3955472"/>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5523DF9-94E4-746A-2B53-6FB7BE1C874C}"/>
                </a:ext>
              </a:extLst>
            </p:cNvPr>
            <p:cNvCxnSpPr>
              <a:cxnSpLocks/>
            </p:cNvCxnSpPr>
            <p:nvPr/>
          </p:nvCxnSpPr>
          <p:spPr>
            <a:xfrm>
              <a:off x="3034151" y="3955478"/>
              <a:ext cx="2008909" cy="0"/>
            </a:xfrm>
            <a:prstGeom prst="line">
              <a:avLst/>
            </a:prstGeom>
            <a:ln w="762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4BB788C1-CF2A-6EE9-8465-A21BD4C24035}"/>
                </a:ext>
              </a:extLst>
            </p:cNvPr>
            <p:cNvCxnSpPr>
              <a:cxnSpLocks/>
            </p:cNvCxnSpPr>
            <p:nvPr/>
          </p:nvCxnSpPr>
          <p:spPr>
            <a:xfrm>
              <a:off x="5043060" y="3955478"/>
              <a:ext cx="2008909"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1" name="Group 20">
            <a:extLst>
              <a:ext uri="{FF2B5EF4-FFF2-40B4-BE49-F238E27FC236}">
                <a16:creationId xmlns:a16="http://schemas.microsoft.com/office/drawing/2014/main" id="{73686C25-7B53-F06A-E9D1-6B7CC10071EE}"/>
              </a:ext>
            </a:extLst>
          </p:cNvPr>
          <p:cNvGrpSpPr/>
          <p:nvPr/>
        </p:nvGrpSpPr>
        <p:grpSpPr>
          <a:xfrm>
            <a:off x="311723" y="3420005"/>
            <a:ext cx="6026732" cy="6"/>
            <a:chOff x="1025237" y="3955472"/>
            <a:chExt cx="6026732" cy="6"/>
          </a:xfrm>
        </p:grpSpPr>
        <p:cxnSp>
          <p:nvCxnSpPr>
            <p:cNvPr id="22" name="Straight Connector 21">
              <a:extLst>
                <a:ext uri="{FF2B5EF4-FFF2-40B4-BE49-F238E27FC236}">
                  <a16:creationId xmlns:a16="http://schemas.microsoft.com/office/drawing/2014/main" id="{6255AE28-6158-A42B-B49A-CC014AFF7F8A}"/>
                </a:ext>
              </a:extLst>
            </p:cNvPr>
            <p:cNvCxnSpPr>
              <a:cxnSpLocks/>
            </p:cNvCxnSpPr>
            <p:nvPr/>
          </p:nvCxnSpPr>
          <p:spPr>
            <a:xfrm>
              <a:off x="1025237" y="3955472"/>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2D88276-A623-D559-81B4-A49E0A070C30}"/>
                </a:ext>
              </a:extLst>
            </p:cNvPr>
            <p:cNvCxnSpPr>
              <a:cxnSpLocks/>
            </p:cNvCxnSpPr>
            <p:nvPr/>
          </p:nvCxnSpPr>
          <p:spPr>
            <a:xfrm>
              <a:off x="3034151" y="3955478"/>
              <a:ext cx="2008909" cy="0"/>
            </a:xfrm>
            <a:prstGeom prst="line">
              <a:avLst/>
            </a:prstGeom>
            <a:ln w="762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A64FD124-47B8-BA14-F142-B68CF7C53377}"/>
                </a:ext>
              </a:extLst>
            </p:cNvPr>
            <p:cNvCxnSpPr>
              <a:cxnSpLocks/>
            </p:cNvCxnSpPr>
            <p:nvPr/>
          </p:nvCxnSpPr>
          <p:spPr>
            <a:xfrm>
              <a:off x="5043060" y="3955478"/>
              <a:ext cx="2008909"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5" name="Group 24">
            <a:extLst>
              <a:ext uri="{FF2B5EF4-FFF2-40B4-BE49-F238E27FC236}">
                <a16:creationId xmlns:a16="http://schemas.microsoft.com/office/drawing/2014/main" id="{583EE561-4D4D-9350-CA2C-3D657E3D0BB4}"/>
              </a:ext>
            </a:extLst>
          </p:cNvPr>
          <p:cNvGrpSpPr/>
          <p:nvPr/>
        </p:nvGrpSpPr>
        <p:grpSpPr>
          <a:xfrm>
            <a:off x="2957945" y="2837422"/>
            <a:ext cx="6026732" cy="6"/>
            <a:chOff x="1025237" y="3955472"/>
            <a:chExt cx="6026732" cy="6"/>
          </a:xfrm>
        </p:grpSpPr>
        <p:cxnSp>
          <p:nvCxnSpPr>
            <p:cNvPr id="26" name="Straight Connector 25">
              <a:extLst>
                <a:ext uri="{FF2B5EF4-FFF2-40B4-BE49-F238E27FC236}">
                  <a16:creationId xmlns:a16="http://schemas.microsoft.com/office/drawing/2014/main" id="{770D0645-F12B-37AE-0D44-1D2874652094}"/>
                </a:ext>
              </a:extLst>
            </p:cNvPr>
            <p:cNvCxnSpPr>
              <a:cxnSpLocks/>
            </p:cNvCxnSpPr>
            <p:nvPr/>
          </p:nvCxnSpPr>
          <p:spPr>
            <a:xfrm>
              <a:off x="1025237" y="3955472"/>
              <a:ext cx="2008909" cy="0"/>
            </a:xfrm>
            <a:prstGeom prst="line">
              <a:avLst/>
            </a:prstGeom>
            <a:ln w="76200"/>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358B8F8-714D-CF24-ED58-BD91848C1855}"/>
                </a:ext>
              </a:extLst>
            </p:cNvPr>
            <p:cNvCxnSpPr>
              <a:cxnSpLocks/>
            </p:cNvCxnSpPr>
            <p:nvPr/>
          </p:nvCxnSpPr>
          <p:spPr>
            <a:xfrm>
              <a:off x="3034151" y="3955478"/>
              <a:ext cx="2008909" cy="0"/>
            </a:xfrm>
            <a:prstGeom prst="line">
              <a:avLst/>
            </a:prstGeom>
            <a:ln w="76200">
              <a:solidFill>
                <a:schemeClr val="bg1">
                  <a:lumMod val="50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49D04EE-6C8C-399F-64F7-8DE63DD30C9D}"/>
                </a:ext>
              </a:extLst>
            </p:cNvPr>
            <p:cNvCxnSpPr>
              <a:cxnSpLocks/>
            </p:cNvCxnSpPr>
            <p:nvPr/>
          </p:nvCxnSpPr>
          <p:spPr>
            <a:xfrm>
              <a:off x="5043060" y="3955478"/>
              <a:ext cx="2008909" cy="0"/>
            </a:xfrm>
            <a:prstGeom prst="line">
              <a:avLst/>
            </a:prstGeom>
            <a:ln w="76200">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21995073"/>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2919D-087A-B909-75EC-ED58DE9F3582}"/>
              </a:ext>
            </a:extLst>
          </p:cNvPr>
          <p:cNvSpPr>
            <a:spLocks noGrp="1"/>
          </p:cNvSpPr>
          <p:nvPr>
            <p:ph type="title"/>
          </p:nvPr>
        </p:nvSpPr>
        <p:spPr/>
        <p:txBody>
          <a:bodyPr/>
          <a:lstStyle/>
          <a:p>
            <a:r>
              <a:rPr lang="en-US" dirty="0"/>
              <a:t>SRA Toolkit</a:t>
            </a:r>
          </a:p>
        </p:txBody>
      </p:sp>
      <p:sp>
        <p:nvSpPr>
          <p:cNvPr id="3" name="Content Placeholder 2">
            <a:extLst>
              <a:ext uri="{FF2B5EF4-FFF2-40B4-BE49-F238E27FC236}">
                <a16:creationId xmlns:a16="http://schemas.microsoft.com/office/drawing/2014/main" id="{83526DBB-7122-BB7C-47EE-0BB84878A033}"/>
              </a:ext>
            </a:extLst>
          </p:cNvPr>
          <p:cNvSpPr>
            <a:spLocks noGrp="1"/>
          </p:cNvSpPr>
          <p:nvPr>
            <p:ph idx="1"/>
          </p:nvPr>
        </p:nvSpPr>
        <p:spPr/>
        <p:txBody>
          <a:bodyPr/>
          <a:lstStyle/>
          <a:p>
            <a:r>
              <a:rPr lang="en-US" dirty="0"/>
              <a:t>We can download sequencing reads using the SRA-Toolkit. </a:t>
            </a:r>
          </a:p>
          <a:p>
            <a:r>
              <a:rPr lang="en-US" dirty="0"/>
              <a:t>We type: </a:t>
            </a:r>
          </a:p>
          <a:p>
            <a:pPr lvl="1"/>
            <a:r>
              <a:rPr lang="en-US" dirty="0"/>
              <a:t>“prefetch &lt;ACCESSION #&gt; </a:t>
            </a:r>
          </a:p>
          <a:p>
            <a:pPr lvl="1"/>
            <a:r>
              <a:rPr lang="en-US" dirty="0"/>
              <a:t>“</a:t>
            </a:r>
            <a:r>
              <a:rPr lang="en-US" dirty="0" err="1"/>
              <a:t>fastq</a:t>
            </a:r>
            <a:r>
              <a:rPr lang="en-US" dirty="0"/>
              <a:t>-dump –X &lt;</a:t>
            </a:r>
            <a:r>
              <a:rPr lang="en-US" dirty="0" err="1"/>
              <a:t>num_reads</a:t>
            </a:r>
            <a:r>
              <a:rPr lang="en-US" dirty="0"/>
              <a:t>&gt; &lt;.SRA file&gt; </a:t>
            </a:r>
          </a:p>
        </p:txBody>
      </p:sp>
    </p:spTree>
    <p:extLst>
      <p:ext uri="{BB962C8B-B14F-4D97-AF65-F5344CB8AC3E}">
        <p14:creationId xmlns:p14="http://schemas.microsoft.com/office/powerpoint/2010/main" val="129696442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39E90-B365-F315-EAE8-43DBC95FAFBD}"/>
              </a:ext>
            </a:extLst>
          </p:cNvPr>
          <p:cNvSpPr>
            <a:spLocks noGrp="1"/>
          </p:cNvSpPr>
          <p:nvPr>
            <p:ph type="title"/>
          </p:nvPr>
        </p:nvSpPr>
        <p:spPr/>
        <p:txBody>
          <a:bodyPr/>
          <a:lstStyle/>
          <a:p>
            <a:r>
              <a:rPr lang="en-US" dirty="0"/>
              <a:t>SRA Toolkit</a:t>
            </a:r>
          </a:p>
        </p:txBody>
      </p:sp>
      <p:sp>
        <p:nvSpPr>
          <p:cNvPr id="3" name="Content Placeholder 2">
            <a:extLst>
              <a:ext uri="{FF2B5EF4-FFF2-40B4-BE49-F238E27FC236}">
                <a16:creationId xmlns:a16="http://schemas.microsoft.com/office/drawing/2014/main" id="{BE41125E-D49B-36A9-3042-4E830F13B73D}"/>
              </a:ext>
            </a:extLst>
          </p:cNvPr>
          <p:cNvSpPr>
            <a:spLocks noGrp="1"/>
          </p:cNvSpPr>
          <p:nvPr>
            <p:ph idx="1"/>
          </p:nvPr>
        </p:nvSpPr>
        <p:spPr/>
        <p:txBody>
          <a:bodyPr/>
          <a:lstStyle/>
          <a:p>
            <a:r>
              <a:rPr lang="en-US" dirty="0"/>
              <a:t>For example, suppose we are interested in the differential expression of genes by cancer cells that are introduced to a PARP-7 Inhibitor. </a:t>
            </a:r>
          </a:p>
        </p:txBody>
      </p:sp>
    </p:spTree>
    <p:extLst>
      <p:ext uri="{BB962C8B-B14F-4D97-AF65-F5344CB8AC3E}">
        <p14:creationId xmlns:p14="http://schemas.microsoft.com/office/powerpoint/2010/main" val="3379334842"/>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CC0E5-0646-9AEF-B0D1-22C741F0BEB3}"/>
              </a:ext>
            </a:extLst>
          </p:cNvPr>
          <p:cNvSpPr>
            <a:spLocks noGrp="1"/>
          </p:cNvSpPr>
          <p:nvPr>
            <p:ph type="title"/>
          </p:nvPr>
        </p:nvSpPr>
        <p:spPr/>
        <p:txBody>
          <a:bodyPr/>
          <a:lstStyle/>
          <a:p>
            <a:r>
              <a:rPr lang="en-US" dirty="0"/>
              <a:t>Finding Study Data</a:t>
            </a:r>
          </a:p>
        </p:txBody>
      </p:sp>
      <p:sp>
        <p:nvSpPr>
          <p:cNvPr id="3" name="Content Placeholder 2">
            <a:extLst>
              <a:ext uri="{FF2B5EF4-FFF2-40B4-BE49-F238E27FC236}">
                <a16:creationId xmlns:a16="http://schemas.microsoft.com/office/drawing/2014/main" id="{DDB52D43-555E-368A-E878-43BD586A866D}"/>
              </a:ext>
            </a:extLst>
          </p:cNvPr>
          <p:cNvSpPr>
            <a:spLocks noGrp="1"/>
          </p:cNvSpPr>
          <p:nvPr>
            <p:ph idx="1"/>
          </p:nvPr>
        </p:nvSpPr>
        <p:spPr>
          <a:xfrm>
            <a:off x="457200" y="1200151"/>
            <a:ext cx="3879273" cy="3366299"/>
          </a:xfrm>
        </p:spPr>
        <p:txBody>
          <a:bodyPr/>
          <a:lstStyle/>
          <a:p>
            <a:r>
              <a:rPr lang="en-US" sz="2400" dirty="0"/>
              <a:t>We can search for “PARP7” in </a:t>
            </a:r>
            <a:r>
              <a:rPr lang="en-US" sz="2400" dirty="0" err="1"/>
              <a:t>BioProject</a:t>
            </a:r>
            <a:r>
              <a:rPr lang="en-US" sz="2400" dirty="0"/>
              <a:t>.</a:t>
            </a:r>
          </a:p>
          <a:p>
            <a:r>
              <a:rPr lang="en-US" sz="2400" dirty="0"/>
              <a:t>Select the third result: “Transcriptional changes by PARP7 Inhibitor in cancer cell lines”</a:t>
            </a:r>
          </a:p>
        </p:txBody>
      </p:sp>
      <p:pic>
        <p:nvPicPr>
          <p:cNvPr id="5" name="Picture 4">
            <a:extLst>
              <a:ext uri="{FF2B5EF4-FFF2-40B4-BE49-F238E27FC236}">
                <a16:creationId xmlns:a16="http://schemas.microsoft.com/office/drawing/2014/main" id="{8CC4D577-835B-CCFF-4EB1-B6170D69F1B4}"/>
              </a:ext>
            </a:extLst>
          </p:cNvPr>
          <p:cNvPicPr>
            <a:picLocks noChangeAspect="1"/>
          </p:cNvPicPr>
          <p:nvPr/>
        </p:nvPicPr>
        <p:blipFill>
          <a:blip r:embed="rId2"/>
          <a:stretch>
            <a:fillRect/>
          </a:stretch>
        </p:blipFill>
        <p:spPr>
          <a:xfrm>
            <a:off x="4365499" y="789709"/>
            <a:ext cx="4562763" cy="3186546"/>
          </a:xfrm>
          <a:prstGeom prst="rect">
            <a:avLst/>
          </a:prstGeom>
        </p:spPr>
      </p:pic>
    </p:spTree>
    <p:extLst>
      <p:ext uri="{BB962C8B-B14F-4D97-AF65-F5344CB8AC3E}">
        <p14:creationId xmlns:p14="http://schemas.microsoft.com/office/powerpoint/2010/main" val="2541919022"/>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9172A-A2CE-0B08-C5DB-DBD0E704D61C}"/>
              </a:ext>
            </a:extLst>
          </p:cNvPr>
          <p:cNvSpPr>
            <a:spLocks noGrp="1"/>
          </p:cNvSpPr>
          <p:nvPr>
            <p:ph type="title"/>
          </p:nvPr>
        </p:nvSpPr>
        <p:spPr/>
        <p:txBody>
          <a:bodyPr/>
          <a:lstStyle/>
          <a:p>
            <a:r>
              <a:rPr lang="en-US" dirty="0"/>
              <a:t>Finding Study Data</a:t>
            </a:r>
          </a:p>
        </p:txBody>
      </p:sp>
      <p:sp>
        <p:nvSpPr>
          <p:cNvPr id="3" name="Content Placeholder 2">
            <a:extLst>
              <a:ext uri="{FF2B5EF4-FFF2-40B4-BE49-F238E27FC236}">
                <a16:creationId xmlns:a16="http://schemas.microsoft.com/office/drawing/2014/main" id="{61DE974C-7468-54B5-D136-1B453B0C5D83}"/>
              </a:ext>
            </a:extLst>
          </p:cNvPr>
          <p:cNvSpPr>
            <a:spLocks noGrp="1"/>
          </p:cNvSpPr>
          <p:nvPr>
            <p:ph idx="1"/>
          </p:nvPr>
        </p:nvSpPr>
        <p:spPr>
          <a:xfrm>
            <a:off x="457200" y="1200151"/>
            <a:ext cx="4648200" cy="3366299"/>
          </a:xfrm>
        </p:spPr>
        <p:txBody>
          <a:bodyPr/>
          <a:lstStyle/>
          <a:p>
            <a:r>
              <a:rPr lang="en-US" dirty="0"/>
              <a:t>Luckily there are 84 sequencing data available, as well as 1 GEO dataset, we will look at this later, for now click the hyperlinked 84.</a:t>
            </a:r>
          </a:p>
        </p:txBody>
      </p:sp>
      <p:pic>
        <p:nvPicPr>
          <p:cNvPr id="5" name="Picture 4">
            <a:extLst>
              <a:ext uri="{FF2B5EF4-FFF2-40B4-BE49-F238E27FC236}">
                <a16:creationId xmlns:a16="http://schemas.microsoft.com/office/drawing/2014/main" id="{F96F213F-3A7E-A961-F3D1-F8E0011005E1}"/>
              </a:ext>
            </a:extLst>
          </p:cNvPr>
          <p:cNvPicPr>
            <a:picLocks noChangeAspect="1"/>
          </p:cNvPicPr>
          <p:nvPr/>
        </p:nvPicPr>
        <p:blipFill>
          <a:blip r:embed="rId2"/>
          <a:stretch>
            <a:fillRect/>
          </a:stretch>
        </p:blipFill>
        <p:spPr>
          <a:xfrm>
            <a:off x="4981173" y="1690255"/>
            <a:ext cx="4076974" cy="1900812"/>
          </a:xfrm>
          <a:prstGeom prst="rect">
            <a:avLst/>
          </a:prstGeom>
        </p:spPr>
      </p:pic>
    </p:spTree>
    <p:extLst>
      <p:ext uri="{BB962C8B-B14F-4D97-AF65-F5344CB8AC3E}">
        <p14:creationId xmlns:p14="http://schemas.microsoft.com/office/powerpoint/2010/main" val="414654181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B943B-9484-6E42-FBAD-02BEA561D2A6}"/>
              </a:ext>
            </a:extLst>
          </p:cNvPr>
          <p:cNvSpPr>
            <a:spLocks noGrp="1"/>
          </p:cNvSpPr>
          <p:nvPr>
            <p:ph type="title"/>
          </p:nvPr>
        </p:nvSpPr>
        <p:spPr/>
        <p:txBody>
          <a:bodyPr/>
          <a:lstStyle/>
          <a:p>
            <a:r>
              <a:rPr lang="en-US" dirty="0"/>
              <a:t>Finding Study Data</a:t>
            </a:r>
          </a:p>
        </p:txBody>
      </p:sp>
      <p:sp>
        <p:nvSpPr>
          <p:cNvPr id="3" name="Content Placeholder 2">
            <a:extLst>
              <a:ext uri="{FF2B5EF4-FFF2-40B4-BE49-F238E27FC236}">
                <a16:creationId xmlns:a16="http://schemas.microsoft.com/office/drawing/2014/main" id="{3BF2813E-14FE-4615-B573-F14257283F8A}"/>
              </a:ext>
            </a:extLst>
          </p:cNvPr>
          <p:cNvSpPr>
            <a:spLocks noGrp="1"/>
          </p:cNvSpPr>
          <p:nvPr>
            <p:ph idx="1"/>
          </p:nvPr>
        </p:nvSpPr>
        <p:spPr/>
        <p:txBody>
          <a:bodyPr/>
          <a:lstStyle/>
          <a:p>
            <a:r>
              <a:rPr lang="en-US" dirty="0"/>
              <a:t>We can tell some things about the study from the naming scheme of the SRA files.</a:t>
            </a:r>
          </a:p>
          <a:p>
            <a:r>
              <a:rPr lang="en-US" dirty="0"/>
              <a:t>Select the first file:</a:t>
            </a:r>
          </a:p>
        </p:txBody>
      </p:sp>
      <p:pic>
        <p:nvPicPr>
          <p:cNvPr id="5" name="Picture 4">
            <a:extLst>
              <a:ext uri="{FF2B5EF4-FFF2-40B4-BE49-F238E27FC236}">
                <a16:creationId xmlns:a16="http://schemas.microsoft.com/office/drawing/2014/main" id="{572DF536-27A8-3D0E-4A56-AC1874EECAB9}"/>
              </a:ext>
            </a:extLst>
          </p:cNvPr>
          <p:cNvPicPr>
            <a:picLocks noChangeAspect="1"/>
          </p:cNvPicPr>
          <p:nvPr/>
        </p:nvPicPr>
        <p:blipFill>
          <a:blip r:embed="rId2"/>
          <a:stretch>
            <a:fillRect/>
          </a:stretch>
        </p:blipFill>
        <p:spPr>
          <a:xfrm>
            <a:off x="1419697" y="2927921"/>
            <a:ext cx="5639587" cy="1638529"/>
          </a:xfrm>
          <a:prstGeom prst="rect">
            <a:avLst/>
          </a:prstGeom>
        </p:spPr>
      </p:pic>
    </p:spTree>
    <p:extLst>
      <p:ext uri="{BB962C8B-B14F-4D97-AF65-F5344CB8AC3E}">
        <p14:creationId xmlns:p14="http://schemas.microsoft.com/office/powerpoint/2010/main" val="379241778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3542E-B43A-912D-E8BE-4FFBA160780D}"/>
              </a:ext>
            </a:extLst>
          </p:cNvPr>
          <p:cNvSpPr>
            <a:spLocks noGrp="1"/>
          </p:cNvSpPr>
          <p:nvPr>
            <p:ph type="title"/>
          </p:nvPr>
        </p:nvSpPr>
        <p:spPr/>
        <p:txBody>
          <a:bodyPr/>
          <a:lstStyle/>
          <a:p>
            <a:r>
              <a:rPr lang="en-US" dirty="0"/>
              <a:t>Finding Study Data</a:t>
            </a:r>
          </a:p>
        </p:txBody>
      </p:sp>
      <p:sp>
        <p:nvSpPr>
          <p:cNvPr id="3" name="Content Placeholder 2">
            <a:extLst>
              <a:ext uri="{FF2B5EF4-FFF2-40B4-BE49-F238E27FC236}">
                <a16:creationId xmlns:a16="http://schemas.microsoft.com/office/drawing/2014/main" id="{E6AE23A2-CF41-AED7-0D93-BA8393FD9E07}"/>
              </a:ext>
            </a:extLst>
          </p:cNvPr>
          <p:cNvSpPr>
            <a:spLocks noGrp="1"/>
          </p:cNvSpPr>
          <p:nvPr>
            <p:ph idx="1"/>
          </p:nvPr>
        </p:nvSpPr>
        <p:spPr/>
        <p:txBody>
          <a:bodyPr/>
          <a:lstStyle/>
          <a:p>
            <a:r>
              <a:rPr lang="en-US" dirty="0"/>
              <a:t>We can download the data using the SRA-toolkit, copy the run accession number at the bottom of the page. (SRR14794084)</a:t>
            </a:r>
          </a:p>
          <a:p>
            <a:pPr marL="0" indent="0">
              <a:buNone/>
            </a:pPr>
            <a:endParaRPr lang="en-US" dirty="0"/>
          </a:p>
        </p:txBody>
      </p:sp>
      <p:pic>
        <p:nvPicPr>
          <p:cNvPr id="5" name="Picture 4">
            <a:extLst>
              <a:ext uri="{FF2B5EF4-FFF2-40B4-BE49-F238E27FC236}">
                <a16:creationId xmlns:a16="http://schemas.microsoft.com/office/drawing/2014/main" id="{BC79CF1B-030B-C5A0-8AD6-0D9C3FA262B7}"/>
              </a:ext>
            </a:extLst>
          </p:cNvPr>
          <p:cNvPicPr>
            <a:picLocks noChangeAspect="1"/>
          </p:cNvPicPr>
          <p:nvPr/>
        </p:nvPicPr>
        <p:blipFill>
          <a:blip r:embed="rId2"/>
          <a:stretch>
            <a:fillRect/>
          </a:stretch>
        </p:blipFill>
        <p:spPr>
          <a:xfrm>
            <a:off x="457200" y="2779837"/>
            <a:ext cx="4446928" cy="2327023"/>
          </a:xfrm>
          <a:prstGeom prst="rect">
            <a:avLst/>
          </a:prstGeom>
        </p:spPr>
      </p:pic>
    </p:spTree>
    <p:extLst>
      <p:ext uri="{BB962C8B-B14F-4D97-AF65-F5344CB8AC3E}">
        <p14:creationId xmlns:p14="http://schemas.microsoft.com/office/powerpoint/2010/main" val="202296268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404B3-F5F4-456E-7E07-5283B2A51EAF}"/>
              </a:ext>
            </a:extLst>
          </p:cNvPr>
          <p:cNvSpPr>
            <a:spLocks noGrp="1"/>
          </p:cNvSpPr>
          <p:nvPr>
            <p:ph type="title"/>
          </p:nvPr>
        </p:nvSpPr>
        <p:spPr/>
        <p:txBody>
          <a:bodyPr/>
          <a:lstStyle/>
          <a:p>
            <a:r>
              <a:rPr lang="en-US" dirty="0"/>
              <a:t>Finding Study Data</a:t>
            </a:r>
          </a:p>
        </p:txBody>
      </p:sp>
      <p:sp>
        <p:nvSpPr>
          <p:cNvPr id="3" name="Content Placeholder 2">
            <a:extLst>
              <a:ext uri="{FF2B5EF4-FFF2-40B4-BE49-F238E27FC236}">
                <a16:creationId xmlns:a16="http://schemas.microsoft.com/office/drawing/2014/main" id="{866918F3-8629-A98F-321F-1D6E614B5A76}"/>
              </a:ext>
            </a:extLst>
          </p:cNvPr>
          <p:cNvSpPr>
            <a:spLocks noGrp="1"/>
          </p:cNvSpPr>
          <p:nvPr>
            <p:ph idx="1"/>
          </p:nvPr>
        </p:nvSpPr>
        <p:spPr/>
        <p:txBody>
          <a:bodyPr/>
          <a:lstStyle/>
          <a:p>
            <a:r>
              <a:rPr lang="en-US" dirty="0"/>
              <a:t>Download the file, we are going to be working with this file. </a:t>
            </a:r>
          </a:p>
          <a:p>
            <a:r>
              <a:rPr lang="en-US" dirty="0"/>
              <a:t>At the terminal type: </a:t>
            </a:r>
          </a:p>
          <a:p>
            <a:pPr lvl="1"/>
            <a:r>
              <a:rPr lang="en-US" sz="2400" dirty="0"/>
              <a:t>“prefetch SRR14794084”</a:t>
            </a:r>
          </a:p>
          <a:p>
            <a:pPr lvl="1"/>
            <a:r>
              <a:rPr lang="en-US" sz="2400" dirty="0"/>
              <a:t>“</a:t>
            </a:r>
            <a:r>
              <a:rPr lang="en-US" sz="2400" dirty="0" err="1"/>
              <a:t>fastq</a:t>
            </a:r>
            <a:r>
              <a:rPr lang="en-US" sz="2400" dirty="0"/>
              <a:t>-dump SRR14794084/SRR14794084.sra”</a:t>
            </a:r>
          </a:p>
        </p:txBody>
      </p:sp>
    </p:spTree>
    <p:extLst>
      <p:ext uri="{BB962C8B-B14F-4D97-AF65-F5344CB8AC3E}">
        <p14:creationId xmlns:p14="http://schemas.microsoft.com/office/powerpoint/2010/main" val="224461368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943B2-48BE-9683-5051-FCF01E4E2AF0}"/>
              </a:ext>
            </a:extLst>
          </p:cNvPr>
          <p:cNvSpPr>
            <a:spLocks noGrp="1"/>
          </p:cNvSpPr>
          <p:nvPr>
            <p:ph type="title"/>
          </p:nvPr>
        </p:nvSpPr>
        <p:spPr/>
        <p:txBody>
          <a:bodyPr/>
          <a:lstStyle/>
          <a:p>
            <a:r>
              <a:rPr lang="en-US" dirty="0"/>
              <a:t>Finding study data.</a:t>
            </a:r>
          </a:p>
        </p:txBody>
      </p:sp>
      <p:pic>
        <p:nvPicPr>
          <p:cNvPr id="5" name="Picture 4">
            <a:extLst>
              <a:ext uri="{FF2B5EF4-FFF2-40B4-BE49-F238E27FC236}">
                <a16:creationId xmlns:a16="http://schemas.microsoft.com/office/drawing/2014/main" id="{9B06277D-722C-0228-C1E6-60613E8D192B}"/>
              </a:ext>
            </a:extLst>
          </p:cNvPr>
          <p:cNvPicPr>
            <a:picLocks noChangeAspect="1"/>
          </p:cNvPicPr>
          <p:nvPr/>
        </p:nvPicPr>
        <p:blipFill>
          <a:blip r:embed="rId2"/>
          <a:stretch>
            <a:fillRect/>
          </a:stretch>
        </p:blipFill>
        <p:spPr>
          <a:xfrm>
            <a:off x="0" y="1063229"/>
            <a:ext cx="9144000" cy="1524985"/>
          </a:xfrm>
          <a:prstGeom prst="rect">
            <a:avLst/>
          </a:prstGeom>
        </p:spPr>
      </p:pic>
    </p:spTree>
    <p:extLst>
      <p:ext uri="{BB962C8B-B14F-4D97-AF65-F5344CB8AC3E}">
        <p14:creationId xmlns:p14="http://schemas.microsoft.com/office/powerpoint/2010/main" val="2979908485"/>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E4D6D-EA4F-F498-D8D5-35B864A907C7}"/>
              </a:ext>
            </a:extLst>
          </p:cNvPr>
          <p:cNvSpPr>
            <a:spLocks noGrp="1"/>
          </p:cNvSpPr>
          <p:nvPr>
            <p:ph type="title"/>
          </p:nvPr>
        </p:nvSpPr>
        <p:spPr/>
        <p:txBody>
          <a:bodyPr/>
          <a:lstStyle/>
          <a:p>
            <a:r>
              <a:rPr lang="en-US" dirty="0"/>
              <a:t>Finding study data</a:t>
            </a:r>
          </a:p>
        </p:txBody>
      </p:sp>
      <p:sp>
        <p:nvSpPr>
          <p:cNvPr id="3" name="Content Placeholder 2">
            <a:extLst>
              <a:ext uri="{FF2B5EF4-FFF2-40B4-BE49-F238E27FC236}">
                <a16:creationId xmlns:a16="http://schemas.microsoft.com/office/drawing/2014/main" id="{70413909-BF50-E24A-9F58-59AAE16BE76A}"/>
              </a:ext>
            </a:extLst>
          </p:cNvPr>
          <p:cNvSpPr>
            <a:spLocks noGrp="1"/>
          </p:cNvSpPr>
          <p:nvPr>
            <p:ph idx="1"/>
          </p:nvPr>
        </p:nvSpPr>
        <p:spPr/>
        <p:txBody>
          <a:bodyPr/>
          <a:lstStyle/>
          <a:p>
            <a:r>
              <a:rPr lang="en-US" sz="2400" dirty="0"/>
              <a:t>We need to align to the human reference genome, we will use hisat2</a:t>
            </a:r>
          </a:p>
          <a:p>
            <a:r>
              <a:rPr lang="en-US" sz="2400" dirty="0"/>
              <a:t>Hisat2 requires an index of the human reference genome to be generated. </a:t>
            </a:r>
          </a:p>
          <a:p>
            <a:r>
              <a:rPr lang="en-US" sz="2400" dirty="0"/>
              <a:t>Hisat2-build utility can be used to generate an index, we will do this for the sars-cov-2 genome shortly, but for now, we will download the index from online.</a:t>
            </a:r>
          </a:p>
        </p:txBody>
      </p:sp>
    </p:spTree>
    <p:extLst>
      <p:ext uri="{BB962C8B-B14F-4D97-AF65-F5344CB8AC3E}">
        <p14:creationId xmlns:p14="http://schemas.microsoft.com/office/powerpoint/2010/main" val="398602584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F48A7-9699-9C73-2331-41FB8B5E954F}"/>
              </a:ext>
            </a:extLst>
          </p:cNvPr>
          <p:cNvSpPr>
            <a:spLocks noGrp="1"/>
          </p:cNvSpPr>
          <p:nvPr>
            <p:ph type="title"/>
          </p:nvPr>
        </p:nvSpPr>
        <p:spPr/>
        <p:txBody>
          <a:bodyPr/>
          <a:lstStyle/>
          <a:p>
            <a:r>
              <a:rPr lang="en-US" dirty="0"/>
              <a:t>Downloading HISAT2 GRCh38 index</a:t>
            </a:r>
          </a:p>
        </p:txBody>
      </p:sp>
      <p:sp>
        <p:nvSpPr>
          <p:cNvPr id="3" name="Content Placeholder 2">
            <a:extLst>
              <a:ext uri="{FF2B5EF4-FFF2-40B4-BE49-F238E27FC236}">
                <a16:creationId xmlns:a16="http://schemas.microsoft.com/office/drawing/2014/main" id="{D46E468B-08F8-C05C-F91B-97FC19C9E587}"/>
              </a:ext>
            </a:extLst>
          </p:cNvPr>
          <p:cNvSpPr>
            <a:spLocks noGrp="1"/>
          </p:cNvSpPr>
          <p:nvPr>
            <p:ph idx="1"/>
          </p:nvPr>
        </p:nvSpPr>
        <p:spPr/>
        <p:txBody>
          <a:bodyPr/>
          <a:lstStyle/>
          <a:p>
            <a:r>
              <a:rPr lang="en-US" dirty="0"/>
              <a:t>Type “</a:t>
            </a:r>
            <a:r>
              <a:rPr lang="en-US" dirty="0" err="1"/>
              <a:t>wget</a:t>
            </a:r>
            <a:r>
              <a:rPr lang="en-US" dirty="0"/>
              <a:t> </a:t>
            </a:r>
            <a:r>
              <a:rPr lang="en-US" dirty="0">
                <a:hlinkClick r:id="rId2"/>
              </a:rPr>
              <a:t>https://genome-idx.s3.amazonaws.com/hisat/grch38_genome.tar.gz</a:t>
            </a:r>
            <a:r>
              <a:rPr lang="en-US" dirty="0"/>
              <a:t>” in terminal to download the index for the human reference genome.</a:t>
            </a:r>
          </a:p>
          <a:p>
            <a:r>
              <a:rPr lang="en-US" dirty="0"/>
              <a:t>This will be about 10 GB uncompressed, make sure you have space if following along.</a:t>
            </a:r>
          </a:p>
        </p:txBody>
      </p:sp>
    </p:spTree>
    <p:extLst>
      <p:ext uri="{BB962C8B-B14F-4D97-AF65-F5344CB8AC3E}">
        <p14:creationId xmlns:p14="http://schemas.microsoft.com/office/powerpoint/2010/main" val="3936407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D300B-D0E9-3FB5-9EB9-09516B5FED19}"/>
              </a:ext>
            </a:extLst>
          </p:cNvPr>
          <p:cNvSpPr>
            <a:spLocks noGrp="1"/>
          </p:cNvSpPr>
          <p:nvPr>
            <p:ph type="title"/>
          </p:nvPr>
        </p:nvSpPr>
        <p:spPr/>
        <p:txBody>
          <a:bodyPr/>
          <a:lstStyle/>
          <a:p>
            <a:r>
              <a:rPr lang="en-US" dirty="0"/>
              <a:t>Assembly</a:t>
            </a:r>
          </a:p>
        </p:txBody>
      </p:sp>
      <p:sp>
        <p:nvSpPr>
          <p:cNvPr id="3" name="Content Placeholder 2">
            <a:extLst>
              <a:ext uri="{FF2B5EF4-FFF2-40B4-BE49-F238E27FC236}">
                <a16:creationId xmlns:a16="http://schemas.microsoft.com/office/drawing/2014/main" id="{8F851243-9898-5573-3845-65EFF98F5901}"/>
              </a:ext>
            </a:extLst>
          </p:cNvPr>
          <p:cNvSpPr>
            <a:spLocks noGrp="1"/>
          </p:cNvSpPr>
          <p:nvPr>
            <p:ph idx="1"/>
          </p:nvPr>
        </p:nvSpPr>
        <p:spPr/>
        <p:txBody>
          <a:bodyPr/>
          <a:lstStyle/>
          <a:p>
            <a:r>
              <a:rPr lang="en-US" dirty="0"/>
              <a:t>Two types: </a:t>
            </a:r>
          </a:p>
          <a:p>
            <a:pPr lvl="1"/>
            <a:r>
              <a:rPr lang="en-US" dirty="0"/>
              <a:t>Reference-guided </a:t>
            </a:r>
          </a:p>
          <a:p>
            <a:pPr lvl="1"/>
            <a:r>
              <a:rPr lang="en-US" dirty="0"/>
              <a:t>De Novo (seen for first time)</a:t>
            </a:r>
          </a:p>
          <a:p>
            <a:r>
              <a:rPr lang="en-US" dirty="0"/>
              <a:t>Before reference was created we had to use De novo assembly methods!</a:t>
            </a:r>
          </a:p>
        </p:txBody>
      </p:sp>
      <p:pic>
        <p:nvPicPr>
          <p:cNvPr id="4" name="Picture 3">
            <a:extLst>
              <a:ext uri="{FF2B5EF4-FFF2-40B4-BE49-F238E27FC236}">
                <a16:creationId xmlns:a16="http://schemas.microsoft.com/office/drawing/2014/main" id="{453CA7DE-BCEE-6866-F537-6516C89EA44A}"/>
              </a:ext>
            </a:extLst>
          </p:cNvPr>
          <p:cNvPicPr/>
          <p:nvPr/>
        </p:nvPicPr>
        <p:blipFill>
          <a:blip r:embed="rId2"/>
          <a:stretch/>
        </p:blipFill>
        <p:spPr>
          <a:xfrm>
            <a:off x="4495799" y="290945"/>
            <a:ext cx="4584415" cy="1230143"/>
          </a:xfrm>
          <a:prstGeom prst="rect">
            <a:avLst/>
          </a:prstGeom>
          <a:ln w="0">
            <a:noFill/>
          </a:ln>
        </p:spPr>
      </p:pic>
      <p:sp>
        <p:nvSpPr>
          <p:cNvPr id="5" name="TextBox 4">
            <a:extLst>
              <a:ext uri="{FF2B5EF4-FFF2-40B4-BE49-F238E27FC236}">
                <a16:creationId xmlns:a16="http://schemas.microsoft.com/office/drawing/2014/main" id="{A4ACDF3C-3CE8-11F1-4257-54F0EBDEA8B3}"/>
              </a:ext>
            </a:extLst>
          </p:cNvPr>
          <p:cNvSpPr txBox="1"/>
          <p:nvPr/>
        </p:nvSpPr>
        <p:spPr>
          <a:xfrm>
            <a:off x="5964382" y="1454727"/>
            <a:ext cx="2916382" cy="369332"/>
          </a:xfrm>
          <a:prstGeom prst="rect">
            <a:avLst/>
          </a:prstGeom>
          <a:noFill/>
        </p:spPr>
        <p:txBody>
          <a:bodyPr wrap="square" rtlCol="0">
            <a:spAutoFit/>
          </a:bodyPr>
          <a:lstStyle/>
          <a:p>
            <a:r>
              <a:rPr lang="en-US" dirty="0"/>
              <a:t>Recall </a:t>
            </a:r>
            <a:r>
              <a:rPr lang="en-US" dirty="0" err="1"/>
              <a:t>Dayhoff’s</a:t>
            </a:r>
            <a:r>
              <a:rPr lang="en-US" dirty="0"/>
              <a:t> </a:t>
            </a:r>
            <a:r>
              <a:rPr lang="en-US" dirty="0" err="1"/>
              <a:t>Comprotein</a:t>
            </a:r>
            <a:r>
              <a:rPr lang="en-US" dirty="0"/>
              <a:t>!</a:t>
            </a:r>
          </a:p>
        </p:txBody>
      </p:sp>
    </p:spTree>
    <p:extLst>
      <p:ext uri="{BB962C8B-B14F-4D97-AF65-F5344CB8AC3E}">
        <p14:creationId xmlns:p14="http://schemas.microsoft.com/office/powerpoint/2010/main" val="288634566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866CD-8C69-86B5-598F-2F67E7364C2B}"/>
              </a:ext>
            </a:extLst>
          </p:cNvPr>
          <p:cNvSpPr>
            <a:spLocks noGrp="1"/>
          </p:cNvSpPr>
          <p:nvPr>
            <p:ph type="title"/>
          </p:nvPr>
        </p:nvSpPr>
        <p:spPr/>
        <p:txBody>
          <a:bodyPr/>
          <a:lstStyle/>
          <a:p>
            <a:r>
              <a:rPr lang="en-US" dirty="0"/>
              <a:t>Downloading HISAT2 GRCh38 index</a:t>
            </a:r>
          </a:p>
        </p:txBody>
      </p:sp>
      <p:sp>
        <p:nvSpPr>
          <p:cNvPr id="3" name="Content Placeholder 2">
            <a:extLst>
              <a:ext uri="{FF2B5EF4-FFF2-40B4-BE49-F238E27FC236}">
                <a16:creationId xmlns:a16="http://schemas.microsoft.com/office/drawing/2014/main" id="{FB9BA362-F151-BC9E-310D-86A98978F919}"/>
              </a:ext>
            </a:extLst>
          </p:cNvPr>
          <p:cNvSpPr>
            <a:spLocks noGrp="1"/>
          </p:cNvSpPr>
          <p:nvPr>
            <p:ph idx="1"/>
          </p:nvPr>
        </p:nvSpPr>
        <p:spPr/>
        <p:txBody>
          <a:bodyPr/>
          <a:lstStyle/>
          <a:p>
            <a:r>
              <a:rPr lang="en-US" dirty="0"/>
              <a:t>This will take a few minutes, in the meantime let us discuss what the hisat2 index is.</a:t>
            </a:r>
          </a:p>
          <a:p>
            <a:endParaRPr lang="en-US" dirty="0"/>
          </a:p>
        </p:txBody>
      </p:sp>
      <p:pic>
        <p:nvPicPr>
          <p:cNvPr id="5" name="Picture 4">
            <a:extLst>
              <a:ext uri="{FF2B5EF4-FFF2-40B4-BE49-F238E27FC236}">
                <a16:creationId xmlns:a16="http://schemas.microsoft.com/office/drawing/2014/main" id="{4F34D09E-4803-B286-FAC2-062F19063871}"/>
              </a:ext>
            </a:extLst>
          </p:cNvPr>
          <p:cNvPicPr>
            <a:picLocks noChangeAspect="1"/>
          </p:cNvPicPr>
          <p:nvPr/>
        </p:nvPicPr>
        <p:blipFill>
          <a:blip r:embed="rId2"/>
          <a:stretch>
            <a:fillRect/>
          </a:stretch>
        </p:blipFill>
        <p:spPr>
          <a:xfrm>
            <a:off x="0" y="2806006"/>
            <a:ext cx="9144000" cy="930798"/>
          </a:xfrm>
          <a:prstGeom prst="rect">
            <a:avLst/>
          </a:prstGeom>
        </p:spPr>
      </p:pic>
    </p:spTree>
    <p:extLst>
      <p:ext uri="{BB962C8B-B14F-4D97-AF65-F5344CB8AC3E}">
        <p14:creationId xmlns:p14="http://schemas.microsoft.com/office/powerpoint/2010/main" val="336176703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7E719-1A82-8657-F55A-FE060A5895E2}"/>
              </a:ext>
            </a:extLst>
          </p:cNvPr>
          <p:cNvSpPr>
            <a:spLocks noGrp="1"/>
          </p:cNvSpPr>
          <p:nvPr>
            <p:ph type="title"/>
          </p:nvPr>
        </p:nvSpPr>
        <p:spPr/>
        <p:txBody>
          <a:bodyPr/>
          <a:lstStyle/>
          <a:p>
            <a:r>
              <a:rPr lang="en-US" dirty="0"/>
              <a:t>HISAT2 Index</a:t>
            </a:r>
          </a:p>
        </p:txBody>
      </p:sp>
      <p:sp>
        <p:nvSpPr>
          <p:cNvPr id="3" name="Content Placeholder 2">
            <a:extLst>
              <a:ext uri="{FF2B5EF4-FFF2-40B4-BE49-F238E27FC236}">
                <a16:creationId xmlns:a16="http://schemas.microsoft.com/office/drawing/2014/main" id="{3E8F3815-FB0B-2AFC-A16B-FEC319E098F2}"/>
              </a:ext>
            </a:extLst>
          </p:cNvPr>
          <p:cNvSpPr>
            <a:spLocks noGrp="1"/>
          </p:cNvSpPr>
          <p:nvPr>
            <p:ph idx="1"/>
          </p:nvPr>
        </p:nvSpPr>
        <p:spPr/>
        <p:txBody>
          <a:bodyPr/>
          <a:lstStyle/>
          <a:p>
            <a:r>
              <a:rPr lang="en-US" dirty="0"/>
              <a:t>The HISAT2 index is a convenient representation of the human reference genome.</a:t>
            </a:r>
          </a:p>
          <a:p>
            <a:r>
              <a:rPr lang="en-US" dirty="0"/>
              <a:t>It allows for fast alignment, including when reads are spliced. </a:t>
            </a:r>
          </a:p>
          <a:p>
            <a:r>
              <a:rPr lang="en-US" dirty="0"/>
              <a:t>HISAT2 is very powerful software.</a:t>
            </a:r>
          </a:p>
        </p:txBody>
      </p:sp>
    </p:spTree>
    <p:extLst>
      <p:ext uri="{BB962C8B-B14F-4D97-AF65-F5344CB8AC3E}">
        <p14:creationId xmlns:p14="http://schemas.microsoft.com/office/powerpoint/2010/main" val="4276408559"/>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PlaceHolder 1"/>
          <p:cNvSpPr>
            <a:spLocks noGrp="1"/>
          </p:cNvSpPr>
          <p:nvPr>
            <p:ph type="title"/>
          </p:nvPr>
        </p:nvSpPr>
        <p:spPr>
          <a:xfrm>
            <a:off x="458280" y="0"/>
            <a:ext cx="8228160" cy="857520"/>
          </a:xfrm>
          <a:prstGeom prst="rect">
            <a:avLst/>
          </a:prstGeom>
          <a:noFill/>
          <a:ln w="0">
            <a:noFill/>
          </a:ln>
        </p:spPr>
        <p:txBody>
          <a:bodyPr lIns="0" tIns="0" rIns="0" bIns="0" anchor="ctr">
            <a:noAutofit/>
          </a:bodyPr>
          <a:lstStyle/>
          <a:p>
            <a:pPr algn="ctr">
              <a:lnSpc>
                <a:spcPct val="100000"/>
              </a:lnSpc>
              <a:buNone/>
            </a:pPr>
            <a:r>
              <a:rPr lang="en-US" sz="4400" b="0" strike="noStrike" spc="-1">
                <a:latin typeface="Arial"/>
              </a:rPr>
              <a:t>Burrows-Wheeler Transform</a:t>
            </a:r>
          </a:p>
        </p:txBody>
      </p:sp>
      <p:sp>
        <p:nvSpPr>
          <p:cNvPr id="633" name="Rectangle 632"/>
          <p:cNvSpPr/>
          <p:nvPr/>
        </p:nvSpPr>
        <p:spPr>
          <a:xfrm>
            <a:off x="457200" y="610560"/>
            <a:ext cx="7688880" cy="36730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Suppose we would like to search for ‘ACG’ in the string ‘GACGTG’.</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 To Build the Index (FM), </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	- Take the Burrows Wheeler Transform, and store the first column</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1.  Add ‘$’ and Take all rotations: </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GACGTG$</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ACGTG$G</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CGTG$GA</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GTG$GAC</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TG$GACG</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G$GACGT</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$GACGTG</a:t>
            </a:r>
            <a:endParaRPr lang="en-US" sz="1800" b="0" strike="noStrike" spc="-1">
              <a:latin typeface="Arial"/>
            </a:endParaRPr>
          </a:p>
        </p:txBody>
      </p:sp>
      <p:sp>
        <p:nvSpPr>
          <p:cNvPr id="634" name="Rectangle 633"/>
          <p:cNvSpPr/>
          <p:nvPr/>
        </p:nvSpPr>
        <p:spPr>
          <a:xfrm>
            <a:off x="3850200" y="1979280"/>
            <a:ext cx="2325960" cy="29052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2. Sort the Rotations: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$GACGTG</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ACGTG$G</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CGTG$GA</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G$GACGT</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GACGTG$</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GTG$GAC</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TG$GACG</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 </a:t>
            </a:r>
            <a:endParaRPr lang="en-US" sz="1800" b="0" strike="noStrike" spc="-1">
              <a:latin typeface="Arial"/>
            </a:endParaRPr>
          </a:p>
        </p:txBody>
      </p:sp>
      <p:sp>
        <p:nvSpPr>
          <p:cNvPr id="635" name="Straight Connector 634"/>
          <p:cNvSpPr/>
          <p:nvPr/>
        </p:nvSpPr>
        <p:spPr>
          <a:xfrm>
            <a:off x="2057400" y="3429000"/>
            <a:ext cx="1600200" cy="360"/>
          </a:xfrm>
          <a:prstGeom prst="line">
            <a:avLst/>
          </a:prstGeom>
          <a:ln w="0">
            <a:solidFill>
              <a:srgbClr val="3465A4"/>
            </a:solidFill>
            <a:tailEnd type="triangle" w="med" len="med"/>
          </a:ln>
        </p:spPr>
        <p:style>
          <a:lnRef idx="0">
            <a:scrgbClr r="0" g="0" b="0"/>
          </a:lnRef>
          <a:fillRef idx="0">
            <a:scrgbClr r="0" g="0" b="0"/>
          </a:fillRef>
          <a:effectRef idx="0">
            <a:scrgbClr r="0" g="0" b="0"/>
          </a:effectRef>
          <a:fontRef idx="minor"/>
        </p:style>
      </p:sp>
      <p:sp>
        <p:nvSpPr>
          <p:cNvPr id="636" name="Rectangle 635"/>
          <p:cNvSpPr/>
          <p:nvPr/>
        </p:nvSpPr>
        <p:spPr>
          <a:xfrm>
            <a:off x="5424480" y="2743200"/>
            <a:ext cx="3490200" cy="1369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3. Take the Last and first</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	Columns:</a:t>
            </a:r>
            <a:endParaRPr lang="en-US" sz="1800" b="0" strike="noStrike" spc="-1">
              <a:latin typeface="Arial"/>
            </a:endParaRPr>
          </a:p>
          <a:p>
            <a:pPr>
              <a:lnSpc>
                <a:spcPct val="100000"/>
              </a:lnSpc>
              <a:buNone/>
            </a:pP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First: ([$,1],[A,1],[C,1],[G,3],[T,1])</a:t>
            </a:r>
            <a:endParaRPr lang="en-US" sz="1800" b="0" strike="noStrike" spc="-1">
              <a:latin typeface="Arial"/>
            </a:endParaRPr>
          </a:p>
          <a:p>
            <a:pPr>
              <a:lnSpc>
                <a:spcPct val="100000"/>
              </a:lnSpc>
              <a:buNone/>
            </a:pPr>
            <a:r>
              <a:rPr lang="en-US" sz="1800" b="0" strike="noStrike" spc="-1">
                <a:solidFill>
                  <a:srgbClr val="000000"/>
                </a:solidFill>
                <a:latin typeface="Arial"/>
                <a:ea typeface="DejaVu Sans"/>
              </a:rPr>
              <a:t>Last: GGAT$CG</a:t>
            </a:r>
            <a:endParaRPr lang="en-US" sz="1800" b="0" strike="noStrike" spc="-1">
              <a:latin typeface="Arial"/>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PlaceHolder 1"/>
          <p:cNvSpPr>
            <a:spLocks noGrp="1"/>
          </p:cNvSpPr>
          <p:nvPr>
            <p:ph type="title"/>
          </p:nvPr>
        </p:nvSpPr>
        <p:spPr>
          <a:xfrm>
            <a:off x="457200" y="205200"/>
            <a:ext cx="8228160" cy="857520"/>
          </a:xfrm>
          <a:prstGeom prst="rect">
            <a:avLst/>
          </a:prstGeom>
          <a:noFill/>
          <a:ln w="0">
            <a:noFill/>
          </a:ln>
        </p:spPr>
        <p:txBody>
          <a:bodyPr lIns="0" tIns="0" rIns="0" bIns="0" anchor="ctr">
            <a:noAutofit/>
          </a:bodyPr>
          <a:lstStyle/>
          <a:p>
            <a:pPr algn="ctr">
              <a:lnSpc>
                <a:spcPct val="100000"/>
              </a:lnSpc>
              <a:buNone/>
            </a:pPr>
            <a:r>
              <a:rPr lang="en-US" sz="4400" b="0" strike="noStrike" spc="-1">
                <a:latin typeface="Arial"/>
              </a:rPr>
              <a:t>Burrows-Wheeler Transform</a:t>
            </a:r>
          </a:p>
        </p:txBody>
      </p:sp>
      <p:sp>
        <p:nvSpPr>
          <p:cNvPr id="638" name="Rectangle 637"/>
          <p:cNvSpPr/>
          <p:nvPr/>
        </p:nvSpPr>
        <p:spPr>
          <a:xfrm>
            <a:off x="3886200" y="1828800"/>
            <a:ext cx="2513880" cy="44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0" strike="noStrike" spc="-1">
                <a:solidFill>
                  <a:srgbClr val="C9211E"/>
                </a:solidFill>
                <a:latin typeface="Arial"/>
                <a:ea typeface="DejaVu Sans"/>
              </a:rPr>
              <a:t>$  </a:t>
            </a:r>
            <a:r>
              <a:rPr lang="en-US" sz="2200" b="0" strike="noStrike" spc="-1">
                <a:solidFill>
                  <a:srgbClr val="000000"/>
                </a:solidFill>
                <a:latin typeface="Arial"/>
                <a:ea typeface="DejaVu Sans"/>
              </a:rPr>
              <a:t>GACGT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A</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CGTG$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1</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C</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GTG$G </a:t>
            </a:r>
            <a:r>
              <a:rPr lang="en-US" sz="2200" b="0" strike="noStrike" spc="-1">
                <a:solidFill>
                  <a:srgbClr val="004586"/>
                </a:solidFill>
                <a:latin typeface="Arial"/>
                <a:ea typeface="DejaVu Sans"/>
              </a:rPr>
              <a:t>A</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G</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$GACG </a:t>
            </a:r>
            <a:r>
              <a:rPr lang="en-US" sz="2200" b="0" strike="noStrike" spc="-1">
                <a:solidFill>
                  <a:srgbClr val="004586"/>
                </a:solidFill>
                <a:latin typeface="Arial"/>
                <a:ea typeface="DejaVu Sans"/>
              </a:rPr>
              <a:t>T</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G</a:t>
            </a:r>
            <a:r>
              <a:rPr lang="en-US" sz="2200" b="0" strike="noStrike" spc="-1" baseline="-8000">
                <a:solidFill>
                  <a:srgbClr val="C9211E"/>
                </a:solidFill>
                <a:latin typeface="Arial"/>
                <a:ea typeface="DejaVu Sans"/>
              </a:rPr>
              <a:t>1 </a:t>
            </a:r>
            <a:r>
              <a:rPr lang="en-US" sz="2200" b="0" strike="noStrike" spc="-1">
                <a:solidFill>
                  <a:srgbClr val="000000"/>
                </a:solidFill>
                <a:latin typeface="Arial"/>
                <a:ea typeface="DejaVu Sans"/>
              </a:rPr>
              <a:t>ACGTG </a:t>
            </a:r>
            <a:r>
              <a:rPr lang="en-US" sz="2200" b="0" strike="noStrike" spc="-1">
                <a:solidFill>
                  <a:srgbClr val="004586"/>
                </a:solidFill>
                <a:latin typeface="Arial"/>
                <a:ea typeface="DejaVu Sans"/>
              </a:rPr>
              <a:t>$</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G</a:t>
            </a:r>
            <a:r>
              <a:rPr lang="en-US" sz="2200" b="0" strike="noStrike" spc="-1" baseline="-8000">
                <a:solidFill>
                  <a:srgbClr val="C9211E"/>
                </a:solidFill>
                <a:latin typeface="Arial"/>
                <a:ea typeface="DejaVu Sans"/>
              </a:rPr>
              <a:t>2 </a:t>
            </a:r>
            <a:r>
              <a:rPr lang="en-US" sz="2200" b="0" strike="noStrike" spc="-1">
                <a:solidFill>
                  <a:srgbClr val="000000"/>
                </a:solidFill>
                <a:latin typeface="Arial"/>
                <a:ea typeface="DejaVu Sans"/>
              </a:rPr>
              <a:t>TG$GA </a:t>
            </a:r>
            <a:r>
              <a:rPr lang="en-US" sz="2200" b="0" strike="noStrike" spc="-1">
                <a:solidFill>
                  <a:srgbClr val="004586"/>
                </a:solidFill>
                <a:latin typeface="Arial"/>
                <a:ea typeface="DejaVu Sans"/>
              </a:rPr>
              <a:t>C</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T</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G$GAC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2</a:t>
            </a:r>
            <a:endParaRPr lang="en-US" sz="2200" b="0" strike="noStrike" spc="-1">
              <a:latin typeface="Arial"/>
            </a:endParaRPr>
          </a:p>
        </p:txBody>
      </p:sp>
      <p:sp>
        <p:nvSpPr>
          <p:cNvPr id="639" name="Rectangle 638"/>
          <p:cNvSpPr/>
          <p:nvPr/>
        </p:nvSpPr>
        <p:spPr>
          <a:xfrm>
            <a:off x="914400" y="1400400"/>
            <a:ext cx="4799880" cy="111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First-Last Mapping Property makes Querying ‘ACG’ in string easier</a:t>
            </a:r>
            <a:endParaRPr lang="en-US" sz="1800" b="0" strike="noStrike" spc="-1">
              <a:latin typeface="Arial"/>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PlaceHolder 1"/>
          <p:cNvSpPr>
            <a:spLocks noGrp="1"/>
          </p:cNvSpPr>
          <p:nvPr>
            <p:ph type="title"/>
          </p:nvPr>
        </p:nvSpPr>
        <p:spPr>
          <a:xfrm>
            <a:off x="457200" y="205200"/>
            <a:ext cx="8228160" cy="857520"/>
          </a:xfrm>
          <a:prstGeom prst="rect">
            <a:avLst/>
          </a:prstGeom>
          <a:noFill/>
          <a:ln w="0">
            <a:noFill/>
          </a:ln>
        </p:spPr>
        <p:txBody>
          <a:bodyPr lIns="0" tIns="0" rIns="0" bIns="0" anchor="ctr">
            <a:noAutofit/>
          </a:bodyPr>
          <a:lstStyle/>
          <a:p>
            <a:pPr algn="ctr">
              <a:lnSpc>
                <a:spcPct val="100000"/>
              </a:lnSpc>
              <a:buNone/>
            </a:pPr>
            <a:r>
              <a:rPr lang="en-US" sz="4400" b="0" strike="noStrike" spc="-1">
                <a:latin typeface="Arial"/>
              </a:rPr>
              <a:t>Burrows-Wheeler Transform</a:t>
            </a:r>
          </a:p>
        </p:txBody>
      </p:sp>
      <p:sp>
        <p:nvSpPr>
          <p:cNvPr id="641" name="Rectangle 640"/>
          <p:cNvSpPr/>
          <p:nvPr/>
        </p:nvSpPr>
        <p:spPr>
          <a:xfrm>
            <a:off x="3886200" y="1828800"/>
            <a:ext cx="2513880" cy="44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0" strike="noStrike" spc="-1">
                <a:solidFill>
                  <a:srgbClr val="C9211E"/>
                </a:solidFill>
                <a:latin typeface="Arial"/>
                <a:ea typeface="DejaVu Sans"/>
              </a:rPr>
              <a:t>$  </a:t>
            </a:r>
            <a:r>
              <a:rPr lang="en-US" sz="2200" b="0" strike="noStrike" spc="-1">
                <a:solidFill>
                  <a:srgbClr val="000000"/>
                </a:solidFill>
                <a:latin typeface="Arial"/>
                <a:ea typeface="DejaVu Sans"/>
              </a:rPr>
              <a:t>GACGT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A</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CGTG$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1</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C</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GTG$G </a:t>
            </a:r>
            <a:r>
              <a:rPr lang="en-US" sz="2200" b="0" strike="noStrike" spc="-1">
                <a:solidFill>
                  <a:srgbClr val="004586"/>
                </a:solidFill>
                <a:latin typeface="Arial"/>
                <a:ea typeface="DejaVu Sans"/>
              </a:rPr>
              <a:t>A</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G</a:t>
            </a:r>
            <a:r>
              <a:rPr lang="en-US" sz="2200" b="0" strike="noStrike" spc="-1" baseline="-8000">
                <a:solidFill>
                  <a:srgbClr val="579D1C"/>
                </a:solidFill>
                <a:latin typeface="Arial"/>
                <a:ea typeface="DejaVu Sans"/>
              </a:rPr>
              <a:t>0</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$GACG </a:t>
            </a:r>
            <a:r>
              <a:rPr lang="en-US" sz="2200" b="0" strike="noStrike" spc="-1">
                <a:solidFill>
                  <a:srgbClr val="004586"/>
                </a:solidFill>
                <a:latin typeface="Arial"/>
                <a:ea typeface="DejaVu Sans"/>
              </a:rPr>
              <a:t>T</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G</a:t>
            </a:r>
            <a:r>
              <a:rPr lang="en-US" sz="2200" b="0" strike="noStrike" spc="-1" baseline="-8000">
                <a:solidFill>
                  <a:srgbClr val="579D1C"/>
                </a:solidFill>
                <a:latin typeface="Arial"/>
                <a:ea typeface="DejaVu Sans"/>
              </a:rPr>
              <a:t>1</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ACGTG </a:t>
            </a:r>
            <a:r>
              <a:rPr lang="en-US" sz="2200" b="0" strike="noStrike" spc="-1">
                <a:solidFill>
                  <a:srgbClr val="004586"/>
                </a:solidFill>
                <a:latin typeface="Arial"/>
                <a:ea typeface="DejaVu Sans"/>
              </a:rPr>
              <a:t>$</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G</a:t>
            </a:r>
            <a:r>
              <a:rPr lang="en-US" sz="2200" b="0" strike="noStrike" spc="-1" baseline="-8000">
                <a:solidFill>
                  <a:srgbClr val="579D1C"/>
                </a:solidFill>
                <a:latin typeface="Arial"/>
                <a:ea typeface="DejaVu Sans"/>
              </a:rPr>
              <a:t>2</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TG$GA </a:t>
            </a:r>
            <a:r>
              <a:rPr lang="en-US" sz="2200" b="0" strike="noStrike" spc="-1">
                <a:solidFill>
                  <a:srgbClr val="004586"/>
                </a:solidFill>
                <a:latin typeface="Arial"/>
                <a:ea typeface="DejaVu Sans"/>
              </a:rPr>
              <a:t>C</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T</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G$GAC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2</a:t>
            </a:r>
            <a:endParaRPr lang="en-US" sz="2200" b="0" strike="noStrike" spc="-1">
              <a:latin typeface="Arial"/>
            </a:endParaRPr>
          </a:p>
        </p:txBody>
      </p:sp>
      <p:sp>
        <p:nvSpPr>
          <p:cNvPr id="642" name="Rectangle 641"/>
          <p:cNvSpPr/>
          <p:nvPr/>
        </p:nvSpPr>
        <p:spPr>
          <a:xfrm>
            <a:off x="914400" y="1171800"/>
            <a:ext cx="8000280" cy="111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1. Start from back of query, ‘</a:t>
            </a:r>
            <a:r>
              <a:rPr lang="en-US" sz="1800" b="0" strike="noStrike" spc="-1">
                <a:solidFill>
                  <a:srgbClr val="579D1C"/>
                </a:solidFill>
                <a:latin typeface="Arial"/>
                <a:ea typeface="DejaVu Sans"/>
              </a:rPr>
              <a:t>G</a:t>
            </a:r>
            <a:r>
              <a:rPr lang="en-US" sz="1800" b="0" strike="noStrike" spc="-1">
                <a:solidFill>
                  <a:srgbClr val="000000"/>
                </a:solidFill>
                <a:latin typeface="Arial"/>
                <a:ea typeface="DejaVu Sans"/>
              </a:rPr>
              <a:t>’ in ‘AC</a:t>
            </a:r>
            <a:r>
              <a:rPr lang="en-US" sz="1800" b="0" strike="noStrike" spc="-1">
                <a:solidFill>
                  <a:srgbClr val="579D1C"/>
                </a:solidFill>
                <a:latin typeface="Arial"/>
                <a:ea typeface="DejaVu Sans"/>
              </a:rPr>
              <a:t>G</a:t>
            </a:r>
            <a:r>
              <a:rPr lang="en-US" sz="1800" b="0" strike="noStrike" spc="-1">
                <a:solidFill>
                  <a:srgbClr val="000000"/>
                </a:solidFill>
                <a:latin typeface="Arial"/>
                <a:ea typeface="DejaVu Sans"/>
              </a:rPr>
              <a:t>’,  Find all starting with ‘</a:t>
            </a:r>
            <a:r>
              <a:rPr lang="en-US" sz="1800" b="0" strike="noStrike" spc="-1">
                <a:solidFill>
                  <a:srgbClr val="579D1C"/>
                </a:solidFill>
                <a:latin typeface="Arial"/>
                <a:ea typeface="DejaVu Sans"/>
              </a:rPr>
              <a:t>G</a:t>
            </a:r>
            <a:r>
              <a:rPr lang="en-US" sz="1800" b="0" strike="noStrike" spc="-1">
                <a:solidFill>
                  <a:srgbClr val="000000"/>
                </a:solidFill>
                <a:latin typeface="Arial"/>
                <a:ea typeface="DejaVu Sans"/>
              </a:rPr>
              <a:t>’ </a:t>
            </a:r>
            <a:endParaRPr lang="en-US" sz="1800" b="0" strike="noStrike" spc="-1">
              <a:latin typeface="Arial"/>
            </a:endParaRPr>
          </a:p>
        </p:txBody>
      </p:sp>
      <p:sp>
        <p:nvSpPr>
          <p:cNvPr id="643" name="Rectangle 642"/>
          <p:cNvSpPr/>
          <p:nvPr/>
        </p:nvSpPr>
        <p:spPr>
          <a:xfrm>
            <a:off x="3850200" y="2815200"/>
            <a:ext cx="456480" cy="913680"/>
          </a:xfrm>
          <a:prstGeom prst="rect">
            <a:avLst/>
          </a:prstGeom>
          <a:noFill/>
          <a:ln w="0">
            <a:solidFill>
              <a:srgbClr val="FF420E"/>
            </a:solidFill>
          </a:ln>
        </p:spPr>
        <p:style>
          <a:lnRef idx="0">
            <a:scrgbClr r="0" g="0" b="0"/>
          </a:lnRef>
          <a:fillRef idx="0">
            <a:scrgbClr r="0" g="0" b="0"/>
          </a:fillRef>
          <a:effectRef idx="0">
            <a:scrgbClr r="0" g="0" b="0"/>
          </a:effectRef>
          <a:fontRef idx="minor"/>
        </p:style>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 name="PlaceHolder 1"/>
          <p:cNvSpPr>
            <a:spLocks noGrp="1"/>
          </p:cNvSpPr>
          <p:nvPr>
            <p:ph type="title"/>
          </p:nvPr>
        </p:nvSpPr>
        <p:spPr>
          <a:xfrm>
            <a:off x="457200" y="205200"/>
            <a:ext cx="8228160" cy="857520"/>
          </a:xfrm>
          <a:prstGeom prst="rect">
            <a:avLst/>
          </a:prstGeom>
          <a:noFill/>
          <a:ln w="0">
            <a:noFill/>
          </a:ln>
        </p:spPr>
        <p:txBody>
          <a:bodyPr lIns="0" tIns="0" rIns="0" bIns="0" anchor="ctr">
            <a:noAutofit/>
          </a:bodyPr>
          <a:lstStyle/>
          <a:p>
            <a:pPr algn="ctr">
              <a:lnSpc>
                <a:spcPct val="100000"/>
              </a:lnSpc>
              <a:buNone/>
            </a:pPr>
            <a:r>
              <a:rPr lang="en-US" sz="4400" b="0" strike="noStrike" spc="-1">
                <a:latin typeface="Arial"/>
              </a:rPr>
              <a:t>Burrows-Wheeler Transform</a:t>
            </a:r>
          </a:p>
        </p:txBody>
      </p:sp>
      <p:sp>
        <p:nvSpPr>
          <p:cNvPr id="645" name="Rectangle 644"/>
          <p:cNvSpPr/>
          <p:nvPr/>
        </p:nvSpPr>
        <p:spPr>
          <a:xfrm>
            <a:off x="3886200" y="1828800"/>
            <a:ext cx="2513880" cy="44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0" strike="noStrike" spc="-1">
                <a:solidFill>
                  <a:srgbClr val="C9211E"/>
                </a:solidFill>
                <a:latin typeface="Arial"/>
                <a:ea typeface="DejaVu Sans"/>
              </a:rPr>
              <a:t>$  </a:t>
            </a:r>
            <a:r>
              <a:rPr lang="en-US" sz="2200" b="0" strike="noStrike" spc="-1">
                <a:solidFill>
                  <a:srgbClr val="000000"/>
                </a:solidFill>
                <a:latin typeface="Arial"/>
                <a:ea typeface="DejaVu Sans"/>
              </a:rPr>
              <a:t>GACGT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A</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CGTG$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1</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C</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GTG$G </a:t>
            </a:r>
            <a:r>
              <a:rPr lang="en-US" sz="2200" b="0" strike="noStrike" spc="-1">
                <a:solidFill>
                  <a:srgbClr val="004586"/>
                </a:solidFill>
                <a:latin typeface="Arial"/>
                <a:ea typeface="DejaVu Sans"/>
              </a:rPr>
              <a:t>A</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G</a:t>
            </a:r>
            <a:r>
              <a:rPr lang="en-US" sz="2200" b="0" strike="noStrike" spc="-1" baseline="-8000">
                <a:solidFill>
                  <a:srgbClr val="579D1C"/>
                </a:solidFill>
                <a:latin typeface="Arial"/>
                <a:ea typeface="DejaVu Sans"/>
              </a:rPr>
              <a:t>0</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$GACG </a:t>
            </a:r>
            <a:r>
              <a:rPr lang="en-US" sz="2200" b="0" strike="noStrike" spc="-1">
                <a:solidFill>
                  <a:srgbClr val="004586"/>
                </a:solidFill>
                <a:latin typeface="Arial"/>
                <a:ea typeface="DejaVu Sans"/>
              </a:rPr>
              <a:t>T</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G</a:t>
            </a:r>
            <a:r>
              <a:rPr lang="en-US" sz="2200" b="0" strike="noStrike" spc="-1" baseline="-8000">
                <a:solidFill>
                  <a:srgbClr val="579D1C"/>
                </a:solidFill>
                <a:latin typeface="Arial"/>
                <a:ea typeface="DejaVu Sans"/>
              </a:rPr>
              <a:t>1</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ACGTG </a:t>
            </a:r>
            <a:r>
              <a:rPr lang="en-US" sz="2200" b="0" strike="noStrike" spc="-1">
                <a:solidFill>
                  <a:srgbClr val="004586"/>
                </a:solidFill>
                <a:latin typeface="Arial"/>
                <a:ea typeface="DejaVu Sans"/>
              </a:rPr>
              <a:t>$</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G</a:t>
            </a:r>
            <a:r>
              <a:rPr lang="en-US" sz="2200" b="0" strike="noStrike" spc="-1" baseline="-8000">
                <a:solidFill>
                  <a:srgbClr val="579D1C"/>
                </a:solidFill>
                <a:latin typeface="Arial"/>
                <a:ea typeface="DejaVu Sans"/>
              </a:rPr>
              <a:t>2</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TG$GA </a:t>
            </a:r>
            <a:r>
              <a:rPr lang="en-US" sz="2200" b="0" strike="noStrike" spc="-1">
                <a:solidFill>
                  <a:srgbClr val="579D1C"/>
                </a:solidFill>
                <a:latin typeface="Arial"/>
                <a:ea typeface="DejaVu Sans"/>
              </a:rPr>
              <a:t>C</a:t>
            </a:r>
            <a:r>
              <a:rPr lang="en-US" sz="2200" b="0" strike="noStrike" spc="-1" baseline="-8000">
                <a:solidFill>
                  <a:srgbClr val="579D1C"/>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T</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G$GAC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2</a:t>
            </a:r>
            <a:endParaRPr lang="en-US" sz="2200" b="0" strike="noStrike" spc="-1">
              <a:latin typeface="Arial"/>
            </a:endParaRPr>
          </a:p>
        </p:txBody>
      </p:sp>
      <p:sp>
        <p:nvSpPr>
          <p:cNvPr id="646" name="Rectangle 645"/>
          <p:cNvSpPr/>
          <p:nvPr/>
        </p:nvSpPr>
        <p:spPr>
          <a:xfrm>
            <a:off x="457200" y="1171800"/>
            <a:ext cx="8000280" cy="111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DejaVu Sans"/>
              </a:rPr>
              <a:t>2. Check Last Column of Corresponding Rows for ‘</a:t>
            </a:r>
            <a:r>
              <a:rPr lang="en-US" sz="1800" b="0" strike="noStrike" spc="-1">
                <a:solidFill>
                  <a:srgbClr val="579D1C"/>
                </a:solidFill>
                <a:latin typeface="Arial"/>
                <a:ea typeface="DejaVu Sans"/>
              </a:rPr>
              <a:t>C</a:t>
            </a:r>
            <a:r>
              <a:rPr lang="en-US" sz="1800" b="0" strike="noStrike" spc="-1">
                <a:solidFill>
                  <a:srgbClr val="000000"/>
                </a:solidFill>
                <a:latin typeface="Arial"/>
                <a:ea typeface="DejaVu Sans"/>
              </a:rPr>
              <a:t>’ in ‘A</a:t>
            </a:r>
            <a:r>
              <a:rPr lang="en-US" sz="1800" b="0" strike="noStrike" spc="-1">
                <a:solidFill>
                  <a:srgbClr val="579D1C"/>
                </a:solidFill>
                <a:latin typeface="Arial"/>
                <a:ea typeface="DejaVu Sans"/>
              </a:rPr>
              <a:t>CG</a:t>
            </a:r>
            <a:r>
              <a:rPr lang="en-US" sz="1800" b="0" strike="noStrike" spc="-1">
                <a:solidFill>
                  <a:srgbClr val="000000"/>
                </a:solidFill>
                <a:latin typeface="Arial"/>
                <a:ea typeface="DejaVu Sans"/>
              </a:rPr>
              <a:t>’, note C</a:t>
            </a:r>
            <a:r>
              <a:rPr lang="en-US" sz="1800" b="0" strike="noStrike" spc="-1" baseline="-8000">
                <a:solidFill>
                  <a:srgbClr val="000000"/>
                </a:solidFill>
                <a:latin typeface="Arial"/>
                <a:ea typeface="DejaVu Sans"/>
              </a:rPr>
              <a:t>0</a:t>
            </a:r>
            <a:endParaRPr lang="en-US" sz="1800" b="0" strike="noStrike" spc="-1">
              <a:latin typeface="Arial"/>
            </a:endParaRPr>
          </a:p>
        </p:txBody>
      </p:sp>
      <p:sp>
        <p:nvSpPr>
          <p:cNvPr id="647" name="Rectangle 646"/>
          <p:cNvSpPr/>
          <p:nvPr/>
        </p:nvSpPr>
        <p:spPr>
          <a:xfrm>
            <a:off x="3850200" y="2815200"/>
            <a:ext cx="456480" cy="913680"/>
          </a:xfrm>
          <a:prstGeom prst="rect">
            <a:avLst/>
          </a:prstGeom>
          <a:noFill/>
          <a:ln w="0">
            <a:solidFill>
              <a:srgbClr val="FF420E"/>
            </a:solidFill>
          </a:ln>
        </p:spPr>
        <p:style>
          <a:lnRef idx="0">
            <a:scrgbClr r="0" g="0" b="0"/>
          </a:lnRef>
          <a:fillRef idx="0">
            <a:scrgbClr r="0" g="0" b="0"/>
          </a:fillRef>
          <a:effectRef idx="0">
            <a:scrgbClr r="0" g="0" b="0"/>
          </a:effectRef>
          <a:fontRef idx="minor"/>
        </p:style>
      </p:sp>
      <p:sp>
        <p:nvSpPr>
          <p:cNvPr id="648" name="Rectangle 647"/>
          <p:cNvSpPr/>
          <p:nvPr/>
        </p:nvSpPr>
        <p:spPr>
          <a:xfrm>
            <a:off x="5293800" y="2815200"/>
            <a:ext cx="456480" cy="913680"/>
          </a:xfrm>
          <a:prstGeom prst="rect">
            <a:avLst/>
          </a:prstGeom>
          <a:noFill/>
          <a:ln w="0">
            <a:solidFill>
              <a:srgbClr val="FF420E"/>
            </a:solidFill>
            <a:prstDash val="dot"/>
          </a:ln>
        </p:spPr>
        <p:style>
          <a:lnRef idx="0">
            <a:scrgbClr r="0" g="0" b="0"/>
          </a:lnRef>
          <a:fillRef idx="0">
            <a:scrgbClr r="0" g="0" b="0"/>
          </a:fillRef>
          <a:effectRef idx="0">
            <a:scrgbClr r="0" g="0" b="0"/>
          </a:effectRef>
          <a:fontRef idx="minor"/>
        </p:style>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 name="PlaceHolder 1"/>
          <p:cNvSpPr>
            <a:spLocks noGrp="1"/>
          </p:cNvSpPr>
          <p:nvPr>
            <p:ph type="title"/>
          </p:nvPr>
        </p:nvSpPr>
        <p:spPr>
          <a:xfrm>
            <a:off x="457200" y="205200"/>
            <a:ext cx="8228160" cy="857520"/>
          </a:xfrm>
          <a:prstGeom prst="rect">
            <a:avLst/>
          </a:prstGeom>
          <a:noFill/>
          <a:ln w="0">
            <a:noFill/>
          </a:ln>
        </p:spPr>
        <p:txBody>
          <a:bodyPr lIns="0" tIns="0" rIns="0" bIns="0" anchor="ctr">
            <a:noAutofit/>
          </a:bodyPr>
          <a:lstStyle/>
          <a:p>
            <a:pPr algn="ctr">
              <a:lnSpc>
                <a:spcPct val="100000"/>
              </a:lnSpc>
              <a:buNone/>
            </a:pPr>
            <a:r>
              <a:rPr lang="en-US" sz="4400" b="0" strike="noStrike" spc="-1">
                <a:latin typeface="Arial"/>
              </a:rPr>
              <a:t>Burrows-Wheeler Transform</a:t>
            </a:r>
          </a:p>
        </p:txBody>
      </p:sp>
      <p:sp>
        <p:nvSpPr>
          <p:cNvPr id="650" name="Rectangle 649"/>
          <p:cNvSpPr/>
          <p:nvPr/>
        </p:nvSpPr>
        <p:spPr>
          <a:xfrm>
            <a:off x="3886200" y="1371600"/>
            <a:ext cx="2513880" cy="44643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2200" b="0" strike="noStrike" spc="-1">
                <a:solidFill>
                  <a:srgbClr val="C9211E"/>
                </a:solidFill>
                <a:latin typeface="Arial"/>
                <a:ea typeface="DejaVu Sans"/>
              </a:rPr>
              <a:t>$  </a:t>
            </a:r>
            <a:r>
              <a:rPr lang="en-US" sz="2200" b="0" strike="noStrike" spc="-1">
                <a:solidFill>
                  <a:srgbClr val="000000"/>
                </a:solidFill>
                <a:latin typeface="Arial"/>
                <a:ea typeface="DejaVu Sans"/>
              </a:rPr>
              <a:t>GACGT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A</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CGTG$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1</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C</a:t>
            </a:r>
            <a:r>
              <a:rPr lang="en-US" sz="2200" b="0" strike="noStrike" spc="-1" baseline="-8000">
                <a:solidFill>
                  <a:srgbClr val="579D1C"/>
                </a:solidFill>
                <a:latin typeface="Arial"/>
                <a:ea typeface="DejaVu Sans"/>
              </a:rPr>
              <a:t>0</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GTG$G </a:t>
            </a:r>
            <a:r>
              <a:rPr lang="en-US" sz="2200" b="0" strike="noStrike" spc="-1">
                <a:solidFill>
                  <a:srgbClr val="579D1C"/>
                </a:solidFill>
                <a:latin typeface="Arial"/>
                <a:ea typeface="DejaVu Sans"/>
              </a:rPr>
              <a:t>A</a:t>
            </a:r>
            <a:r>
              <a:rPr lang="en-US" sz="2200" b="0" strike="noStrike" spc="-1" baseline="-8000">
                <a:solidFill>
                  <a:srgbClr val="579D1C"/>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G</a:t>
            </a:r>
            <a:r>
              <a:rPr lang="en-US" sz="2200" b="0" strike="noStrike" spc="-1" baseline="-8000">
                <a:solidFill>
                  <a:srgbClr val="579D1C"/>
                </a:solidFill>
                <a:latin typeface="Arial"/>
                <a:ea typeface="DejaVu Sans"/>
              </a:rPr>
              <a:t>0</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$GACG </a:t>
            </a:r>
            <a:r>
              <a:rPr lang="en-US" sz="2200" b="0" strike="noStrike" spc="-1">
                <a:solidFill>
                  <a:srgbClr val="004586"/>
                </a:solidFill>
                <a:latin typeface="Arial"/>
                <a:ea typeface="DejaVu Sans"/>
              </a:rPr>
              <a:t>T</a:t>
            </a:r>
            <a:r>
              <a:rPr lang="en-US" sz="2200" b="0" strike="noStrike" spc="-1" baseline="-8000">
                <a:solidFill>
                  <a:srgbClr val="004586"/>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G</a:t>
            </a:r>
            <a:r>
              <a:rPr lang="en-US" sz="2200" b="0" strike="noStrike" spc="-1" baseline="-8000">
                <a:solidFill>
                  <a:srgbClr val="579D1C"/>
                </a:solidFill>
                <a:latin typeface="Arial"/>
                <a:ea typeface="DejaVu Sans"/>
              </a:rPr>
              <a:t>1</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ACGTG </a:t>
            </a:r>
            <a:r>
              <a:rPr lang="en-US" sz="2200" b="0" strike="noStrike" spc="-1">
                <a:solidFill>
                  <a:srgbClr val="004586"/>
                </a:solidFill>
                <a:latin typeface="Arial"/>
                <a:ea typeface="DejaVu Sans"/>
              </a:rPr>
              <a:t>$</a:t>
            </a:r>
            <a:endParaRPr lang="en-US" sz="2200" b="0" strike="noStrike" spc="-1">
              <a:latin typeface="Arial"/>
            </a:endParaRPr>
          </a:p>
          <a:p>
            <a:pPr>
              <a:lnSpc>
                <a:spcPct val="100000"/>
              </a:lnSpc>
              <a:buNone/>
            </a:pPr>
            <a:r>
              <a:rPr lang="en-US" sz="2200" b="0" strike="noStrike" spc="-1">
                <a:solidFill>
                  <a:srgbClr val="579D1C"/>
                </a:solidFill>
                <a:latin typeface="Arial"/>
                <a:ea typeface="DejaVu Sans"/>
              </a:rPr>
              <a:t>G</a:t>
            </a:r>
            <a:r>
              <a:rPr lang="en-US" sz="2200" b="0" strike="noStrike" spc="-1" baseline="-8000">
                <a:solidFill>
                  <a:srgbClr val="579D1C"/>
                </a:solidFill>
                <a:latin typeface="Arial"/>
                <a:ea typeface="DejaVu Sans"/>
              </a:rPr>
              <a:t>2</a:t>
            </a:r>
            <a:r>
              <a:rPr lang="en-US" sz="2200" b="0" strike="noStrike" spc="-1" baseline="-8000">
                <a:solidFill>
                  <a:srgbClr val="C9211E"/>
                </a:solidFill>
                <a:latin typeface="Arial"/>
                <a:ea typeface="DejaVu Sans"/>
              </a:rPr>
              <a:t> </a:t>
            </a:r>
            <a:r>
              <a:rPr lang="en-US" sz="2200" b="0" strike="noStrike" spc="-1">
                <a:solidFill>
                  <a:srgbClr val="000000"/>
                </a:solidFill>
                <a:latin typeface="Arial"/>
                <a:ea typeface="DejaVu Sans"/>
              </a:rPr>
              <a:t>TG$GA </a:t>
            </a:r>
            <a:r>
              <a:rPr lang="en-US" sz="2200" b="0" strike="noStrike" spc="-1">
                <a:solidFill>
                  <a:srgbClr val="579D1C"/>
                </a:solidFill>
                <a:latin typeface="Arial"/>
                <a:ea typeface="DejaVu Sans"/>
              </a:rPr>
              <a:t>C</a:t>
            </a:r>
            <a:r>
              <a:rPr lang="en-US" sz="2200" b="0" strike="noStrike" spc="-1" baseline="-8000">
                <a:solidFill>
                  <a:srgbClr val="579D1C"/>
                </a:solidFill>
                <a:latin typeface="Arial"/>
                <a:ea typeface="DejaVu Sans"/>
              </a:rPr>
              <a:t>0</a:t>
            </a:r>
            <a:endParaRPr lang="en-US" sz="2200" b="0" strike="noStrike" spc="-1">
              <a:latin typeface="Arial"/>
            </a:endParaRPr>
          </a:p>
          <a:p>
            <a:pPr>
              <a:lnSpc>
                <a:spcPct val="100000"/>
              </a:lnSpc>
              <a:buNone/>
            </a:pPr>
            <a:r>
              <a:rPr lang="en-US" sz="2200" b="0" strike="noStrike" spc="-1">
                <a:solidFill>
                  <a:srgbClr val="C9211E"/>
                </a:solidFill>
                <a:latin typeface="Arial"/>
                <a:ea typeface="DejaVu Sans"/>
              </a:rPr>
              <a:t>T</a:t>
            </a:r>
            <a:r>
              <a:rPr lang="en-US" sz="2200" b="0" strike="noStrike" spc="-1" baseline="-8000">
                <a:solidFill>
                  <a:srgbClr val="C9211E"/>
                </a:solidFill>
                <a:latin typeface="Arial"/>
                <a:ea typeface="DejaVu Sans"/>
              </a:rPr>
              <a:t>0  </a:t>
            </a:r>
            <a:r>
              <a:rPr lang="en-US" sz="2200" b="0" strike="noStrike" spc="-1">
                <a:solidFill>
                  <a:srgbClr val="000000"/>
                </a:solidFill>
                <a:latin typeface="Arial"/>
                <a:ea typeface="DejaVu Sans"/>
              </a:rPr>
              <a:t>G$GAC </a:t>
            </a:r>
            <a:r>
              <a:rPr lang="en-US" sz="2200" b="0" strike="noStrike" spc="-1">
                <a:solidFill>
                  <a:srgbClr val="004586"/>
                </a:solidFill>
                <a:latin typeface="Arial"/>
                <a:ea typeface="DejaVu Sans"/>
              </a:rPr>
              <a:t>G</a:t>
            </a:r>
            <a:r>
              <a:rPr lang="en-US" sz="2200" b="0" strike="noStrike" spc="-1" baseline="-8000">
                <a:solidFill>
                  <a:srgbClr val="004586"/>
                </a:solidFill>
                <a:latin typeface="Arial"/>
                <a:ea typeface="DejaVu Sans"/>
              </a:rPr>
              <a:t>2</a:t>
            </a:r>
            <a:endParaRPr lang="en-US" sz="2200" b="0" strike="noStrike" spc="-1">
              <a:latin typeface="Arial"/>
            </a:endParaRPr>
          </a:p>
        </p:txBody>
      </p:sp>
      <p:sp>
        <p:nvSpPr>
          <p:cNvPr id="651" name="Rectangle 650"/>
          <p:cNvSpPr/>
          <p:nvPr/>
        </p:nvSpPr>
        <p:spPr>
          <a:xfrm>
            <a:off x="457200" y="943200"/>
            <a:ext cx="8000280" cy="111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dirty="0">
                <a:solidFill>
                  <a:srgbClr val="000000"/>
                </a:solidFill>
                <a:latin typeface="Arial"/>
                <a:ea typeface="DejaVu Sans"/>
              </a:rPr>
              <a:t>3. Check C</a:t>
            </a:r>
            <a:r>
              <a:rPr lang="en-US" sz="1800" b="0" strike="noStrike" spc="-1" baseline="-8000" dirty="0">
                <a:solidFill>
                  <a:srgbClr val="000000"/>
                </a:solidFill>
                <a:latin typeface="Arial"/>
                <a:ea typeface="DejaVu Sans"/>
              </a:rPr>
              <a:t>0</a:t>
            </a:r>
            <a:r>
              <a:rPr lang="en-US" sz="1800" b="0" strike="noStrike" spc="-1" dirty="0">
                <a:solidFill>
                  <a:srgbClr val="000000"/>
                </a:solidFill>
                <a:latin typeface="Arial"/>
                <a:ea typeface="DejaVu Sans"/>
              </a:rPr>
              <a:t> in First column, note A</a:t>
            </a:r>
            <a:r>
              <a:rPr lang="en-US" sz="1800" b="0" strike="noStrike" spc="-1" baseline="-8000" dirty="0">
                <a:solidFill>
                  <a:srgbClr val="000000"/>
                </a:solidFill>
                <a:latin typeface="Arial"/>
                <a:ea typeface="DejaVu Sans"/>
              </a:rPr>
              <a:t>0</a:t>
            </a:r>
            <a:r>
              <a:rPr lang="en-US" sz="1800" b="0" strike="noStrike" spc="-1" dirty="0">
                <a:solidFill>
                  <a:srgbClr val="000000"/>
                </a:solidFill>
                <a:latin typeface="Arial"/>
                <a:ea typeface="DejaVu Sans"/>
              </a:rPr>
              <a:t> in Last Column, corresponding to ‘</a:t>
            </a:r>
            <a:r>
              <a:rPr lang="en-US" sz="1800" b="0" strike="noStrike" spc="-1" dirty="0">
                <a:solidFill>
                  <a:srgbClr val="579D1C"/>
                </a:solidFill>
                <a:latin typeface="Arial"/>
                <a:ea typeface="DejaVu Sans"/>
              </a:rPr>
              <a:t>A</a:t>
            </a:r>
            <a:r>
              <a:rPr lang="en-US" sz="1800" b="0" strike="noStrike" spc="-1" dirty="0">
                <a:solidFill>
                  <a:srgbClr val="000000"/>
                </a:solidFill>
                <a:latin typeface="Arial"/>
                <a:ea typeface="DejaVu Sans"/>
              </a:rPr>
              <a:t>’ in ‘</a:t>
            </a:r>
            <a:r>
              <a:rPr lang="en-US" sz="1800" b="0" strike="noStrike" spc="-1" dirty="0">
                <a:solidFill>
                  <a:srgbClr val="579D1C"/>
                </a:solidFill>
                <a:latin typeface="Arial"/>
                <a:ea typeface="DejaVu Sans"/>
              </a:rPr>
              <a:t>ACG</a:t>
            </a:r>
            <a:r>
              <a:rPr lang="en-US" sz="1800" b="0" strike="noStrike" spc="-1" dirty="0">
                <a:solidFill>
                  <a:srgbClr val="000000"/>
                </a:solidFill>
                <a:latin typeface="Arial"/>
                <a:ea typeface="DejaVu Sans"/>
              </a:rPr>
              <a:t>’.</a:t>
            </a:r>
            <a:endParaRPr lang="en-US" sz="1800" b="0" strike="noStrike" spc="-1" dirty="0">
              <a:latin typeface="Arial"/>
            </a:endParaRPr>
          </a:p>
        </p:txBody>
      </p:sp>
      <p:sp>
        <p:nvSpPr>
          <p:cNvPr id="652" name="Rectangle 651"/>
          <p:cNvSpPr/>
          <p:nvPr/>
        </p:nvSpPr>
        <p:spPr>
          <a:xfrm>
            <a:off x="3850200" y="1998000"/>
            <a:ext cx="456480" cy="456480"/>
          </a:xfrm>
          <a:prstGeom prst="rect">
            <a:avLst/>
          </a:prstGeom>
          <a:noFill/>
          <a:ln w="0">
            <a:solidFill>
              <a:srgbClr val="FF420E"/>
            </a:solidFill>
          </a:ln>
        </p:spPr>
        <p:style>
          <a:lnRef idx="0">
            <a:scrgbClr r="0" g="0" b="0"/>
          </a:lnRef>
          <a:fillRef idx="0">
            <a:scrgbClr r="0" g="0" b="0"/>
          </a:fillRef>
          <a:effectRef idx="0">
            <a:scrgbClr r="0" g="0" b="0"/>
          </a:effectRef>
          <a:fontRef idx="minor"/>
        </p:style>
      </p:sp>
      <p:sp>
        <p:nvSpPr>
          <p:cNvPr id="653" name="Rectangle 652"/>
          <p:cNvSpPr/>
          <p:nvPr/>
        </p:nvSpPr>
        <p:spPr>
          <a:xfrm>
            <a:off x="5293800" y="2021400"/>
            <a:ext cx="456480" cy="420480"/>
          </a:xfrm>
          <a:prstGeom prst="rect">
            <a:avLst/>
          </a:prstGeom>
          <a:noFill/>
          <a:ln w="0">
            <a:solidFill>
              <a:srgbClr val="FF420E"/>
            </a:solidFill>
            <a:prstDash val="dot"/>
          </a:ln>
        </p:spPr>
        <p:style>
          <a:lnRef idx="0">
            <a:scrgbClr r="0" g="0" b="0"/>
          </a:lnRef>
          <a:fillRef idx="0">
            <a:scrgbClr r="0" g="0" b="0"/>
          </a:fillRef>
          <a:effectRef idx="0">
            <a:scrgbClr r="0" g="0" b="0"/>
          </a:effectRef>
          <a:fontRef idx="minor"/>
        </p:style>
      </p:sp>
      <p:sp>
        <p:nvSpPr>
          <p:cNvPr id="654" name="Rectangle 653"/>
          <p:cNvSpPr/>
          <p:nvPr/>
        </p:nvSpPr>
        <p:spPr>
          <a:xfrm>
            <a:off x="457560" y="3787560"/>
            <a:ext cx="8000280" cy="111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z="1800" b="0" strike="noStrike" spc="-1">
                <a:solidFill>
                  <a:srgbClr val="000000"/>
                </a:solidFill>
                <a:latin typeface="Arial"/>
                <a:ea typeface="Noto Sans CJK SC"/>
              </a:rPr>
              <a:t>4. Therefore, alignment of ‘ACG’ corresponds with position of first ‘A’ or position 2 in ‘GACGTG’</a:t>
            </a:r>
            <a:endParaRPr lang="en-US" sz="1800" b="0" strike="noStrike" spc="-1">
              <a:latin typeface="Arial"/>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ceHolder 1">
            <a:extLst>
              <a:ext uri="{FF2B5EF4-FFF2-40B4-BE49-F238E27FC236}">
                <a16:creationId xmlns:a16="http://schemas.microsoft.com/office/drawing/2014/main" id="{529A5D92-E8F9-CEDC-9DFF-009B3D52048B}"/>
              </a:ext>
            </a:extLst>
          </p:cNvPr>
          <p:cNvSpPr txBox="1">
            <a:spLocks/>
          </p:cNvSpPr>
          <p:nvPr/>
        </p:nvSpPr>
        <p:spPr>
          <a:xfrm>
            <a:off x="457200" y="205200"/>
            <a:ext cx="8228160" cy="857520"/>
          </a:xfrm>
          <a:prstGeom prst="rect">
            <a:avLst/>
          </a:prstGeom>
          <a:noFill/>
          <a:ln w="0">
            <a:noFill/>
          </a:ln>
        </p:spPr>
        <p:txBody>
          <a:bodyPr lIns="0" tIns="0" rIns="0" bIns="0" anchor="ct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pc="-1">
                <a:latin typeface="Arial"/>
              </a:rPr>
              <a:t>Burrows-Wheeler Transform</a:t>
            </a:r>
          </a:p>
        </p:txBody>
      </p:sp>
      <p:sp>
        <p:nvSpPr>
          <p:cNvPr id="3" name="Rectangle 2">
            <a:extLst>
              <a:ext uri="{FF2B5EF4-FFF2-40B4-BE49-F238E27FC236}">
                <a16:creationId xmlns:a16="http://schemas.microsoft.com/office/drawing/2014/main" id="{1F4542DA-0EF2-3F29-F2FC-7AC4937B0083}"/>
              </a:ext>
            </a:extLst>
          </p:cNvPr>
          <p:cNvSpPr/>
          <p:nvPr/>
        </p:nvSpPr>
        <p:spPr>
          <a:xfrm>
            <a:off x="457200" y="943200"/>
            <a:ext cx="8000280" cy="111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r>
              <a:rPr lang="en-US" spc="-1" dirty="0">
                <a:solidFill>
                  <a:srgbClr val="000000"/>
                </a:solidFill>
                <a:latin typeface="Arial"/>
              </a:rPr>
              <a:t>5. Note we also technically need to store the position of each of the characters in the last column of the input, so that we can map them back to the originating position when a match is found.</a:t>
            </a:r>
          </a:p>
          <a:p>
            <a:pPr>
              <a:lnSpc>
                <a:spcPct val="100000"/>
              </a:lnSpc>
              <a:buNone/>
            </a:pPr>
            <a:endParaRPr lang="en-US" sz="1800" b="0" strike="noStrike" spc="-1" dirty="0">
              <a:solidFill>
                <a:srgbClr val="000000"/>
              </a:solidFill>
              <a:latin typeface="Arial"/>
            </a:endParaRPr>
          </a:p>
          <a:p>
            <a:pPr>
              <a:lnSpc>
                <a:spcPct val="100000"/>
              </a:lnSpc>
              <a:buNone/>
            </a:pPr>
            <a:endParaRPr lang="en-US" spc="-1" dirty="0">
              <a:solidFill>
                <a:srgbClr val="000000"/>
              </a:solidFill>
              <a:latin typeface="Arial"/>
            </a:endParaRPr>
          </a:p>
          <a:p>
            <a:pPr>
              <a:lnSpc>
                <a:spcPct val="100000"/>
              </a:lnSpc>
              <a:buNone/>
            </a:pPr>
            <a:r>
              <a:rPr lang="en-US" sz="1800" b="0" strike="noStrike" spc="-1" dirty="0">
                <a:solidFill>
                  <a:srgbClr val="000000"/>
                </a:solidFill>
                <a:latin typeface="Arial"/>
              </a:rPr>
              <a:t>These things and more go into the HISAT2 index to help with spliced alignment of reads. </a:t>
            </a:r>
            <a:endParaRPr lang="en-US" sz="1800" b="0" strike="noStrike" spc="-1" dirty="0">
              <a:latin typeface="Arial"/>
            </a:endParaRPr>
          </a:p>
        </p:txBody>
      </p:sp>
    </p:spTree>
    <p:extLst>
      <p:ext uri="{BB962C8B-B14F-4D97-AF65-F5344CB8AC3E}">
        <p14:creationId xmlns:p14="http://schemas.microsoft.com/office/powerpoint/2010/main" val="1735427181"/>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C9C23-C95D-DE13-84FD-4F44AE746AB4}"/>
              </a:ext>
            </a:extLst>
          </p:cNvPr>
          <p:cNvSpPr>
            <a:spLocks noGrp="1"/>
          </p:cNvSpPr>
          <p:nvPr>
            <p:ph type="title"/>
          </p:nvPr>
        </p:nvSpPr>
        <p:spPr/>
        <p:txBody>
          <a:bodyPr/>
          <a:lstStyle/>
          <a:p>
            <a:r>
              <a:rPr lang="en-US" dirty="0"/>
              <a:t>HISAT2 Index</a:t>
            </a:r>
          </a:p>
        </p:txBody>
      </p:sp>
      <p:sp>
        <p:nvSpPr>
          <p:cNvPr id="3" name="Content Placeholder 2">
            <a:extLst>
              <a:ext uri="{FF2B5EF4-FFF2-40B4-BE49-F238E27FC236}">
                <a16:creationId xmlns:a16="http://schemas.microsoft.com/office/drawing/2014/main" id="{B8C215BC-B95A-9529-E6EB-47F3FE63E733}"/>
              </a:ext>
            </a:extLst>
          </p:cNvPr>
          <p:cNvSpPr>
            <a:spLocks noGrp="1"/>
          </p:cNvSpPr>
          <p:nvPr>
            <p:ph idx="1"/>
          </p:nvPr>
        </p:nvSpPr>
        <p:spPr/>
        <p:txBody>
          <a:bodyPr/>
          <a:lstStyle/>
          <a:p>
            <a:r>
              <a:rPr lang="en-US" dirty="0"/>
              <a:t>Now the hisat2 index should be nearly finished downloading.</a:t>
            </a:r>
          </a:p>
          <a:p>
            <a:r>
              <a:rPr lang="en-US" dirty="0"/>
              <a:t>Unzip it with:</a:t>
            </a:r>
          </a:p>
          <a:p>
            <a:pPr lvl="1"/>
            <a:r>
              <a:rPr lang="en-US" dirty="0"/>
              <a:t>“</a:t>
            </a:r>
            <a:r>
              <a:rPr lang="en-US" dirty="0" err="1"/>
              <a:t>gunzip</a:t>
            </a:r>
            <a:r>
              <a:rPr lang="en-US" dirty="0"/>
              <a:t> grch38_genome.tar.gz” </a:t>
            </a:r>
          </a:p>
          <a:p>
            <a:r>
              <a:rPr lang="en-US" dirty="0" err="1"/>
              <a:t>Untar</a:t>
            </a:r>
            <a:r>
              <a:rPr lang="en-US" dirty="0"/>
              <a:t> it with: </a:t>
            </a:r>
          </a:p>
          <a:p>
            <a:pPr lvl="1"/>
            <a:r>
              <a:rPr lang="en-US" dirty="0"/>
              <a:t>“tar –</a:t>
            </a:r>
            <a:r>
              <a:rPr lang="en-US" dirty="0" err="1"/>
              <a:t>xvf</a:t>
            </a:r>
            <a:r>
              <a:rPr lang="en-US" dirty="0"/>
              <a:t> grch38_genome.tar”</a:t>
            </a:r>
          </a:p>
        </p:txBody>
      </p:sp>
    </p:spTree>
    <p:extLst>
      <p:ext uri="{BB962C8B-B14F-4D97-AF65-F5344CB8AC3E}">
        <p14:creationId xmlns:p14="http://schemas.microsoft.com/office/powerpoint/2010/main" val="26357579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2C8C3-0E5D-594A-069D-E9A785FADFD4}"/>
              </a:ext>
            </a:extLst>
          </p:cNvPr>
          <p:cNvSpPr>
            <a:spLocks noGrp="1"/>
          </p:cNvSpPr>
          <p:nvPr>
            <p:ph type="title"/>
          </p:nvPr>
        </p:nvSpPr>
        <p:spPr/>
        <p:txBody>
          <a:bodyPr/>
          <a:lstStyle/>
          <a:p>
            <a:r>
              <a:rPr lang="en-US" dirty="0"/>
              <a:t>HISAT2 index</a:t>
            </a:r>
          </a:p>
        </p:txBody>
      </p:sp>
      <p:pic>
        <p:nvPicPr>
          <p:cNvPr id="5" name="Picture 4">
            <a:extLst>
              <a:ext uri="{FF2B5EF4-FFF2-40B4-BE49-F238E27FC236}">
                <a16:creationId xmlns:a16="http://schemas.microsoft.com/office/drawing/2014/main" id="{F3B6423B-E91A-7066-1E46-B6D060C4DDE1}"/>
              </a:ext>
            </a:extLst>
          </p:cNvPr>
          <p:cNvPicPr>
            <a:picLocks noChangeAspect="1"/>
          </p:cNvPicPr>
          <p:nvPr/>
        </p:nvPicPr>
        <p:blipFill>
          <a:blip r:embed="rId2"/>
          <a:stretch>
            <a:fillRect/>
          </a:stretch>
        </p:blipFill>
        <p:spPr>
          <a:xfrm>
            <a:off x="0" y="1317521"/>
            <a:ext cx="9144000" cy="2508457"/>
          </a:xfrm>
          <a:prstGeom prst="rect">
            <a:avLst/>
          </a:prstGeom>
        </p:spPr>
      </p:pic>
    </p:spTree>
    <p:extLst>
      <p:ext uri="{BB962C8B-B14F-4D97-AF65-F5344CB8AC3E}">
        <p14:creationId xmlns:p14="http://schemas.microsoft.com/office/powerpoint/2010/main" val="2554652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27F1-C59F-FF96-2BD8-B6E6A8622F82}"/>
              </a:ext>
            </a:extLst>
          </p:cNvPr>
          <p:cNvSpPr>
            <a:spLocks noGrp="1"/>
          </p:cNvSpPr>
          <p:nvPr>
            <p:ph type="title"/>
          </p:nvPr>
        </p:nvSpPr>
        <p:spPr/>
        <p:txBody>
          <a:bodyPr>
            <a:normAutofit fontScale="90000"/>
          </a:bodyPr>
          <a:lstStyle/>
          <a:p>
            <a:r>
              <a:rPr lang="en-US" dirty="0"/>
              <a:t>De Novo Assembly – Naïve Approach</a:t>
            </a:r>
          </a:p>
        </p:txBody>
      </p:sp>
      <p:sp>
        <p:nvSpPr>
          <p:cNvPr id="23" name="TextBox 22">
            <a:extLst>
              <a:ext uri="{FF2B5EF4-FFF2-40B4-BE49-F238E27FC236}">
                <a16:creationId xmlns:a16="http://schemas.microsoft.com/office/drawing/2014/main" id="{7D430FC6-9E24-77C4-486F-8FBC7DC0D047}"/>
              </a:ext>
            </a:extLst>
          </p:cNvPr>
          <p:cNvSpPr txBox="1"/>
          <p:nvPr/>
        </p:nvSpPr>
        <p:spPr>
          <a:xfrm flipH="1">
            <a:off x="5015345" y="4297682"/>
            <a:ext cx="2784763" cy="430887"/>
          </a:xfrm>
          <a:prstGeom prst="rect">
            <a:avLst/>
          </a:prstGeom>
          <a:noFill/>
        </p:spPr>
        <p:txBody>
          <a:bodyPr wrap="square" rtlCol="0">
            <a:spAutoFit/>
          </a:bodyPr>
          <a:lstStyle/>
          <a:p>
            <a:r>
              <a:rPr lang="en-US" sz="1100" dirty="0"/>
              <a:t>Adapted from Robert Edwards’ San Diego State University Course</a:t>
            </a:r>
          </a:p>
        </p:txBody>
      </p:sp>
      <p:sp>
        <p:nvSpPr>
          <p:cNvPr id="29" name="TextBox 28">
            <a:extLst>
              <a:ext uri="{FF2B5EF4-FFF2-40B4-BE49-F238E27FC236}">
                <a16:creationId xmlns:a16="http://schemas.microsoft.com/office/drawing/2014/main" id="{1B4B7D74-C9E7-9C5B-49AC-FCA18D797FAF}"/>
              </a:ext>
            </a:extLst>
          </p:cNvPr>
          <p:cNvSpPr txBox="1"/>
          <p:nvPr/>
        </p:nvSpPr>
        <p:spPr>
          <a:xfrm>
            <a:off x="1429615" y="1565589"/>
            <a:ext cx="6370493" cy="523220"/>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5’-</a:t>
            </a:r>
            <a:r>
              <a:rPr lang="en-US" sz="2800" dirty="0">
                <a:solidFill>
                  <a:srgbClr val="FF0000"/>
                </a:solidFill>
                <a:latin typeface="Courier New" panose="02070309020205020404" pitchFamily="49" charset="0"/>
                <a:cs typeface="Courier New" panose="02070309020205020404" pitchFamily="49" charset="0"/>
              </a:rPr>
              <a:t>AAACCAACCAACTTTCGATCTC</a:t>
            </a:r>
            <a:r>
              <a:rPr lang="en-US" sz="2800" dirty="0">
                <a:latin typeface="Courier New" panose="02070309020205020404" pitchFamily="49" charset="0"/>
                <a:cs typeface="Courier New" panose="02070309020205020404" pitchFamily="49" charset="0"/>
              </a:rPr>
              <a:t>-3’</a:t>
            </a:r>
          </a:p>
        </p:txBody>
      </p:sp>
      <p:sp>
        <p:nvSpPr>
          <p:cNvPr id="31" name="TextBox 30">
            <a:extLst>
              <a:ext uri="{FF2B5EF4-FFF2-40B4-BE49-F238E27FC236}">
                <a16:creationId xmlns:a16="http://schemas.microsoft.com/office/drawing/2014/main" id="{B2368564-E03E-EE71-2226-F2B22FCEC235}"/>
              </a:ext>
            </a:extLst>
          </p:cNvPr>
          <p:cNvSpPr txBox="1"/>
          <p:nvPr/>
        </p:nvSpPr>
        <p:spPr>
          <a:xfrm>
            <a:off x="1429615" y="1947574"/>
            <a:ext cx="6370493" cy="523220"/>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5’-</a:t>
            </a:r>
            <a:r>
              <a:rPr lang="en-US" sz="2800" dirty="0">
                <a:solidFill>
                  <a:srgbClr val="0070C0"/>
                </a:solidFill>
                <a:latin typeface="Courier New" panose="02070309020205020404" pitchFamily="49" charset="0"/>
                <a:cs typeface="Courier New" panose="02070309020205020404" pitchFamily="49" charset="0"/>
              </a:rPr>
              <a:t>ATCTCATTATTAGTGATATGTA</a:t>
            </a:r>
            <a:r>
              <a:rPr lang="en-US" sz="2800" dirty="0">
                <a:latin typeface="Courier New" panose="02070309020205020404" pitchFamily="49" charset="0"/>
                <a:cs typeface="Courier New" panose="02070309020205020404" pitchFamily="49" charset="0"/>
              </a:rPr>
              <a:t>-3’</a:t>
            </a:r>
          </a:p>
        </p:txBody>
      </p:sp>
      <p:sp>
        <p:nvSpPr>
          <p:cNvPr id="33" name="TextBox 32">
            <a:extLst>
              <a:ext uri="{FF2B5EF4-FFF2-40B4-BE49-F238E27FC236}">
                <a16:creationId xmlns:a16="http://schemas.microsoft.com/office/drawing/2014/main" id="{008B59C7-9E8D-BC4D-6503-C0A2A7456A5A}"/>
              </a:ext>
            </a:extLst>
          </p:cNvPr>
          <p:cNvSpPr txBox="1"/>
          <p:nvPr/>
        </p:nvSpPr>
        <p:spPr>
          <a:xfrm>
            <a:off x="1429615" y="2338379"/>
            <a:ext cx="6370493" cy="523220"/>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5’-</a:t>
            </a:r>
            <a:r>
              <a:rPr lang="en-US" sz="2800" dirty="0">
                <a:solidFill>
                  <a:srgbClr val="00B050"/>
                </a:solidFill>
                <a:latin typeface="Courier New" panose="02070309020205020404" pitchFamily="49" charset="0"/>
                <a:cs typeface="Courier New" panose="02070309020205020404" pitchFamily="49" charset="0"/>
              </a:rPr>
              <a:t>GTGATATGTACGACCCTAAGAC</a:t>
            </a:r>
            <a:r>
              <a:rPr lang="en-US" sz="2800" dirty="0">
                <a:latin typeface="Courier New" panose="02070309020205020404" pitchFamily="49" charset="0"/>
                <a:cs typeface="Courier New" panose="02070309020205020404" pitchFamily="49" charset="0"/>
              </a:rPr>
              <a:t>-3’</a:t>
            </a:r>
          </a:p>
        </p:txBody>
      </p:sp>
      <p:sp>
        <p:nvSpPr>
          <p:cNvPr id="35" name="TextBox 34">
            <a:extLst>
              <a:ext uri="{FF2B5EF4-FFF2-40B4-BE49-F238E27FC236}">
                <a16:creationId xmlns:a16="http://schemas.microsoft.com/office/drawing/2014/main" id="{FA48CBAD-1D37-4447-5266-41F2301E0982}"/>
              </a:ext>
            </a:extLst>
          </p:cNvPr>
          <p:cNvSpPr txBox="1"/>
          <p:nvPr/>
        </p:nvSpPr>
        <p:spPr>
          <a:xfrm>
            <a:off x="1429615" y="2692125"/>
            <a:ext cx="6370493" cy="523220"/>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5’-</a:t>
            </a:r>
            <a:r>
              <a:rPr lang="en-US" sz="2800" dirty="0">
                <a:solidFill>
                  <a:schemeClr val="accent4"/>
                </a:solidFill>
                <a:latin typeface="Courier New" panose="02070309020205020404" pitchFamily="49" charset="0"/>
                <a:cs typeface="Courier New" panose="02070309020205020404" pitchFamily="49" charset="0"/>
              </a:rPr>
              <a:t>AAGACAGAATGATTGAACTTTC</a:t>
            </a:r>
            <a:r>
              <a:rPr lang="en-US" sz="2800" dirty="0">
                <a:latin typeface="Courier New" panose="02070309020205020404" pitchFamily="49" charset="0"/>
                <a:cs typeface="Courier New" panose="02070309020205020404" pitchFamily="49" charset="0"/>
              </a:rPr>
              <a:t>-3’</a:t>
            </a:r>
          </a:p>
        </p:txBody>
      </p:sp>
      <p:sp>
        <p:nvSpPr>
          <p:cNvPr id="37" name="TextBox 36">
            <a:extLst>
              <a:ext uri="{FF2B5EF4-FFF2-40B4-BE49-F238E27FC236}">
                <a16:creationId xmlns:a16="http://schemas.microsoft.com/office/drawing/2014/main" id="{CA29DD2E-1877-948E-EF25-F270CFD36D20}"/>
              </a:ext>
            </a:extLst>
          </p:cNvPr>
          <p:cNvSpPr txBox="1"/>
          <p:nvPr/>
        </p:nvSpPr>
        <p:spPr>
          <a:xfrm>
            <a:off x="1429615" y="3025076"/>
            <a:ext cx="6370493" cy="523220"/>
          </a:xfrm>
          <a:prstGeom prst="rect">
            <a:avLst/>
          </a:prstGeom>
          <a:noFill/>
        </p:spPr>
        <p:txBody>
          <a:bodyPr wrap="square">
            <a:spAutoFit/>
          </a:bodyPr>
          <a:lstStyle/>
          <a:p>
            <a:r>
              <a:rPr lang="en-US" sz="2800" dirty="0">
                <a:latin typeface="Courier New" panose="02070309020205020404" pitchFamily="49" charset="0"/>
                <a:cs typeface="Courier New" panose="02070309020205020404" pitchFamily="49" charset="0"/>
              </a:rPr>
              <a:t>5’-</a:t>
            </a:r>
            <a:r>
              <a:rPr lang="en-US" sz="2800" dirty="0">
                <a:solidFill>
                  <a:schemeClr val="accent6"/>
                </a:solidFill>
                <a:latin typeface="Courier New" panose="02070309020205020404" pitchFamily="49" charset="0"/>
                <a:cs typeface="Courier New" panose="02070309020205020404" pitchFamily="49" charset="0"/>
              </a:rPr>
              <a:t>CTTTCTTATGAACAATTTAAGA</a:t>
            </a:r>
            <a:r>
              <a:rPr lang="en-US" sz="2800" dirty="0">
                <a:latin typeface="Courier New" panose="02070309020205020404" pitchFamily="49" charset="0"/>
                <a:cs typeface="Courier New" panose="02070309020205020404" pitchFamily="49" charset="0"/>
              </a:rPr>
              <a:t>-3’</a:t>
            </a:r>
          </a:p>
        </p:txBody>
      </p:sp>
    </p:spTree>
    <p:extLst>
      <p:ext uri="{BB962C8B-B14F-4D97-AF65-F5344CB8AC3E}">
        <p14:creationId xmlns:p14="http://schemas.microsoft.com/office/powerpoint/2010/main" val="180919168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D846-30CC-2FE1-C332-3B6F1FE17EB9}"/>
              </a:ext>
            </a:extLst>
          </p:cNvPr>
          <p:cNvSpPr>
            <a:spLocks noGrp="1"/>
          </p:cNvSpPr>
          <p:nvPr>
            <p:ph type="title"/>
          </p:nvPr>
        </p:nvSpPr>
        <p:spPr/>
        <p:txBody>
          <a:bodyPr/>
          <a:lstStyle/>
          <a:p>
            <a:r>
              <a:rPr lang="en-US" dirty="0"/>
              <a:t>Read Quality Control</a:t>
            </a:r>
          </a:p>
        </p:txBody>
      </p:sp>
      <p:sp>
        <p:nvSpPr>
          <p:cNvPr id="3" name="Content Placeholder 2">
            <a:extLst>
              <a:ext uri="{FF2B5EF4-FFF2-40B4-BE49-F238E27FC236}">
                <a16:creationId xmlns:a16="http://schemas.microsoft.com/office/drawing/2014/main" id="{E26FD39A-7058-495F-0B5E-658C1B39FBDF}"/>
              </a:ext>
            </a:extLst>
          </p:cNvPr>
          <p:cNvSpPr>
            <a:spLocks noGrp="1"/>
          </p:cNvSpPr>
          <p:nvPr>
            <p:ph idx="1"/>
          </p:nvPr>
        </p:nvSpPr>
        <p:spPr/>
        <p:txBody>
          <a:bodyPr/>
          <a:lstStyle/>
          <a:p>
            <a:r>
              <a:rPr lang="en-US" dirty="0"/>
              <a:t>The reads we downloaded from SRA likely need to be trimmed, and potentially other things need to be done with them prior to alignment. </a:t>
            </a:r>
          </a:p>
          <a:p>
            <a:r>
              <a:rPr lang="en-US" dirty="0"/>
              <a:t>Let us investigate them with </a:t>
            </a:r>
            <a:r>
              <a:rPr lang="en-US" dirty="0" err="1"/>
              <a:t>fastqc</a:t>
            </a:r>
            <a:r>
              <a:rPr lang="en-US" dirty="0"/>
              <a:t>. </a:t>
            </a:r>
          </a:p>
        </p:txBody>
      </p:sp>
    </p:spTree>
    <p:extLst>
      <p:ext uri="{BB962C8B-B14F-4D97-AF65-F5344CB8AC3E}">
        <p14:creationId xmlns:p14="http://schemas.microsoft.com/office/powerpoint/2010/main" val="3887449182"/>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0730F-4653-A119-5A3A-F99E894310E5}"/>
              </a:ext>
            </a:extLst>
          </p:cNvPr>
          <p:cNvSpPr>
            <a:spLocks noGrp="1"/>
          </p:cNvSpPr>
          <p:nvPr>
            <p:ph type="title"/>
          </p:nvPr>
        </p:nvSpPr>
        <p:spPr/>
        <p:txBody>
          <a:bodyPr/>
          <a:lstStyle/>
          <a:p>
            <a:r>
              <a:rPr lang="en-US" dirty="0"/>
              <a:t>FASTQC </a:t>
            </a:r>
          </a:p>
        </p:txBody>
      </p:sp>
      <p:sp>
        <p:nvSpPr>
          <p:cNvPr id="3" name="Content Placeholder 2">
            <a:extLst>
              <a:ext uri="{FF2B5EF4-FFF2-40B4-BE49-F238E27FC236}">
                <a16:creationId xmlns:a16="http://schemas.microsoft.com/office/drawing/2014/main" id="{F5A386BF-7566-670D-CFA4-4FC3352473C1}"/>
              </a:ext>
            </a:extLst>
          </p:cNvPr>
          <p:cNvSpPr>
            <a:spLocks noGrp="1"/>
          </p:cNvSpPr>
          <p:nvPr>
            <p:ph idx="1"/>
          </p:nvPr>
        </p:nvSpPr>
        <p:spPr/>
        <p:txBody>
          <a:bodyPr/>
          <a:lstStyle/>
          <a:p>
            <a:r>
              <a:rPr lang="en-US" dirty="0" err="1"/>
              <a:t>Fastqc</a:t>
            </a:r>
            <a:r>
              <a:rPr lang="en-US" dirty="0"/>
              <a:t> is an application that allows you to ascertain information about the quality of the reads.  </a:t>
            </a:r>
          </a:p>
          <a:p>
            <a:r>
              <a:rPr lang="en-US" dirty="0"/>
              <a:t>If you are on </a:t>
            </a:r>
            <a:r>
              <a:rPr lang="en-US" dirty="0" err="1"/>
              <a:t>linux</a:t>
            </a:r>
            <a:r>
              <a:rPr lang="en-US" dirty="0"/>
              <a:t> download it with the </a:t>
            </a:r>
          </a:p>
          <a:p>
            <a:pPr lvl="1"/>
            <a:r>
              <a:rPr lang="en-US" dirty="0"/>
              <a:t>“</a:t>
            </a:r>
            <a:r>
              <a:rPr lang="en-US" dirty="0" err="1"/>
              <a:t>sudo</a:t>
            </a:r>
            <a:r>
              <a:rPr lang="en-US" dirty="0"/>
              <a:t> apt-get install </a:t>
            </a:r>
            <a:r>
              <a:rPr lang="en-US" dirty="0" err="1"/>
              <a:t>fastqc</a:t>
            </a:r>
            <a:r>
              <a:rPr lang="en-US" dirty="0"/>
              <a:t>”</a:t>
            </a:r>
          </a:p>
          <a:p>
            <a:r>
              <a:rPr lang="en-US" dirty="0"/>
              <a:t>Command.</a:t>
            </a:r>
          </a:p>
        </p:txBody>
      </p:sp>
    </p:spTree>
    <p:extLst>
      <p:ext uri="{BB962C8B-B14F-4D97-AF65-F5344CB8AC3E}">
        <p14:creationId xmlns:p14="http://schemas.microsoft.com/office/powerpoint/2010/main" val="1633655288"/>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C136-0BB3-7ECF-4BAB-D91EF3448D2F}"/>
              </a:ext>
            </a:extLst>
          </p:cNvPr>
          <p:cNvSpPr>
            <a:spLocks noGrp="1"/>
          </p:cNvSpPr>
          <p:nvPr>
            <p:ph type="title"/>
          </p:nvPr>
        </p:nvSpPr>
        <p:spPr/>
        <p:txBody>
          <a:bodyPr/>
          <a:lstStyle/>
          <a:p>
            <a:r>
              <a:rPr lang="en-US" dirty="0"/>
              <a:t>FASTQC</a:t>
            </a:r>
          </a:p>
        </p:txBody>
      </p:sp>
      <p:sp>
        <p:nvSpPr>
          <p:cNvPr id="3" name="Content Placeholder 2">
            <a:extLst>
              <a:ext uri="{FF2B5EF4-FFF2-40B4-BE49-F238E27FC236}">
                <a16:creationId xmlns:a16="http://schemas.microsoft.com/office/drawing/2014/main" id="{131ABF07-3A38-E5B4-035C-FC83CB07C532}"/>
              </a:ext>
            </a:extLst>
          </p:cNvPr>
          <p:cNvSpPr>
            <a:spLocks noGrp="1"/>
          </p:cNvSpPr>
          <p:nvPr>
            <p:ph idx="1"/>
          </p:nvPr>
        </p:nvSpPr>
        <p:spPr>
          <a:xfrm>
            <a:off x="0" y="1200151"/>
            <a:ext cx="4391891" cy="3366299"/>
          </a:xfrm>
        </p:spPr>
        <p:txBody>
          <a:bodyPr/>
          <a:lstStyle/>
          <a:p>
            <a:r>
              <a:rPr lang="en-US" dirty="0"/>
              <a:t>Run </a:t>
            </a:r>
            <a:r>
              <a:rPr lang="en-US" dirty="0" err="1"/>
              <a:t>fastqc</a:t>
            </a:r>
            <a:r>
              <a:rPr lang="en-US" dirty="0"/>
              <a:t> on the downloaded sequencing reads file with </a:t>
            </a:r>
          </a:p>
          <a:p>
            <a:pPr lvl="1"/>
            <a:r>
              <a:rPr lang="en-US" dirty="0"/>
              <a:t>“</a:t>
            </a:r>
            <a:r>
              <a:rPr lang="en-US" dirty="0" err="1"/>
              <a:t>fastqc</a:t>
            </a:r>
            <a:r>
              <a:rPr lang="en-US" dirty="0"/>
              <a:t> SRR14794084.fastq” </a:t>
            </a:r>
          </a:p>
          <a:p>
            <a:pPr marL="457200" lvl="1" indent="0">
              <a:buNone/>
            </a:pPr>
            <a:endParaRPr lang="en-US" dirty="0"/>
          </a:p>
        </p:txBody>
      </p:sp>
      <p:pic>
        <p:nvPicPr>
          <p:cNvPr id="5" name="Picture 4">
            <a:extLst>
              <a:ext uri="{FF2B5EF4-FFF2-40B4-BE49-F238E27FC236}">
                <a16:creationId xmlns:a16="http://schemas.microsoft.com/office/drawing/2014/main" id="{30A9EEE4-5563-63EF-B535-2CDB3B6B515E}"/>
              </a:ext>
            </a:extLst>
          </p:cNvPr>
          <p:cNvPicPr>
            <a:picLocks noChangeAspect="1"/>
          </p:cNvPicPr>
          <p:nvPr/>
        </p:nvPicPr>
        <p:blipFill>
          <a:blip r:embed="rId2"/>
          <a:stretch>
            <a:fillRect/>
          </a:stretch>
        </p:blipFill>
        <p:spPr>
          <a:xfrm>
            <a:off x="3867151" y="111753"/>
            <a:ext cx="5193722" cy="2039874"/>
          </a:xfrm>
          <a:prstGeom prst="rect">
            <a:avLst/>
          </a:prstGeom>
        </p:spPr>
      </p:pic>
    </p:spTree>
    <p:extLst>
      <p:ext uri="{BB962C8B-B14F-4D97-AF65-F5344CB8AC3E}">
        <p14:creationId xmlns:p14="http://schemas.microsoft.com/office/powerpoint/2010/main" val="251608815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23C38-D702-2174-6910-09C988FC9F78}"/>
              </a:ext>
            </a:extLst>
          </p:cNvPr>
          <p:cNvSpPr>
            <a:spLocks noGrp="1"/>
          </p:cNvSpPr>
          <p:nvPr>
            <p:ph type="title"/>
          </p:nvPr>
        </p:nvSpPr>
        <p:spPr/>
        <p:txBody>
          <a:bodyPr/>
          <a:lstStyle/>
          <a:p>
            <a:r>
              <a:rPr lang="en-US" dirty="0"/>
              <a:t>FASTQC</a:t>
            </a:r>
          </a:p>
        </p:txBody>
      </p:sp>
      <p:sp>
        <p:nvSpPr>
          <p:cNvPr id="3" name="Content Placeholder 2">
            <a:extLst>
              <a:ext uri="{FF2B5EF4-FFF2-40B4-BE49-F238E27FC236}">
                <a16:creationId xmlns:a16="http://schemas.microsoft.com/office/drawing/2014/main" id="{26C12949-0CF6-E644-DF87-6985415E6C0A}"/>
              </a:ext>
            </a:extLst>
          </p:cNvPr>
          <p:cNvSpPr>
            <a:spLocks noGrp="1"/>
          </p:cNvSpPr>
          <p:nvPr>
            <p:ph idx="1"/>
          </p:nvPr>
        </p:nvSpPr>
        <p:spPr>
          <a:xfrm>
            <a:off x="457200" y="1200151"/>
            <a:ext cx="4211782" cy="3366299"/>
          </a:xfrm>
        </p:spPr>
        <p:txBody>
          <a:bodyPr/>
          <a:lstStyle/>
          <a:p>
            <a:r>
              <a:rPr lang="en-US" dirty="0" err="1"/>
              <a:t>Fastqc</a:t>
            </a:r>
            <a:r>
              <a:rPr lang="en-US" dirty="0"/>
              <a:t> produced an html file with the quality report, let’s check it by navigating to it and opening it in a web browser.</a:t>
            </a:r>
          </a:p>
          <a:p>
            <a:endParaRPr lang="en-US" dirty="0"/>
          </a:p>
        </p:txBody>
      </p:sp>
      <p:pic>
        <p:nvPicPr>
          <p:cNvPr id="5" name="Picture 4">
            <a:extLst>
              <a:ext uri="{FF2B5EF4-FFF2-40B4-BE49-F238E27FC236}">
                <a16:creationId xmlns:a16="http://schemas.microsoft.com/office/drawing/2014/main" id="{1A1792CA-98D5-CA6C-7782-C1D7C8AE33BC}"/>
              </a:ext>
            </a:extLst>
          </p:cNvPr>
          <p:cNvPicPr>
            <a:picLocks noChangeAspect="1"/>
          </p:cNvPicPr>
          <p:nvPr/>
        </p:nvPicPr>
        <p:blipFill>
          <a:blip r:embed="rId2"/>
          <a:stretch>
            <a:fillRect/>
          </a:stretch>
        </p:blipFill>
        <p:spPr>
          <a:xfrm>
            <a:off x="4749340" y="205979"/>
            <a:ext cx="2457793" cy="4486901"/>
          </a:xfrm>
          <a:prstGeom prst="rect">
            <a:avLst/>
          </a:prstGeom>
        </p:spPr>
      </p:pic>
    </p:spTree>
    <p:extLst>
      <p:ext uri="{BB962C8B-B14F-4D97-AF65-F5344CB8AC3E}">
        <p14:creationId xmlns:p14="http://schemas.microsoft.com/office/powerpoint/2010/main" val="128621345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162D0-A76F-B66F-E79E-781DC683CF27}"/>
              </a:ext>
            </a:extLst>
          </p:cNvPr>
          <p:cNvSpPr>
            <a:spLocks noGrp="1"/>
          </p:cNvSpPr>
          <p:nvPr>
            <p:ph type="title"/>
          </p:nvPr>
        </p:nvSpPr>
        <p:spPr/>
        <p:txBody>
          <a:bodyPr/>
          <a:lstStyle/>
          <a:p>
            <a:r>
              <a:rPr lang="en-US" dirty="0"/>
              <a:t>FASTQC</a:t>
            </a:r>
          </a:p>
        </p:txBody>
      </p:sp>
      <p:sp>
        <p:nvSpPr>
          <p:cNvPr id="3" name="Content Placeholder 2">
            <a:extLst>
              <a:ext uri="{FF2B5EF4-FFF2-40B4-BE49-F238E27FC236}">
                <a16:creationId xmlns:a16="http://schemas.microsoft.com/office/drawing/2014/main" id="{8D26ADFC-99D6-3349-5D40-F9A98F249CA7}"/>
              </a:ext>
            </a:extLst>
          </p:cNvPr>
          <p:cNvSpPr>
            <a:spLocks noGrp="1"/>
          </p:cNvSpPr>
          <p:nvPr>
            <p:ph idx="1"/>
          </p:nvPr>
        </p:nvSpPr>
        <p:spPr/>
        <p:txBody>
          <a:bodyPr/>
          <a:lstStyle/>
          <a:p>
            <a:r>
              <a:rPr lang="en-US" dirty="0"/>
              <a:t>The metrics are decent, we could probably stand to trim the data, but let us  try to align it to the reference genome as it is.</a:t>
            </a:r>
          </a:p>
        </p:txBody>
      </p:sp>
    </p:spTree>
    <p:extLst>
      <p:ext uri="{BB962C8B-B14F-4D97-AF65-F5344CB8AC3E}">
        <p14:creationId xmlns:p14="http://schemas.microsoft.com/office/powerpoint/2010/main" val="367061757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47FB1-1903-5570-C9A6-9AC61AEA84B0}"/>
              </a:ext>
            </a:extLst>
          </p:cNvPr>
          <p:cNvSpPr>
            <a:spLocks noGrp="1"/>
          </p:cNvSpPr>
          <p:nvPr>
            <p:ph type="title"/>
          </p:nvPr>
        </p:nvSpPr>
        <p:spPr/>
        <p:txBody>
          <a:bodyPr/>
          <a:lstStyle/>
          <a:p>
            <a:r>
              <a:rPr lang="en-US" dirty="0"/>
              <a:t>HISAT2 Alignment</a:t>
            </a:r>
          </a:p>
        </p:txBody>
      </p:sp>
      <p:sp>
        <p:nvSpPr>
          <p:cNvPr id="3" name="Content Placeholder 2">
            <a:extLst>
              <a:ext uri="{FF2B5EF4-FFF2-40B4-BE49-F238E27FC236}">
                <a16:creationId xmlns:a16="http://schemas.microsoft.com/office/drawing/2014/main" id="{827FE614-4418-B81D-B517-19FFDFD4A681}"/>
              </a:ext>
            </a:extLst>
          </p:cNvPr>
          <p:cNvSpPr>
            <a:spLocks noGrp="1"/>
          </p:cNvSpPr>
          <p:nvPr>
            <p:ph idx="1"/>
          </p:nvPr>
        </p:nvSpPr>
        <p:spPr/>
        <p:txBody>
          <a:bodyPr/>
          <a:lstStyle/>
          <a:p>
            <a:r>
              <a:rPr lang="en-US" dirty="0"/>
              <a:t>Run the following command to align our </a:t>
            </a:r>
            <a:r>
              <a:rPr lang="en-US" dirty="0" err="1"/>
              <a:t>fastq</a:t>
            </a:r>
            <a:r>
              <a:rPr lang="en-US" dirty="0"/>
              <a:t> data to the human reference genome: </a:t>
            </a:r>
          </a:p>
          <a:p>
            <a:pPr marL="0" indent="0">
              <a:buNone/>
            </a:pPr>
            <a:r>
              <a:rPr lang="en-US" dirty="0"/>
              <a:t>	“hisat2 –x grch38/genome </a:t>
            </a:r>
          </a:p>
          <a:p>
            <a:pPr marL="0" indent="0">
              <a:buNone/>
            </a:pPr>
            <a:r>
              <a:rPr lang="en-US" dirty="0"/>
              <a:t>–U SRR14794084.fastq </a:t>
            </a:r>
          </a:p>
          <a:p>
            <a:pPr marL="0" indent="0">
              <a:buNone/>
            </a:pPr>
            <a:r>
              <a:rPr lang="en-US" dirty="0"/>
              <a:t>–S SRR14794084.sam”</a:t>
            </a:r>
          </a:p>
        </p:txBody>
      </p:sp>
    </p:spTree>
    <p:extLst>
      <p:ext uri="{BB962C8B-B14F-4D97-AF65-F5344CB8AC3E}">
        <p14:creationId xmlns:p14="http://schemas.microsoft.com/office/powerpoint/2010/main" val="1193623745"/>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05F95-80D0-1849-E8B1-680857E59D73}"/>
              </a:ext>
            </a:extLst>
          </p:cNvPr>
          <p:cNvSpPr>
            <a:spLocks noGrp="1"/>
          </p:cNvSpPr>
          <p:nvPr>
            <p:ph type="title"/>
          </p:nvPr>
        </p:nvSpPr>
        <p:spPr/>
        <p:txBody>
          <a:bodyPr/>
          <a:lstStyle/>
          <a:p>
            <a:r>
              <a:rPr lang="en-US" dirty="0"/>
              <a:t>HISAT2 Alignment</a:t>
            </a:r>
          </a:p>
        </p:txBody>
      </p:sp>
      <p:pic>
        <p:nvPicPr>
          <p:cNvPr id="5" name="Picture 4">
            <a:extLst>
              <a:ext uri="{FF2B5EF4-FFF2-40B4-BE49-F238E27FC236}">
                <a16:creationId xmlns:a16="http://schemas.microsoft.com/office/drawing/2014/main" id="{A951541F-E4A9-1EFC-7AFF-DF6D0AAB7DFD}"/>
              </a:ext>
            </a:extLst>
          </p:cNvPr>
          <p:cNvPicPr>
            <a:picLocks noChangeAspect="1"/>
          </p:cNvPicPr>
          <p:nvPr/>
        </p:nvPicPr>
        <p:blipFill>
          <a:blip r:embed="rId2"/>
          <a:stretch>
            <a:fillRect/>
          </a:stretch>
        </p:blipFill>
        <p:spPr>
          <a:xfrm>
            <a:off x="0" y="920594"/>
            <a:ext cx="9144000" cy="891621"/>
          </a:xfrm>
          <a:prstGeom prst="rect">
            <a:avLst/>
          </a:prstGeom>
        </p:spPr>
      </p:pic>
      <p:sp>
        <p:nvSpPr>
          <p:cNvPr id="6" name="TextBox 5">
            <a:extLst>
              <a:ext uri="{FF2B5EF4-FFF2-40B4-BE49-F238E27FC236}">
                <a16:creationId xmlns:a16="http://schemas.microsoft.com/office/drawing/2014/main" id="{F6ECA351-A2DB-DA00-3444-958F14D804B1}"/>
              </a:ext>
            </a:extLst>
          </p:cNvPr>
          <p:cNvSpPr txBox="1"/>
          <p:nvPr/>
        </p:nvSpPr>
        <p:spPr>
          <a:xfrm>
            <a:off x="221673" y="2223655"/>
            <a:ext cx="8305800" cy="2585323"/>
          </a:xfrm>
          <a:prstGeom prst="rect">
            <a:avLst/>
          </a:prstGeom>
          <a:noFill/>
        </p:spPr>
        <p:txBody>
          <a:bodyPr wrap="square" rtlCol="0">
            <a:spAutoFit/>
          </a:bodyPr>
          <a:lstStyle/>
          <a:p>
            <a:r>
              <a:rPr lang="en-US" dirty="0"/>
              <a:t>65.84% overall alignment rate is not great, but will serve for our purposes. </a:t>
            </a:r>
          </a:p>
          <a:p>
            <a:r>
              <a:rPr lang="en-US" dirty="0"/>
              <a:t>We now want to count all instances of gene hits and estimate the relative transcript abundances, we can do this using one of several tools, but the classic tool is from the “subread” package and is called “</a:t>
            </a:r>
            <a:r>
              <a:rPr lang="en-US" dirty="0" err="1"/>
              <a:t>featureCounts</a:t>
            </a:r>
            <a:r>
              <a:rPr lang="en-US" dirty="0"/>
              <a:t>” </a:t>
            </a:r>
          </a:p>
          <a:p>
            <a:endParaRPr lang="en-US" dirty="0"/>
          </a:p>
          <a:p>
            <a:r>
              <a:rPr lang="en-US" dirty="0"/>
              <a:t>To install the subread package type: “</a:t>
            </a:r>
            <a:r>
              <a:rPr lang="en-US" dirty="0" err="1"/>
              <a:t>sudo</a:t>
            </a:r>
            <a:r>
              <a:rPr lang="en-US" dirty="0"/>
              <a:t> apt-get install subread”</a:t>
            </a:r>
          </a:p>
          <a:p>
            <a:endParaRPr lang="en-US" dirty="0"/>
          </a:p>
          <a:p>
            <a:r>
              <a:rPr lang="en-US" dirty="0"/>
              <a:t>Check if </a:t>
            </a:r>
            <a:r>
              <a:rPr lang="en-US" dirty="0" err="1"/>
              <a:t>featureCounts</a:t>
            </a:r>
            <a:r>
              <a:rPr lang="en-US" dirty="0"/>
              <a:t> is installed then with the “which </a:t>
            </a:r>
            <a:r>
              <a:rPr lang="en-US" dirty="0" err="1"/>
              <a:t>featureCounts</a:t>
            </a:r>
            <a:r>
              <a:rPr lang="en-US" dirty="0"/>
              <a:t>” </a:t>
            </a:r>
          </a:p>
          <a:p>
            <a:r>
              <a:rPr lang="en-US" dirty="0"/>
              <a:t>command</a:t>
            </a:r>
          </a:p>
        </p:txBody>
      </p:sp>
    </p:spTree>
    <p:extLst>
      <p:ext uri="{BB962C8B-B14F-4D97-AF65-F5344CB8AC3E}">
        <p14:creationId xmlns:p14="http://schemas.microsoft.com/office/powerpoint/2010/main" val="82494578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0E36C-7483-E5D5-B17F-19E532B91CD2}"/>
              </a:ext>
            </a:extLst>
          </p:cNvPr>
          <p:cNvSpPr>
            <a:spLocks noGrp="1"/>
          </p:cNvSpPr>
          <p:nvPr>
            <p:ph type="title"/>
          </p:nvPr>
        </p:nvSpPr>
        <p:spPr/>
        <p:txBody>
          <a:bodyPr/>
          <a:lstStyle/>
          <a:p>
            <a:r>
              <a:rPr lang="en-US" dirty="0" err="1"/>
              <a:t>featureCounts</a:t>
            </a:r>
            <a:r>
              <a:rPr lang="en-US" dirty="0"/>
              <a:t>	</a:t>
            </a:r>
          </a:p>
        </p:txBody>
      </p:sp>
      <p:sp>
        <p:nvSpPr>
          <p:cNvPr id="3" name="Content Placeholder 2">
            <a:extLst>
              <a:ext uri="{FF2B5EF4-FFF2-40B4-BE49-F238E27FC236}">
                <a16:creationId xmlns:a16="http://schemas.microsoft.com/office/drawing/2014/main" id="{A3608840-64DE-3560-12DD-2B2EDCE9553F}"/>
              </a:ext>
            </a:extLst>
          </p:cNvPr>
          <p:cNvSpPr>
            <a:spLocks noGrp="1"/>
          </p:cNvSpPr>
          <p:nvPr>
            <p:ph idx="1"/>
          </p:nvPr>
        </p:nvSpPr>
        <p:spPr/>
        <p:txBody>
          <a:bodyPr/>
          <a:lstStyle/>
          <a:p>
            <a:r>
              <a:rPr lang="en-US" dirty="0"/>
              <a:t>In order to determine if a read hits a specific transcript we must know where they are, this is specified in the </a:t>
            </a:r>
            <a:r>
              <a:rPr lang="en-US" dirty="0" err="1"/>
              <a:t>gtf</a:t>
            </a:r>
            <a:r>
              <a:rPr lang="en-US" dirty="0"/>
              <a:t> file, download it here: </a:t>
            </a:r>
          </a:p>
          <a:p>
            <a:r>
              <a:rPr lang="en-US" sz="1200" dirty="0" err="1"/>
              <a:t>wget</a:t>
            </a:r>
            <a:r>
              <a:rPr lang="en-US" sz="1200" dirty="0"/>
              <a:t> </a:t>
            </a:r>
            <a:r>
              <a:rPr lang="en-US" sz="1200" dirty="0">
                <a:hlinkClick r:id="rId2"/>
              </a:rPr>
              <a:t>https://ftp.ebi.ac.uk/pub/databases/gencode/Gencode_human/release_46/gencode.v46.annotation.gtf.gz</a:t>
            </a:r>
            <a:endParaRPr lang="en-US" sz="1200" dirty="0"/>
          </a:p>
          <a:p>
            <a:r>
              <a:rPr lang="en-US" sz="1200" dirty="0" err="1"/>
              <a:t>gunzip</a:t>
            </a:r>
            <a:r>
              <a:rPr lang="en-US" sz="1200" dirty="0"/>
              <a:t> gencode.v46.annotation.gtf.gz </a:t>
            </a:r>
          </a:p>
          <a:p>
            <a:endParaRPr lang="en-US" sz="1200" dirty="0"/>
          </a:p>
        </p:txBody>
      </p:sp>
    </p:spTree>
    <p:extLst>
      <p:ext uri="{BB962C8B-B14F-4D97-AF65-F5344CB8AC3E}">
        <p14:creationId xmlns:p14="http://schemas.microsoft.com/office/powerpoint/2010/main" val="20540104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15648-0EE8-2D2D-01CD-E6056FB446E9}"/>
              </a:ext>
            </a:extLst>
          </p:cNvPr>
          <p:cNvSpPr>
            <a:spLocks noGrp="1"/>
          </p:cNvSpPr>
          <p:nvPr>
            <p:ph type="title"/>
          </p:nvPr>
        </p:nvSpPr>
        <p:spPr/>
        <p:txBody>
          <a:bodyPr/>
          <a:lstStyle/>
          <a:p>
            <a:r>
              <a:rPr lang="en-US" dirty="0" err="1"/>
              <a:t>featureCounts</a:t>
            </a:r>
            <a:endParaRPr lang="en-US" dirty="0"/>
          </a:p>
        </p:txBody>
      </p:sp>
      <p:sp>
        <p:nvSpPr>
          <p:cNvPr id="3" name="Content Placeholder 2">
            <a:extLst>
              <a:ext uri="{FF2B5EF4-FFF2-40B4-BE49-F238E27FC236}">
                <a16:creationId xmlns:a16="http://schemas.microsoft.com/office/drawing/2014/main" id="{A3D05C46-841F-29EE-67EA-4CF3F818B942}"/>
              </a:ext>
            </a:extLst>
          </p:cNvPr>
          <p:cNvSpPr>
            <a:spLocks noGrp="1"/>
          </p:cNvSpPr>
          <p:nvPr>
            <p:ph idx="1"/>
          </p:nvPr>
        </p:nvSpPr>
        <p:spPr/>
        <p:txBody>
          <a:bodyPr/>
          <a:lstStyle/>
          <a:p>
            <a:r>
              <a:rPr lang="en-US" dirty="0" err="1"/>
              <a:t>featureCounts</a:t>
            </a:r>
            <a:r>
              <a:rPr lang="en-US" dirty="0"/>
              <a:t> produces a counts.txt table containing the raw expression of genes.</a:t>
            </a:r>
          </a:p>
          <a:p>
            <a:pPr lvl="1"/>
            <a:r>
              <a:rPr lang="en-US" sz="1600" dirty="0" err="1"/>
              <a:t>featureCounts</a:t>
            </a:r>
            <a:r>
              <a:rPr lang="en-US" sz="1600" dirty="0"/>
              <a:t> -a gencode.v46.annotation.gtf -o counts.txt SRR14794084.sam</a:t>
            </a:r>
          </a:p>
        </p:txBody>
      </p:sp>
      <p:pic>
        <p:nvPicPr>
          <p:cNvPr id="5" name="Picture 4">
            <a:extLst>
              <a:ext uri="{FF2B5EF4-FFF2-40B4-BE49-F238E27FC236}">
                <a16:creationId xmlns:a16="http://schemas.microsoft.com/office/drawing/2014/main" id="{F1E333BB-3A72-A916-443C-60AC6741C28C}"/>
              </a:ext>
            </a:extLst>
          </p:cNvPr>
          <p:cNvPicPr>
            <a:picLocks noChangeAspect="1"/>
          </p:cNvPicPr>
          <p:nvPr/>
        </p:nvPicPr>
        <p:blipFill>
          <a:blip r:embed="rId2"/>
          <a:stretch>
            <a:fillRect/>
          </a:stretch>
        </p:blipFill>
        <p:spPr>
          <a:xfrm>
            <a:off x="1165780" y="2784321"/>
            <a:ext cx="4791673" cy="2153200"/>
          </a:xfrm>
          <a:prstGeom prst="rect">
            <a:avLst/>
          </a:prstGeom>
        </p:spPr>
      </p:pic>
    </p:spTree>
    <p:extLst>
      <p:ext uri="{BB962C8B-B14F-4D97-AF65-F5344CB8AC3E}">
        <p14:creationId xmlns:p14="http://schemas.microsoft.com/office/powerpoint/2010/main" val="2929151640"/>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46E1-21CB-5718-4C4D-C8B1B36BD93A}"/>
              </a:ext>
            </a:extLst>
          </p:cNvPr>
          <p:cNvSpPr>
            <a:spLocks noGrp="1"/>
          </p:cNvSpPr>
          <p:nvPr>
            <p:ph type="title"/>
          </p:nvPr>
        </p:nvSpPr>
        <p:spPr/>
        <p:txBody>
          <a:bodyPr/>
          <a:lstStyle/>
          <a:p>
            <a:r>
              <a:rPr lang="en-US" dirty="0" err="1"/>
              <a:t>featureCounts</a:t>
            </a:r>
            <a:endParaRPr lang="en-US" dirty="0"/>
          </a:p>
        </p:txBody>
      </p:sp>
      <p:sp>
        <p:nvSpPr>
          <p:cNvPr id="3" name="Content Placeholder 2">
            <a:extLst>
              <a:ext uri="{FF2B5EF4-FFF2-40B4-BE49-F238E27FC236}">
                <a16:creationId xmlns:a16="http://schemas.microsoft.com/office/drawing/2014/main" id="{54C77AAC-93DE-11F0-22F4-D692EDFC25A6}"/>
              </a:ext>
            </a:extLst>
          </p:cNvPr>
          <p:cNvSpPr>
            <a:spLocks noGrp="1"/>
          </p:cNvSpPr>
          <p:nvPr>
            <p:ph idx="1"/>
          </p:nvPr>
        </p:nvSpPr>
        <p:spPr/>
        <p:txBody>
          <a:bodyPr/>
          <a:lstStyle/>
          <a:p>
            <a:r>
              <a:rPr lang="en-US" dirty="0"/>
              <a:t>Produced a tab-separated file, where column 1 is gene name, and 7 is expression in our file of interest.</a:t>
            </a:r>
          </a:p>
        </p:txBody>
      </p:sp>
      <p:pic>
        <p:nvPicPr>
          <p:cNvPr id="5" name="Picture 4">
            <a:extLst>
              <a:ext uri="{FF2B5EF4-FFF2-40B4-BE49-F238E27FC236}">
                <a16:creationId xmlns:a16="http://schemas.microsoft.com/office/drawing/2014/main" id="{3CE50A3A-3684-186E-AF2A-817237C398F5}"/>
              </a:ext>
            </a:extLst>
          </p:cNvPr>
          <p:cNvPicPr>
            <a:picLocks noChangeAspect="1"/>
          </p:cNvPicPr>
          <p:nvPr/>
        </p:nvPicPr>
        <p:blipFill>
          <a:blip r:embed="rId2"/>
          <a:stretch>
            <a:fillRect/>
          </a:stretch>
        </p:blipFill>
        <p:spPr>
          <a:xfrm>
            <a:off x="838200" y="3042761"/>
            <a:ext cx="6449291" cy="1213851"/>
          </a:xfrm>
          <a:prstGeom prst="rect">
            <a:avLst/>
          </a:prstGeom>
        </p:spPr>
      </p:pic>
    </p:spTree>
    <p:extLst>
      <p:ext uri="{BB962C8B-B14F-4D97-AF65-F5344CB8AC3E}">
        <p14:creationId xmlns:p14="http://schemas.microsoft.com/office/powerpoint/2010/main" val="3253805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27F1-C59F-FF96-2BD8-B6E6A8622F82}"/>
              </a:ext>
            </a:extLst>
          </p:cNvPr>
          <p:cNvSpPr>
            <a:spLocks noGrp="1"/>
          </p:cNvSpPr>
          <p:nvPr>
            <p:ph type="title"/>
          </p:nvPr>
        </p:nvSpPr>
        <p:spPr/>
        <p:txBody>
          <a:bodyPr>
            <a:normAutofit fontScale="90000"/>
          </a:bodyPr>
          <a:lstStyle/>
          <a:p>
            <a:r>
              <a:rPr lang="en-US" dirty="0"/>
              <a:t>De Novo Assembly – Naïve Approach</a:t>
            </a:r>
          </a:p>
        </p:txBody>
      </p:sp>
      <p:sp>
        <p:nvSpPr>
          <p:cNvPr id="23" name="TextBox 22">
            <a:extLst>
              <a:ext uri="{FF2B5EF4-FFF2-40B4-BE49-F238E27FC236}">
                <a16:creationId xmlns:a16="http://schemas.microsoft.com/office/drawing/2014/main" id="{7D430FC6-9E24-77C4-486F-8FBC7DC0D047}"/>
              </a:ext>
            </a:extLst>
          </p:cNvPr>
          <p:cNvSpPr txBox="1"/>
          <p:nvPr/>
        </p:nvSpPr>
        <p:spPr>
          <a:xfrm flipH="1">
            <a:off x="5015345" y="4297682"/>
            <a:ext cx="2784763" cy="430887"/>
          </a:xfrm>
          <a:prstGeom prst="rect">
            <a:avLst/>
          </a:prstGeom>
          <a:noFill/>
        </p:spPr>
        <p:txBody>
          <a:bodyPr wrap="square" rtlCol="0">
            <a:spAutoFit/>
          </a:bodyPr>
          <a:lstStyle/>
          <a:p>
            <a:r>
              <a:rPr lang="en-US" sz="1100" dirty="0"/>
              <a:t>Adapted from Robert Edwards’ San Diego State University Course</a:t>
            </a:r>
          </a:p>
        </p:txBody>
      </p:sp>
      <p:sp>
        <p:nvSpPr>
          <p:cNvPr id="29" name="TextBox 28">
            <a:extLst>
              <a:ext uri="{FF2B5EF4-FFF2-40B4-BE49-F238E27FC236}">
                <a16:creationId xmlns:a16="http://schemas.microsoft.com/office/drawing/2014/main" id="{1B4B7D74-C9E7-9C5B-49AC-FCA18D797FAF}"/>
              </a:ext>
            </a:extLst>
          </p:cNvPr>
          <p:cNvSpPr txBox="1"/>
          <p:nvPr/>
        </p:nvSpPr>
        <p:spPr>
          <a:xfrm>
            <a:off x="372805" y="1528307"/>
            <a:ext cx="4572000" cy="276999"/>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5’-</a:t>
            </a:r>
            <a:r>
              <a:rPr lang="en-US" sz="1200" dirty="0">
                <a:solidFill>
                  <a:srgbClr val="FF0000"/>
                </a:solidFill>
                <a:latin typeface="Courier New" panose="02070309020205020404" pitchFamily="49" charset="0"/>
                <a:cs typeface="Courier New" panose="02070309020205020404" pitchFamily="49" charset="0"/>
              </a:rPr>
              <a:t>AAACCAACCAACTTTCG</a:t>
            </a:r>
            <a:r>
              <a:rPr lang="en-US" sz="1200" dirty="0">
                <a:solidFill>
                  <a:srgbClr val="FF0000"/>
                </a:solidFill>
                <a:highlight>
                  <a:srgbClr val="FFFF00"/>
                </a:highlight>
                <a:latin typeface="Courier New" panose="02070309020205020404" pitchFamily="49" charset="0"/>
                <a:cs typeface="Courier New" panose="02070309020205020404" pitchFamily="49" charset="0"/>
              </a:rPr>
              <a:t>ATCTC</a:t>
            </a:r>
            <a:r>
              <a:rPr lang="en-US" sz="1200" dirty="0">
                <a:latin typeface="Courier New" panose="02070309020205020404" pitchFamily="49" charset="0"/>
                <a:cs typeface="Courier New" panose="02070309020205020404" pitchFamily="49" charset="0"/>
              </a:rPr>
              <a:t>-3’</a:t>
            </a:r>
          </a:p>
        </p:txBody>
      </p:sp>
      <p:sp>
        <p:nvSpPr>
          <p:cNvPr id="31" name="TextBox 30">
            <a:extLst>
              <a:ext uri="{FF2B5EF4-FFF2-40B4-BE49-F238E27FC236}">
                <a16:creationId xmlns:a16="http://schemas.microsoft.com/office/drawing/2014/main" id="{B2368564-E03E-EE71-2226-F2B22FCEC235}"/>
              </a:ext>
            </a:extLst>
          </p:cNvPr>
          <p:cNvSpPr txBox="1"/>
          <p:nvPr/>
        </p:nvSpPr>
        <p:spPr>
          <a:xfrm>
            <a:off x="1924514" y="1692922"/>
            <a:ext cx="4572000" cy="276999"/>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5’-</a:t>
            </a:r>
            <a:r>
              <a:rPr lang="en-US" sz="1200" dirty="0">
                <a:solidFill>
                  <a:srgbClr val="0070C0"/>
                </a:solidFill>
                <a:highlight>
                  <a:srgbClr val="FFFF00"/>
                </a:highlight>
                <a:latin typeface="Courier New" panose="02070309020205020404" pitchFamily="49" charset="0"/>
                <a:cs typeface="Courier New" panose="02070309020205020404" pitchFamily="49" charset="0"/>
              </a:rPr>
              <a:t>ATCTC</a:t>
            </a:r>
            <a:r>
              <a:rPr lang="en-US" sz="1200" dirty="0">
                <a:solidFill>
                  <a:srgbClr val="0070C0"/>
                </a:solidFill>
                <a:latin typeface="Courier New" panose="02070309020205020404" pitchFamily="49" charset="0"/>
                <a:cs typeface="Courier New" panose="02070309020205020404" pitchFamily="49" charset="0"/>
              </a:rPr>
              <a:t>ATTATTA</a:t>
            </a:r>
            <a:r>
              <a:rPr lang="en-US" sz="1200" dirty="0">
                <a:solidFill>
                  <a:srgbClr val="0070C0"/>
                </a:solidFill>
                <a:highlight>
                  <a:srgbClr val="FFFF00"/>
                </a:highlight>
                <a:latin typeface="Courier New" panose="02070309020205020404" pitchFamily="49" charset="0"/>
                <a:cs typeface="Courier New" panose="02070309020205020404" pitchFamily="49" charset="0"/>
              </a:rPr>
              <a:t>GTGATATGTA</a:t>
            </a:r>
            <a:r>
              <a:rPr lang="en-US" sz="1200" dirty="0">
                <a:latin typeface="Courier New" panose="02070309020205020404" pitchFamily="49" charset="0"/>
                <a:cs typeface="Courier New" panose="02070309020205020404" pitchFamily="49" charset="0"/>
              </a:rPr>
              <a:t>-3’</a:t>
            </a:r>
          </a:p>
        </p:txBody>
      </p:sp>
      <p:sp>
        <p:nvSpPr>
          <p:cNvPr id="33" name="TextBox 32">
            <a:extLst>
              <a:ext uri="{FF2B5EF4-FFF2-40B4-BE49-F238E27FC236}">
                <a16:creationId xmlns:a16="http://schemas.microsoft.com/office/drawing/2014/main" id="{008B59C7-9E8D-BC4D-6503-C0A2A7456A5A}"/>
              </a:ext>
            </a:extLst>
          </p:cNvPr>
          <p:cNvSpPr txBox="1"/>
          <p:nvPr/>
        </p:nvSpPr>
        <p:spPr>
          <a:xfrm>
            <a:off x="3032878" y="1851886"/>
            <a:ext cx="4572000" cy="276999"/>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5’-</a:t>
            </a:r>
            <a:r>
              <a:rPr lang="en-US" sz="1200" dirty="0">
                <a:solidFill>
                  <a:srgbClr val="00B050"/>
                </a:solidFill>
                <a:highlight>
                  <a:srgbClr val="FFFF00"/>
                </a:highlight>
                <a:latin typeface="Courier New" panose="02070309020205020404" pitchFamily="49" charset="0"/>
                <a:cs typeface="Courier New" panose="02070309020205020404" pitchFamily="49" charset="0"/>
              </a:rPr>
              <a:t>GTGATATGTA</a:t>
            </a:r>
            <a:r>
              <a:rPr lang="en-US" sz="1200" dirty="0">
                <a:solidFill>
                  <a:srgbClr val="00B050"/>
                </a:solidFill>
                <a:latin typeface="Courier New" panose="02070309020205020404" pitchFamily="49" charset="0"/>
                <a:cs typeface="Courier New" panose="02070309020205020404" pitchFamily="49" charset="0"/>
              </a:rPr>
              <a:t>CGACCCT</a:t>
            </a:r>
            <a:r>
              <a:rPr lang="en-US" sz="1200" dirty="0">
                <a:solidFill>
                  <a:srgbClr val="00B050"/>
                </a:solidFill>
                <a:highlight>
                  <a:srgbClr val="FFFF00"/>
                </a:highlight>
                <a:latin typeface="Courier New" panose="02070309020205020404" pitchFamily="49" charset="0"/>
                <a:cs typeface="Courier New" panose="02070309020205020404" pitchFamily="49" charset="0"/>
              </a:rPr>
              <a:t>AAGAC</a:t>
            </a:r>
            <a:r>
              <a:rPr lang="en-US" sz="1200" dirty="0">
                <a:latin typeface="Courier New" panose="02070309020205020404" pitchFamily="49" charset="0"/>
                <a:cs typeface="Courier New" panose="02070309020205020404" pitchFamily="49" charset="0"/>
              </a:rPr>
              <a:t>-3’</a:t>
            </a:r>
          </a:p>
        </p:txBody>
      </p:sp>
      <p:sp>
        <p:nvSpPr>
          <p:cNvPr id="35" name="TextBox 34">
            <a:extLst>
              <a:ext uri="{FF2B5EF4-FFF2-40B4-BE49-F238E27FC236}">
                <a16:creationId xmlns:a16="http://schemas.microsoft.com/office/drawing/2014/main" id="{FA48CBAD-1D37-4447-5266-41F2301E0982}"/>
              </a:ext>
            </a:extLst>
          </p:cNvPr>
          <p:cNvSpPr txBox="1"/>
          <p:nvPr/>
        </p:nvSpPr>
        <p:spPr>
          <a:xfrm>
            <a:off x="4561206" y="2010850"/>
            <a:ext cx="4572000" cy="276999"/>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5’-</a:t>
            </a:r>
            <a:r>
              <a:rPr lang="en-US" sz="1200" dirty="0">
                <a:solidFill>
                  <a:schemeClr val="accent4"/>
                </a:solidFill>
                <a:highlight>
                  <a:srgbClr val="FFFF00"/>
                </a:highlight>
                <a:latin typeface="Courier New" panose="02070309020205020404" pitchFamily="49" charset="0"/>
                <a:cs typeface="Courier New" panose="02070309020205020404" pitchFamily="49" charset="0"/>
              </a:rPr>
              <a:t>AAGAC</a:t>
            </a:r>
            <a:r>
              <a:rPr lang="en-US" sz="1200" dirty="0">
                <a:solidFill>
                  <a:schemeClr val="accent4"/>
                </a:solidFill>
                <a:latin typeface="Courier New" panose="02070309020205020404" pitchFamily="49" charset="0"/>
                <a:cs typeface="Courier New" panose="02070309020205020404" pitchFamily="49" charset="0"/>
              </a:rPr>
              <a:t>AGAATGATTGAA</a:t>
            </a:r>
            <a:r>
              <a:rPr lang="en-US" sz="1200" dirty="0">
                <a:solidFill>
                  <a:schemeClr val="accent4"/>
                </a:solidFill>
                <a:highlight>
                  <a:srgbClr val="FFFF00"/>
                </a:highlight>
                <a:latin typeface="Courier New" panose="02070309020205020404" pitchFamily="49" charset="0"/>
                <a:cs typeface="Courier New" panose="02070309020205020404" pitchFamily="49" charset="0"/>
              </a:rPr>
              <a:t>CTTTC</a:t>
            </a:r>
            <a:r>
              <a:rPr lang="en-US" sz="1200" dirty="0">
                <a:latin typeface="Courier New" panose="02070309020205020404" pitchFamily="49" charset="0"/>
                <a:cs typeface="Courier New" panose="02070309020205020404" pitchFamily="49" charset="0"/>
              </a:rPr>
              <a:t>-3’</a:t>
            </a:r>
          </a:p>
        </p:txBody>
      </p:sp>
      <p:sp>
        <p:nvSpPr>
          <p:cNvPr id="37" name="TextBox 36">
            <a:extLst>
              <a:ext uri="{FF2B5EF4-FFF2-40B4-BE49-F238E27FC236}">
                <a16:creationId xmlns:a16="http://schemas.microsoft.com/office/drawing/2014/main" id="{CA29DD2E-1877-948E-EF25-F270CFD36D20}"/>
              </a:ext>
            </a:extLst>
          </p:cNvPr>
          <p:cNvSpPr txBox="1"/>
          <p:nvPr/>
        </p:nvSpPr>
        <p:spPr>
          <a:xfrm>
            <a:off x="6143223" y="2149349"/>
            <a:ext cx="4572000" cy="276999"/>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5’-</a:t>
            </a:r>
            <a:r>
              <a:rPr lang="en-US" sz="1200" dirty="0">
                <a:solidFill>
                  <a:schemeClr val="accent6"/>
                </a:solidFill>
                <a:highlight>
                  <a:srgbClr val="FFFF00"/>
                </a:highlight>
                <a:latin typeface="Courier New" panose="02070309020205020404" pitchFamily="49" charset="0"/>
                <a:cs typeface="Courier New" panose="02070309020205020404" pitchFamily="49" charset="0"/>
              </a:rPr>
              <a:t>CTTTC</a:t>
            </a:r>
            <a:r>
              <a:rPr lang="en-US" sz="1200" dirty="0">
                <a:solidFill>
                  <a:schemeClr val="accent6"/>
                </a:solidFill>
                <a:latin typeface="Courier New" panose="02070309020205020404" pitchFamily="49" charset="0"/>
                <a:cs typeface="Courier New" panose="02070309020205020404" pitchFamily="49" charset="0"/>
              </a:rPr>
              <a:t>TTATGAACAATTTAAGA</a:t>
            </a:r>
            <a:r>
              <a:rPr lang="en-US" sz="1200" dirty="0">
                <a:latin typeface="Courier New" panose="02070309020205020404" pitchFamily="49" charset="0"/>
                <a:cs typeface="Courier New" panose="02070309020205020404" pitchFamily="49" charset="0"/>
              </a:rPr>
              <a:t>-3’</a:t>
            </a:r>
          </a:p>
        </p:txBody>
      </p:sp>
      <p:sp>
        <p:nvSpPr>
          <p:cNvPr id="3" name="Arrow: Down 2">
            <a:extLst>
              <a:ext uri="{FF2B5EF4-FFF2-40B4-BE49-F238E27FC236}">
                <a16:creationId xmlns:a16="http://schemas.microsoft.com/office/drawing/2014/main" id="{85A48DA3-8928-F8A6-C178-55C2CF9B9E86}"/>
              </a:ext>
            </a:extLst>
          </p:cNvPr>
          <p:cNvSpPr/>
          <p:nvPr/>
        </p:nvSpPr>
        <p:spPr>
          <a:xfrm>
            <a:off x="3891516" y="2405691"/>
            <a:ext cx="850605" cy="83642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B0A4649-22F8-A89A-3179-8B467446B608}"/>
              </a:ext>
            </a:extLst>
          </p:cNvPr>
          <p:cNvSpPr txBox="1"/>
          <p:nvPr/>
        </p:nvSpPr>
        <p:spPr>
          <a:xfrm>
            <a:off x="285307" y="3444947"/>
            <a:ext cx="8573386" cy="276999"/>
          </a:xfrm>
          <a:prstGeom prst="rect">
            <a:avLst/>
          </a:prstGeom>
          <a:noFill/>
        </p:spPr>
        <p:txBody>
          <a:bodyPr wrap="square">
            <a:spAutoFit/>
          </a:bodyPr>
          <a:lstStyle/>
          <a:p>
            <a:r>
              <a:rPr lang="en-US" sz="1200" dirty="0">
                <a:latin typeface="Courier New" panose="02070309020205020404" pitchFamily="49" charset="0"/>
                <a:cs typeface="Courier New" panose="02070309020205020404" pitchFamily="49" charset="0"/>
              </a:rPr>
              <a:t>5’-</a:t>
            </a:r>
            <a:r>
              <a:rPr lang="en-US" sz="1200" dirty="0">
                <a:solidFill>
                  <a:srgbClr val="FF0000"/>
                </a:solidFill>
                <a:latin typeface="Courier New" panose="02070309020205020404" pitchFamily="49" charset="0"/>
                <a:cs typeface="Courier New" panose="02070309020205020404" pitchFamily="49" charset="0"/>
              </a:rPr>
              <a:t>AAACCAACCAACTTTCG</a:t>
            </a:r>
            <a:r>
              <a:rPr lang="en-US" sz="1200" dirty="0">
                <a:solidFill>
                  <a:srgbClr val="0070C0"/>
                </a:solidFill>
                <a:highlight>
                  <a:srgbClr val="FFFF00"/>
                </a:highlight>
                <a:latin typeface="Courier New" panose="02070309020205020404" pitchFamily="49" charset="0"/>
                <a:cs typeface="Courier New" panose="02070309020205020404" pitchFamily="49" charset="0"/>
              </a:rPr>
              <a:t>ATCTC</a:t>
            </a:r>
            <a:r>
              <a:rPr lang="en-US" sz="1200" dirty="0">
                <a:solidFill>
                  <a:srgbClr val="0070C0"/>
                </a:solidFill>
                <a:latin typeface="Courier New" panose="02070309020205020404" pitchFamily="49" charset="0"/>
                <a:cs typeface="Courier New" panose="02070309020205020404" pitchFamily="49" charset="0"/>
              </a:rPr>
              <a:t>ATTATTA</a:t>
            </a:r>
            <a:r>
              <a:rPr lang="en-US" sz="1200" dirty="0">
                <a:solidFill>
                  <a:srgbClr val="00B050"/>
                </a:solidFill>
                <a:highlight>
                  <a:srgbClr val="FFFF00"/>
                </a:highlight>
                <a:latin typeface="Courier New" panose="02070309020205020404" pitchFamily="49" charset="0"/>
                <a:cs typeface="Courier New" panose="02070309020205020404" pitchFamily="49" charset="0"/>
              </a:rPr>
              <a:t>GTGATATGTA</a:t>
            </a:r>
            <a:r>
              <a:rPr lang="en-US" sz="1200" dirty="0">
                <a:solidFill>
                  <a:srgbClr val="00B050"/>
                </a:solidFill>
                <a:latin typeface="Courier New" panose="02070309020205020404" pitchFamily="49" charset="0"/>
                <a:cs typeface="Courier New" panose="02070309020205020404" pitchFamily="49" charset="0"/>
              </a:rPr>
              <a:t>CGACCCT</a:t>
            </a:r>
            <a:r>
              <a:rPr lang="en-US" sz="1200" dirty="0">
                <a:solidFill>
                  <a:schemeClr val="accent4"/>
                </a:solidFill>
                <a:highlight>
                  <a:srgbClr val="FFFF00"/>
                </a:highlight>
                <a:latin typeface="Courier New" panose="02070309020205020404" pitchFamily="49" charset="0"/>
                <a:cs typeface="Courier New" panose="02070309020205020404" pitchFamily="49" charset="0"/>
              </a:rPr>
              <a:t>AAGAC</a:t>
            </a:r>
            <a:r>
              <a:rPr lang="en-US" sz="1200" dirty="0">
                <a:solidFill>
                  <a:schemeClr val="accent4"/>
                </a:solidFill>
                <a:latin typeface="Courier New" panose="02070309020205020404" pitchFamily="49" charset="0"/>
                <a:cs typeface="Courier New" panose="02070309020205020404" pitchFamily="49" charset="0"/>
              </a:rPr>
              <a:t>AGAATGATTGAA</a:t>
            </a:r>
            <a:r>
              <a:rPr lang="en-US" sz="1200" dirty="0">
                <a:solidFill>
                  <a:schemeClr val="accent6"/>
                </a:solidFill>
                <a:highlight>
                  <a:srgbClr val="FFFF00"/>
                </a:highlight>
                <a:latin typeface="Courier New" panose="02070309020205020404" pitchFamily="49" charset="0"/>
                <a:cs typeface="Courier New" panose="02070309020205020404" pitchFamily="49" charset="0"/>
              </a:rPr>
              <a:t>CTTTC</a:t>
            </a:r>
            <a:r>
              <a:rPr lang="en-US" sz="1200" dirty="0">
                <a:solidFill>
                  <a:schemeClr val="accent6"/>
                </a:solidFill>
                <a:latin typeface="Courier New" panose="02070309020205020404" pitchFamily="49" charset="0"/>
                <a:cs typeface="Courier New" panose="02070309020205020404" pitchFamily="49" charset="0"/>
              </a:rPr>
              <a:t>TTATGAACAATTTAAGA</a:t>
            </a:r>
            <a:r>
              <a:rPr lang="en-US" sz="1200" dirty="0">
                <a:latin typeface="Courier New" panose="02070309020205020404" pitchFamily="49" charset="0"/>
                <a:cs typeface="Courier New" panose="02070309020205020404" pitchFamily="49" charset="0"/>
              </a:rPr>
              <a:t>-3’</a:t>
            </a:r>
            <a:endParaRPr lang="en-US" sz="1200" dirty="0"/>
          </a:p>
        </p:txBody>
      </p:sp>
    </p:spTree>
    <p:extLst>
      <p:ext uri="{BB962C8B-B14F-4D97-AF65-F5344CB8AC3E}">
        <p14:creationId xmlns:p14="http://schemas.microsoft.com/office/powerpoint/2010/main" val="281599446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D99FF-7BF6-E53D-C17E-946296E9E68A}"/>
              </a:ext>
            </a:extLst>
          </p:cNvPr>
          <p:cNvSpPr>
            <a:spLocks noGrp="1"/>
          </p:cNvSpPr>
          <p:nvPr>
            <p:ph type="title"/>
          </p:nvPr>
        </p:nvSpPr>
        <p:spPr/>
        <p:txBody>
          <a:bodyPr/>
          <a:lstStyle/>
          <a:p>
            <a:r>
              <a:rPr lang="en-US" dirty="0" err="1"/>
              <a:t>featureCounts</a:t>
            </a:r>
            <a:endParaRPr lang="en-US" dirty="0"/>
          </a:p>
        </p:txBody>
      </p:sp>
      <p:sp>
        <p:nvSpPr>
          <p:cNvPr id="3" name="Content Placeholder 2">
            <a:extLst>
              <a:ext uri="{FF2B5EF4-FFF2-40B4-BE49-F238E27FC236}">
                <a16:creationId xmlns:a16="http://schemas.microsoft.com/office/drawing/2014/main" id="{291353E9-0303-F194-20AA-7FB9FAFAF7D9}"/>
              </a:ext>
            </a:extLst>
          </p:cNvPr>
          <p:cNvSpPr>
            <a:spLocks noGrp="1"/>
          </p:cNvSpPr>
          <p:nvPr>
            <p:ph idx="1"/>
          </p:nvPr>
        </p:nvSpPr>
        <p:spPr/>
        <p:txBody>
          <a:bodyPr/>
          <a:lstStyle/>
          <a:p>
            <a:r>
              <a:rPr lang="en-US" dirty="0"/>
              <a:t>To perform differential expression analysis we would need to replicate this process for each of the 84 files – or write a script to generalize this.</a:t>
            </a:r>
          </a:p>
        </p:txBody>
      </p:sp>
    </p:spTree>
    <p:extLst>
      <p:ext uri="{BB962C8B-B14F-4D97-AF65-F5344CB8AC3E}">
        <p14:creationId xmlns:p14="http://schemas.microsoft.com/office/powerpoint/2010/main" val="4998880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2A5CC-35B2-1C40-65E3-D598DD07CCDB}"/>
              </a:ext>
            </a:extLst>
          </p:cNvPr>
          <p:cNvSpPr>
            <a:spLocks noGrp="1"/>
          </p:cNvSpPr>
          <p:nvPr>
            <p:ph type="title"/>
          </p:nvPr>
        </p:nvSpPr>
        <p:spPr/>
        <p:txBody>
          <a:bodyPr/>
          <a:lstStyle/>
          <a:p>
            <a:r>
              <a:rPr lang="en-US" dirty="0" err="1"/>
              <a:t>featureCounts</a:t>
            </a:r>
            <a:endParaRPr lang="en-US" dirty="0"/>
          </a:p>
        </p:txBody>
      </p:sp>
      <p:sp>
        <p:nvSpPr>
          <p:cNvPr id="3" name="Content Placeholder 2">
            <a:extLst>
              <a:ext uri="{FF2B5EF4-FFF2-40B4-BE49-F238E27FC236}">
                <a16:creationId xmlns:a16="http://schemas.microsoft.com/office/drawing/2014/main" id="{1146E4E4-302B-0771-3D3D-F7CD9E03FF24}"/>
              </a:ext>
            </a:extLst>
          </p:cNvPr>
          <p:cNvSpPr>
            <a:spLocks noGrp="1"/>
          </p:cNvSpPr>
          <p:nvPr>
            <p:ph idx="1"/>
          </p:nvPr>
        </p:nvSpPr>
        <p:spPr/>
        <p:txBody>
          <a:bodyPr/>
          <a:lstStyle/>
          <a:p>
            <a:r>
              <a:rPr lang="en-US" dirty="0"/>
              <a:t>Luckily the raw gene-counts matrix file is provided for this study in GEO. </a:t>
            </a:r>
          </a:p>
          <a:p>
            <a:r>
              <a:rPr lang="en-US" dirty="0"/>
              <a:t>Download it: </a:t>
            </a:r>
          </a:p>
          <a:p>
            <a:r>
              <a:rPr lang="en-US" sz="900" dirty="0" err="1"/>
              <a:t>wget</a:t>
            </a:r>
            <a:r>
              <a:rPr lang="en-US" sz="900" dirty="0"/>
              <a:t> </a:t>
            </a:r>
            <a:r>
              <a:rPr lang="en-US" sz="900" dirty="0">
                <a:hlinkClick r:id="rId2"/>
              </a:rPr>
              <a:t>https://ftp.ncbi.nlm.nih.gov/geo/series/GSE177nnn/GSE177494/suppl/GSE177494%5FRaw%5Fgene%5Fcounts%5Fmatrix%2Etxt%2Egz</a:t>
            </a:r>
            <a:r>
              <a:rPr lang="en-US" sz="900" dirty="0"/>
              <a:t> </a:t>
            </a:r>
          </a:p>
          <a:p>
            <a:r>
              <a:rPr lang="en-US" sz="900" dirty="0"/>
              <a:t> </a:t>
            </a:r>
            <a:r>
              <a:rPr lang="en-US" sz="900" dirty="0" err="1"/>
              <a:t>gunzip</a:t>
            </a:r>
            <a:r>
              <a:rPr lang="en-US" sz="900" dirty="0"/>
              <a:t> GSE177494_Raw_gene_counts_matrix.txt.gz </a:t>
            </a:r>
          </a:p>
          <a:p>
            <a:endParaRPr lang="en-US" sz="900" dirty="0"/>
          </a:p>
        </p:txBody>
      </p:sp>
    </p:spTree>
    <p:extLst>
      <p:ext uri="{BB962C8B-B14F-4D97-AF65-F5344CB8AC3E}">
        <p14:creationId xmlns:p14="http://schemas.microsoft.com/office/powerpoint/2010/main" val="115854020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7D06D-4B29-FD9F-0D15-285AD32A4F7A}"/>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03031EB2-FDF8-DE37-3536-67F35545B78B}"/>
              </a:ext>
            </a:extLst>
          </p:cNvPr>
          <p:cNvSpPr>
            <a:spLocks noGrp="1"/>
          </p:cNvSpPr>
          <p:nvPr>
            <p:ph idx="1"/>
          </p:nvPr>
        </p:nvSpPr>
        <p:spPr/>
        <p:txBody>
          <a:bodyPr/>
          <a:lstStyle/>
          <a:p>
            <a:r>
              <a:rPr lang="en-US" dirty="0"/>
              <a:t>We are going to use R and the R-package DESeq2 to analyze this expression data.</a:t>
            </a:r>
          </a:p>
          <a:p>
            <a:r>
              <a:rPr lang="en-US" dirty="0"/>
              <a:t>Open R in the terminal where the downloaded expression data is with “R”</a:t>
            </a:r>
          </a:p>
        </p:txBody>
      </p:sp>
    </p:spTree>
    <p:extLst>
      <p:ext uri="{BB962C8B-B14F-4D97-AF65-F5344CB8AC3E}">
        <p14:creationId xmlns:p14="http://schemas.microsoft.com/office/powerpoint/2010/main" val="167078051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79726-67D7-0EFD-F029-423A9D854AE4}"/>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7B7CA042-F068-F90A-90C9-8A2CC63534AA}"/>
              </a:ext>
            </a:extLst>
          </p:cNvPr>
          <p:cNvSpPr>
            <a:spLocks noGrp="1"/>
          </p:cNvSpPr>
          <p:nvPr>
            <p:ph idx="1"/>
          </p:nvPr>
        </p:nvSpPr>
        <p:spPr/>
        <p:txBody>
          <a:bodyPr/>
          <a:lstStyle/>
          <a:p>
            <a:r>
              <a:rPr lang="en-US" dirty="0"/>
              <a:t>To create a DESeq2 dataset we need two </a:t>
            </a:r>
            <a:r>
              <a:rPr lang="en-US" dirty="0" err="1"/>
              <a:t>dataframes</a:t>
            </a:r>
            <a:r>
              <a:rPr lang="en-US" dirty="0"/>
              <a:t>, one with the expression data, and one with column attributes. </a:t>
            </a:r>
          </a:p>
          <a:p>
            <a:r>
              <a:rPr lang="en-US" dirty="0"/>
              <a:t>Let us extract column attributes from column names. </a:t>
            </a:r>
          </a:p>
        </p:txBody>
      </p:sp>
    </p:spTree>
    <p:extLst>
      <p:ext uri="{BB962C8B-B14F-4D97-AF65-F5344CB8AC3E}">
        <p14:creationId xmlns:p14="http://schemas.microsoft.com/office/powerpoint/2010/main" val="234415445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8B0B-5A86-F3E0-9244-FEC9FA10E870}"/>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E26CDBD3-565B-731A-5996-4D25C77C5DEF}"/>
              </a:ext>
            </a:extLst>
          </p:cNvPr>
          <p:cNvSpPr>
            <a:spLocks noGrp="1"/>
          </p:cNvSpPr>
          <p:nvPr>
            <p:ph idx="1"/>
          </p:nvPr>
        </p:nvSpPr>
        <p:spPr>
          <a:xfrm>
            <a:off x="457200" y="812224"/>
            <a:ext cx="8229600" cy="3366299"/>
          </a:xfrm>
        </p:spPr>
        <p:txBody>
          <a:bodyPr/>
          <a:lstStyle/>
          <a:p>
            <a:r>
              <a:rPr lang="en-US" dirty="0"/>
              <a:t>Optionally open R studio here</a:t>
            </a:r>
          </a:p>
          <a:p>
            <a:pPr lvl="1"/>
            <a:r>
              <a:rPr lang="en-US" dirty="0"/>
              <a:t>Run “</a:t>
            </a:r>
            <a:r>
              <a:rPr lang="en-US" dirty="0" err="1"/>
              <a:t>rstudio</a:t>
            </a:r>
            <a:r>
              <a:rPr lang="en-US" dirty="0"/>
              <a:t>”</a:t>
            </a:r>
          </a:p>
          <a:p>
            <a:pPr lvl="1"/>
            <a:r>
              <a:rPr lang="en-US" dirty="0"/>
              <a:t>Change directories with the </a:t>
            </a:r>
            <a:r>
              <a:rPr lang="en-US" dirty="0" err="1"/>
              <a:t>setwd</a:t>
            </a:r>
            <a:r>
              <a:rPr lang="en-US" dirty="0"/>
              <a:t>(“”) command</a:t>
            </a:r>
          </a:p>
          <a:p>
            <a:r>
              <a:rPr lang="en-US" dirty="0"/>
              <a:t>Read in the transcript abundance data with this R command.</a:t>
            </a:r>
          </a:p>
          <a:p>
            <a:r>
              <a:rPr lang="en-US" sz="2000" dirty="0" err="1"/>
              <a:t>df</a:t>
            </a:r>
            <a:r>
              <a:rPr lang="en-US" sz="2000" dirty="0"/>
              <a:t> &lt;- </a:t>
            </a:r>
            <a:r>
              <a:rPr lang="en-US" sz="2000" dirty="0" err="1"/>
              <a:t>read.table</a:t>
            </a:r>
            <a:r>
              <a:rPr lang="en-US" sz="2000" dirty="0"/>
              <a:t>("GSE177494_Raw_gene_counts_matrix.txt")</a:t>
            </a:r>
          </a:p>
        </p:txBody>
      </p:sp>
    </p:spTree>
    <p:extLst>
      <p:ext uri="{BB962C8B-B14F-4D97-AF65-F5344CB8AC3E}">
        <p14:creationId xmlns:p14="http://schemas.microsoft.com/office/powerpoint/2010/main" val="420200358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9516-D0A9-6477-CBC3-C7C1E1274F04}"/>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21911D6E-9FF4-9F78-7956-819D9352CC10}"/>
              </a:ext>
            </a:extLst>
          </p:cNvPr>
          <p:cNvSpPr>
            <a:spLocks noGrp="1"/>
          </p:cNvSpPr>
          <p:nvPr>
            <p:ph idx="1"/>
          </p:nvPr>
        </p:nvSpPr>
        <p:spPr/>
        <p:txBody>
          <a:bodyPr/>
          <a:lstStyle/>
          <a:p>
            <a:r>
              <a:rPr lang="en-US" dirty="0"/>
              <a:t>Download the Analysis R script I wrote here:</a:t>
            </a:r>
          </a:p>
          <a:p>
            <a:pPr lvl="1"/>
            <a:r>
              <a:rPr lang="en-US" sz="1000" dirty="0" err="1"/>
              <a:t>wget</a:t>
            </a:r>
            <a:r>
              <a:rPr lang="en-US" sz="1000" dirty="0"/>
              <a:t> </a:t>
            </a:r>
            <a:r>
              <a:rPr lang="en-US" sz="1000" dirty="0">
                <a:hlinkClick r:id="rId2"/>
              </a:rPr>
              <a:t>https://github.com/mathornton01/twupa_bioinformaticsws_2024/raw/main/tools/SRR14794084_Differential_Expression.R</a:t>
            </a:r>
            <a:r>
              <a:rPr lang="en-US" sz="1000" dirty="0"/>
              <a:t> </a:t>
            </a:r>
          </a:p>
          <a:p>
            <a:r>
              <a:rPr lang="en-US" sz="2000" dirty="0"/>
              <a:t>Open The R script in </a:t>
            </a:r>
            <a:r>
              <a:rPr lang="en-US" sz="2000" dirty="0" err="1"/>
              <a:t>rstudio</a:t>
            </a:r>
            <a:r>
              <a:rPr lang="en-US" sz="2000" dirty="0"/>
              <a:t> by typing: </a:t>
            </a:r>
          </a:p>
          <a:p>
            <a:pPr lvl="1"/>
            <a:r>
              <a:rPr lang="en-US" sz="1600" dirty="0" err="1"/>
              <a:t>rstudio</a:t>
            </a:r>
            <a:r>
              <a:rPr lang="en-US" sz="1600" dirty="0"/>
              <a:t> SRR14794084_Differential_Expression.R</a:t>
            </a:r>
          </a:p>
        </p:txBody>
      </p:sp>
    </p:spTree>
    <p:extLst>
      <p:ext uri="{BB962C8B-B14F-4D97-AF65-F5344CB8AC3E}">
        <p14:creationId xmlns:p14="http://schemas.microsoft.com/office/powerpoint/2010/main" val="379527971"/>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25AE4-257F-2335-84F2-2DE89374A53B}"/>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3A7885D1-9A61-ECA6-C87B-7F67888072FE}"/>
              </a:ext>
            </a:extLst>
          </p:cNvPr>
          <p:cNvSpPr>
            <a:spLocks noGrp="1"/>
          </p:cNvSpPr>
          <p:nvPr>
            <p:ph idx="1"/>
          </p:nvPr>
        </p:nvSpPr>
        <p:spPr/>
        <p:txBody>
          <a:bodyPr/>
          <a:lstStyle/>
          <a:p>
            <a:r>
              <a:rPr lang="en-US" dirty="0"/>
              <a:t>You should now see this</a:t>
            </a:r>
          </a:p>
        </p:txBody>
      </p:sp>
      <p:pic>
        <p:nvPicPr>
          <p:cNvPr id="5" name="Picture 4">
            <a:extLst>
              <a:ext uri="{FF2B5EF4-FFF2-40B4-BE49-F238E27FC236}">
                <a16:creationId xmlns:a16="http://schemas.microsoft.com/office/drawing/2014/main" id="{2F3A2613-1346-9358-BC7A-319FA8BF1877}"/>
              </a:ext>
            </a:extLst>
          </p:cNvPr>
          <p:cNvPicPr>
            <a:picLocks noChangeAspect="1"/>
          </p:cNvPicPr>
          <p:nvPr/>
        </p:nvPicPr>
        <p:blipFill>
          <a:blip r:embed="rId2"/>
          <a:stretch>
            <a:fillRect/>
          </a:stretch>
        </p:blipFill>
        <p:spPr>
          <a:xfrm>
            <a:off x="990033" y="1759527"/>
            <a:ext cx="6373657" cy="2873370"/>
          </a:xfrm>
          <a:prstGeom prst="rect">
            <a:avLst/>
          </a:prstGeom>
        </p:spPr>
      </p:pic>
    </p:spTree>
    <p:extLst>
      <p:ext uri="{BB962C8B-B14F-4D97-AF65-F5344CB8AC3E}">
        <p14:creationId xmlns:p14="http://schemas.microsoft.com/office/powerpoint/2010/main" val="1468807025"/>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465F7-D90F-6CE2-D31C-E4FB9B60BBE1}"/>
              </a:ext>
            </a:extLst>
          </p:cNvPr>
          <p:cNvSpPr>
            <a:spLocks noGrp="1"/>
          </p:cNvSpPr>
          <p:nvPr>
            <p:ph type="title"/>
          </p:nvPr>
        </p:nvSpPr>
        <p:spPr/>
        <p:txBody>
          <a:bodyPr/>
          <a:lstStyle/>
          <a:p>
            <a:r>
              <a:rPr lang="en-US" dirty="0"/>
              <a:t>DESeq2</a:t>
            </a:r>
          </a:p>
        </p:txBody>
      </p:sp>
      <p:pic>
        <p:nvPicPr>
          <p:cNvPr id="5" name="Picture 4">
            <a:extLst>
              <a:ext uri="{FF2B5EF4-FFF2-40B4-BE49-F238E27FC236}">
                <a16:creationId xmlns:a16="http://schemas.microsoft.com/office/drawing/2014/main" id="{B0B32682-0A4E-C624-22F9-5AE988D8E9DF}"/>
              </a:ext>
            </a:extLst>
          </p:cNvPr>
          <p:cNvPicPr>
            <a:picLocks noChangeAspect="1"/>
          </p:cNvPicPr>
          <p:nvPr/>
        </p:nvPicPr>
        <p:blipFill>
          <a:blip r:embed="rId2"/>
          <a:stretch>
            <a:fillRect/>
          </a:stretch>
        </p:blipFill>
        <p:spPr>
          <a:xfrm>
            <a:off x="512617" y="978647"/>
            <a:ext cx="4786745" cy="2157959"/>
          </a:xfrm>
          <a:prstGeom prst="rect">
            <a:avLst/>
          </a:prstGeom>
        </p:spPr>
      </p:pic>
      <p:sp>
        <p:nvSpPr>
          <p:cNvPr id="6" name="TextBox 5">
            <a:extLst>
              <a:ext uri="{FF2B5EF4-FFF2-40B4-BE49-F238E27FC236}">
                <a16:creationId xmlns:a16="http://schemas.microsoft.com/office/drawing/2014/main" id="{0BDDC635-F057-1F2E-03B6-706ED012F72F}"/>
              </a:ext>
            </a:extLst>
          </p:cNvPr>
          <p:cNvSpPr txBox="1"/>
          <p:nvPr/>
        </p:nvSpPr>
        <p:spPr>
          <a:xfrm>
            <a:off x="741218" y="3401291"/>
            <a:ext cx="6629400" cy="646331"/>
          </a:xfrm>
          <a:prstGeom prst="rect">
            <a:avLst/>
          </a:prstGeom>
          <a:noFill/>
        </p:spPr>
        <p:txBody>
          <a:bodyPr wrap="square" rtlCol="0">
            <a:spAutoFit/>
          </a:bodyPr>
          <a:lstStyle/>
          <a:p>
            <a:r>
              <a:rPr lang="en-US" dirty="0"/>
              <a:t>Change the </a:t>
            </a:r>
            <a:r>
              <a:rPr lang="en-US" dirty="0" err="1"/>
              <a:t>setwd</a:t>
            </a:r>
            <a:r>
              <a:rPr lang="en-US" dirty="0"/>
              <a:t> command to point to the directory where you have stored the GSE177494_Raw_gene_counts_matrix.txt</a:t>
            </a:r>
          </a:p>
        </p:txBody>
      </p:sp>
    </p:spTree>
    <p:extLst>
      <p:ext uri="{BB962C8B-B14F-4D97-AF65-F5344CB8AC3E}">
        <p14:creationId xmlns:p14="http://schemas.microsoft.com/office/powerpoint/2010/main" val="374581076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4DE3-C770-A51F-6528-06E2B3876756}"/>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67469236-E9C9-1B15-3865-6DEAF48B01E9}"/>
              </a:ext>
            </a:extLst>
          </p:cNvPr>
          <p:cNvSpPr>
            <a:spLocks noGrp="1"/>
          </p:cNvSpPr>
          <p:nvPr>
            <p:ph idx="1"/>
          </p:nvPr>
        </p:nvSpPr>
        <p:spPr>
          <a:xfrm>
            <a:off x="457200" y="835964"/>
            <a:ext cx="3200400" cy="3366299"/>
          </a:xfrm>
        </p:spPr>
        <p:txBody>
          <a:bodyPr/>
          <a:lstStyle/>
          <a:p>
            <a:r>
              <a:rPr lang="en-US" sz="2400" dirty="0"/>
              <a:t>First we will read the counts matrix and set up the column data matrix.</a:t>
            </a:r>
          </a:p>
          <a:p>
            <a:pPr lvl="1"/>
            <a:r>
              <a:rPr lang="en-US" sz="2000" dirty="0"/>
              <a:t>Pull reagent,</a:t>
            </a:r>
          </a:p>
          <a:p>
            <a:pPr lvl="1"/>
            <a:r>
              <a:rPr lang="en-US" sz="2000" dirty="0"/>
              <a:t>Dosage,</a:t>
            </a:r>
          </a:p>
          <a:p>
            <a:pPr lvl="1"/>
            <a:r>
              <a:rPr lang="en-US" sz="2000" dirty="0"/>
              <a:t>Time</a:t>
            </a:r>
          </a:p>
          <a:p>
            <a:pPr lvl="1"/>
            <a:r>
              <a:rPr lang="en-US" sz="2000" dirty="0"/>
              <a:t>Replicate </a:t>
            </a:r>
          </a:p>
        </p:txBody>
      </p:sp>
      <p:pic>
        <p:nvPicPr>
          <p:cNvPr id="7" name="Picture 6">
            <a:extLst>
              <a:ext uri="{FF2B5EF4-FFF2-40B4-BE49-F238E27FC236}">
                <a16:creationId xmlns:a16="http://schemas.microsoft.com/office/drawing/2014/main" id="{6B107914-A433-D74E-CDDE-27B9412587CD}"/>
              </a:ext>
            </a:extLst>
          </p:cNvPr>
          <p:cNvPicPr>
            <a:picLocks noChangeAspect="1"/>
          </p:cNvPicPr>
          <p:nvPr/>
        </p:nvPicPr>
        <p:blipFill>
          <a:blip r:embed="rId2"/>
          <a:stretch>
            <a:fillRect/>
          </a:stretch>
        </p:blipFill>
        <p:spPr>
          <a:xfrm>
            <a:off x="4461333" y="486995"/>
            <a:ext cx="3781953" cy="3715268"/>
          </a:xfrm>
          <a:prstGeom prst="rect">
            <a:avLst/>
          </a:prstGeom>
        </p:spPr>
      </p:pic>
    </p:spTree>
    <p:extLst>
      <p:ext uri="{BB962C8B-B14F-4D97-AF65-F5344CB8AC3E}">
        <p14:creationId xmlns:p14="http://schemas.microsoft.com/office/powerpoint/2010/main" val="416653428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4A49-0402-020D-D393-773558A85C49}"/>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7B378DFE-44DE-472A-646F-A15F719520BC}"/>
              </a:ext>
            </a:extLst>
          </p:cNvPr>
          <p:cNvSpPr>
            <a:spLocks noGrp="1"/>
          </p:cNvSpPr>
          <p:nvPr>
            <p:ph idx="1"/>
          </p:nvPr>
        </p:nvSpPr>
        <p:spPr>
          <a:xfrm>
            <a:off x="457200" y="1200151"/>
            <a:ext cx="3851564" cy="3366299"/>
          </a:xfrm>
        </p:spPr>
        <p:txBody>
          <a:bodyPr/>
          <a:lstStyle/>
          <a:p>
            <a:r>
              <a:rPr lang="en-US" dirty="0"/>
              <a:t>Once the column data is set up, we can load the DESeq2 library.</a:t>
            </a:r>
          </a:p>
          <a:p>
            <a:r>
              <a:rPr lang="en-US" sz="1800" dirty="0" err="1"/>
              <a:t>BiocManager</a:t>
            </a:r>
            <a:r>
              <a:rPr lang="en-US" sz="1800" dirty="0"/>
              <a:t>::install(“DESeq2”)</a:t>
            </a:r>
          </a:p>
        </p:txBody>
      </p:sp>
      <p:pic>
        <p:nvPicPr>
          <p:cNvPr id="5" name="Picture 4">
            <a:extLst>
              <a:ext uri="{FF2B5EF4-FFF2-40B4-BE49-F238E27FC236}">
                <a16:creationId xmlns:a16="http://schemas.microsoft.com/office/drawing/2014/main" id="{15CE92DB-B927-92AE-317B-6A3D3B949896}"/>
              </a:ext>
            </a:extLst>
          </p:cNvPr>
          <p:cNvPicPr>
            <a:picLocks noChangeAspect="1"/>
          </p:cNvPicPr>
          <p:nvPr/>
        </p:nvPicPr>
        <p:blipFill>
          <a:blip r:embed="rId2"/>
          <a:stretch>
            <a:fillRect/>
          </a:stretch>
        </p:blipFill>
        <p:spPr>
          <a:xfrm>
            <a:off x="4463902" y="1260763"/>
            <a:ext cx="4524155" cy="2419107"/>
          </a:xfrm>
          <a:prstGeom prst="rect">
            <a:avLst/>
          </a:prstGeom>
        </p:spPr>
      </p:pic>
    </p:spTree>
    <p:extLst>
      <p:ext uri="{BB962C8B-B14F-4D97-AF65-F5344CB8AC3E}">
        <p14:creationId xmlns:p14="http://schemas.microsoft.com/office/powerpoint/2010/main" val="3307441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6D679-FDC7-10A1-322A-3EC0BF387633}"/>
              </a:ext>
            </a:extLst>
          </p:cNvPr>
          <p:cNvSpPr>
            <a:spLocks noGrp="1"/>
          </p:cNvSpPr>
          <p:nvPr>
            <p:ph type="title"/>
          </p:nvPr>
        </p:nvSpPr>
        <p:spPr/>
        <p:txBody>
          <a:bodyPr/>
          <a:lstStyle/>
          <a:p>
            <a:r>
              <a:rPr lang="en-US" dirty="0"/>
              <a:t>What is this Workshop?</a:t>
            </a:r>
          </a:p>
        </p:txBody>
      </p:sp>
      <p:sp>
        <p:nvSpPr>
          <p:cNvPr id="3" name="Content Placeholder 2">
            <a:extLst>
              <a:ext uri="{FF2B5EF4-FFF2-40B4-BE49-F238E27FC236}">
                <a16:creationId xmlns:a16="http://schemas.microsoft.com/office/drawing/2014/main" id="{689410C9-85F5-DD83-41CA-0DF435C4BB6B}"/>
              </a:ext>
            </a:extLst>
          </p:cNvPr>
          <p:cNvSpPr>
            <a:spLocks noGrp="1"/>
          </p:cNvSpPr>
          <p:nvPr>
            <p:ph idx="1"/>
          </p:nvPr>
        </p:nvSpPr>
        <p:spPr>
          <a:xfrm>
            <a:off x="457200" y="1063229"/>
            <a:ext cx="8229600" cy="3366299"/>
          </a:xfrm>
        </p:spPr>
        <p:txBody>
          <a:bodyPr/>
          <a:lstStyle/>
          <a:p>
            <a:r>
              <a:rPr lang="en-US" dirty="0"/>
              <a:t>Hosted by Texas Woman’s University’s Project ACCESS</a:t>
            </a:r>
          </a:p>
          <a:p>
            <a:r>
              <a:rPr lang="en-US" dirty="0"/>
              <a:t>Held over two days (July 29, 30; 2024) </a:t>
            </a:r>
          </a:p>
          <a:p>
            <a:r>
              <a:rPr lang="en-US" dirty="0"/>
              <a:t>Using the tools of Bioinformatics:	</a:t>
            </a:r>
          </a:p>
          <a:p>
            <a:pPr lvl="1"/>
            <a:r>
              <a:rPr lang="en-US" dirty="0"/>
              <a:t>Gives introduction and theory background.</a:t>
            </a:r>
          </a:p>
          <a:p>
            <a:pPr lvl="1"/>
            <a:r>
              <a:rPr lang="en-US" dirty="0"/>
              <a:t>Provides hands-on tool use experience.</a:t>
            </a:r>
          </a:p>
        </p:txBody>
      </p:sp>
    </p:spTree>
    <p:extLst>
      <p:ext uri="{BB962C8B-B14F-4D97-AF65-F5344CB8AC3E}">
        <p14:creationId xmlns:p14="http://schemas.microsoft.com/office/powerpoint/2010/main" val="16886226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AD2D7-BB61-8E4B-1ACC-329E5C067A39}"/>
              </a:ext>
            </a:extLst>
          </p:cNvPr>
          <p:cNvSpPr>
            <a:spLocks noGrp="1"/>
          </p:cNvSpPr>
          <p:nvPr>
            <p:ph type="title"/>
          </p:nvPr>
        </p:nvSpPr>
        <p:spPr/>
        <p:txBody>
          <a:bodyPr/>
          <a:lstStyle/>
          <a:p>
            <a:r>
              <a:rPr lang="en-US" dirty="0"/>
              <a:t>De Novo Assembly – Assumptions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5DCC952-864D-3321-68FF-33CF0CBB6EF2}"/>
                  </a:ext>
                </a:extLst>
              </p:cNvPr>
              <p:cNvSpPr>
                <a:spLocks noGrp="1"/>
              </p:cNvSpPr>
              <p:nvPr>
                <p:ph idx="1"/>
              </p:nvPr>
            </p:nvSpPr>
            <p:spPr>
              <a:xfrm>
                <a:off x="457200" y="1200151"/>
                <a:ext cx="8686800" cy="3366299"/>
              </a:xfrm>
            </p:spPr>
            <p:txBody>
              <a:bodyPr/>
              <a:lstStyle/>
              <a:p>
                <a:r>
                  <a:rPr lang="en-US" sz="2000" dirty="0">
                    <a:latin typeface="+mj-lt"/>
                  </a:rPr>
                  <a:t>There are four nucleotides </a:t>
                </a:r>
                <a14:m>
                  <m:oMath xmlns:m="http://schemas.openxmlformats.org/officeDocument/2006/math">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𝐴</m:t>
                        </m:r>
                        <m:r>
                          <a:rPr lang="en-US" sz="2000" b="0" i="1" smtClean="0">
                            <a:latin typeface="Cambria Math" panose="02040503050406030204" pitchFamily="18" charset="0"/>
                          </a:rPr>
                          <m:t>,</m:t>
                        </m:r>
                        <m:r>
                          <a:rPr lang="en-US" sz="2000" b="0" i="1" smtClean="0">
                            <a:latin typeface="Cambria Math" panose="02040503050406030204" pitchFamily="18" charset="0"/>
                          </a:rPr>
                          <m:t>𝐶</m:t>
                        </m:r>
                        <m:r>
                          <a:rPr lang="en-US" sz="2000" b="0" i="1" smtClean="0">
                            <a:latin typeface="Cambria Math" panose="02040503050406030204" pitchFamily="18" charset="0"/>
                          </a:rPr>
                          <m:t>,</m:t>
                        </m:r>
                        <m:r>
                          <a:rPr lang="en-US" sz="2000" b="0" i="1" smtClean="0">
                            <a:latin typeface="Cambria Math" panose="02040503050406030204" pitchFamily="18" charset="0"/>
                          </a:rPr>
                          <m:t>𝑇</m:t>
                        </m:r>
                        <m:r>
                          <a:rPr lang="en-US" sz="2000" b="0" i="1" smtClean="0">
                            <a:latin typeface="Cambria Math" panose="02040503050406030204" pitchFamily="18" charset="0"/>
                          </a:rPr>
                          <m:t>/</m:t>
                        </m:r>
                        <m:r>
                          <a:rPr lang="en-US" sz="2000" b="0" i="1" smtClean="0">
                            <a:latin typeface="Cambria Math" panose="02040503050406030204" pitchFamily="18" charset="0"/>
                          </a:rPr>
                          <m:t>𝑈</m:t>
                        </m:r>
                        <m:r>
                          <a:rPr lang="en-US" sz="2000" b="0" i="1" smtClean="0">
                            <a:latin typeface="Cambria Math" panose="02040503050406030204" pitchFamily="18" charset="0"/>
                          </a:rPr>
                          <m:t>,</m:t>
                        </m:r>
                        <m:r>
                          <a:rPr lang="en-US" sz="2000" b="0" i="1" smtClean="0">
                            <a:latin typeface="Cambria Math" panose="02040503050406030204" pitchFamily="18" charset="0"/>
                          </a:rPr>
                          <m:t>𝐺</m:t>
                        </m:r>
                      </m:e>
                    </m:d>
                  </m:oMath>
                </a14:m>
                <a:endParaRPr lang="en-US" sz="2000" b="0" dirty="0">
                  <a:latin typeface="+mj-lt"/>
                </a:endParaRPr>
              </a:p>
              <a:p>
                <a:pPr lvl="1"/>
                <a:r>
                  <a:rPr lang="en-US" sz="1600" dirty="0">
                    <a:latin typeface="+mj-lt"/>
                  </a:rPr>
                  <a:t>This means for a “</a:t>
                </a:r>
                <a14:m>
                  <m:oMath xmlns:m="http://schemas.openxmlformats.org/officeDocument/2006/math">
                    <m:r>
                      <a:rPr lang="en-US" sz="1600" b="0" i="1" smtClean="0">
                        <a:latin typeface="Cambria Math" panose="02040503050406030204" pitchFamily="18" charset="0"/>
                      </a:rPr>
                      <m:t>𝑘</m:t>
                    </m:r>
                  </m:oMath>
                </a14:m>
                <a:r>
                  <a:rPr lang="en-US" sz="1600" dirty="0">
                    <a:latin typeface="+mj-lt"/>
                  </a:rPr>
                  <a:t>-</a:t>
                </a:r>
                <a:r>
                  <a:rPr lang="en-US" sz="1600" dirty="0" err="1">
                    <a:latin typeface="+mj-lt"/>
                  </a:rPr>
                  <a:t>mer</a:t>
                </a:r>
                <a:r>
                  <a:rPr lang="en-US" sz="1600" dirty="0">
                    <a:latin typeface="+mj-lt"/>
                  </a:rPr>
                  <a:t>” of length </a:t>
                </a:r>
                <a14:m>
                  <m:oMath xmlns:m="http://schemas.openxmlformats.org/officeDocument/2006/math">
                    <m:r>
                      <a:rPr lang="en-US" sz="1600" b="0" i="1" smtClean="0">
                        <a:latin typeface="Cambria Math" panose="02040503050406030204" pitchFamily="18" charset="0"/>
                      </a:rPr>
                      <m:t>𝑘</m:t>
                    </m:r>
                  </m:oMath>
                </a14:m>
                <a:r>
                  <a:rPr lang="en-US" sz="1600" dirty="0">
                    <a:latin typeface="+mj-lt"/>
                  </a:rPr>
                  <a:t> the total number of possibilities are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4</m:t>
                        </m:r>
                      </m:e>
                      <m:sup>
                        <m:r>
                          <a:rPr lang="en-US" sz="1600" b="0" i="1" smtClean="0">
                            <a:latin typeface="Cambria Math" panose="02040503050406030204" pitchFamily="18" charset="0"/>
                          </a:rPr>
                          <m:t>𝑘</m:t>
                        </m:r>
                      </m:sup>
                    </m:sSup>
                  </m:oMath>
                </a14:m>
                <a:r>
                  <a:rPr lang="en-US" sz="1600" dirty="0">
                    <a:latin typeface="+mj-lt"/>
                  </a:rPr>
                  <a:t>.</a:t>
                </a:r>
              </a:p>
              <a:p>
                <a:pPr lvl="1"/>
                <a:r>
                  <a:rPr lang="en-US" sz="1600" dirty="0">
                    <a:latin typeface="+mj-lt"/>
                  </a:rPr>
                  <a:t>Therefore, in the last problem, </a:t>
                </a:r>
              </a:p>
              <a:p>
                <a:pPr lvl="2"/>
                <a:r>
                  <a:rPr lang="en-US" sz="1400" dirty="0">
                    <a:latin typeface="+mj-lt"/>
                  </a:rPr>
                  <a:t>by random chance alone,</a:t>
                </a:r>
              </a:p>
              <a:p>
                <a:pPr lvl="2"/>
                <a:r>
                  <a:rPr lang="en-US" sz="1400" dirty="0">
                    <a:latin typeface="+mj-lt"/>
                  </a:rPr>
                  <a:t>If selecting a random 5-mer,</a:t>
                </a:r>
              </a:p>
              <a:p>
                <a:pPr lvl="3"/>
                <a:r>
                  <a:rPr lang="en-US" sz="1200" dirty="0">
                    <a:latin typeface="+mj-lt"/>
                  </a:rPr>
                  <a:t> we would expect a “5-mer”, such as the 1,3, and 4</a:t>
                </a:r>
                <a:r>
                  <a:rPr lang="en-US" sz="1200" baseline="30000" dirty="0">
                    <a:latin typeface="+mj-lt"/>
                  </a:rPr>
                  <a:t>th</a:t>
                </a:r>
                <a:r>
                  <a:rPr lang="en-US" sz="1200" dirty="0">
                    <a:latin typeface="+mj-lt"/>
                  </a:rPr>
                  <a:t> to occur with probability </a:t>
                </a:r>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𝑝</m:t>
                        </m:r>
                      </m:e>
                      <m:sub>
                        <m:r>
                          <a:rPr lang="en-US" sz="1200" b="0" i="1" smtClean="0">
                            <a:latin typeface="Cambria Math" panose="02040503050406030204" pitchFamily="18" charset="0"/>
                          </a:rPr>
                          <m:t>𝑖</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4</m:t>
                            </m:r>
                          </m:e>
                          <m:sup>
                            <m:r>
                              <a:rPr lang="en-US" sz="1200" b="0" i="1" smtClean="0">
                                <a:latin typeface="Cambria Math" panose="02040503050406030204" pitchFamily="18" charset="0"/>
                              </a:rPr>
                              <m:t>5</m:t>
                            </m:r>
                          </m:sup>
                        </m:sSup>
                      </m:den>
                    </m:f>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1024</m:t>
                        </m:r>
                      </m:den>
                    </m:f>
                    <m:r>
                      <a:rPr lang="en-US" sz="1200" b="0" i="1" smtClean="0">
                        <a:latin typeface="Cambria Math" panose="02040503050406030204" pitchFamily="18" charset="0"/>
                      </a:rPr>
                      <m:t>=0.098 %</m:t>
                    </m:r>
                  </m:oMath>
                </a14:m>
                <a:endParaRPr lang="en-US" sz="1200" baseline="30000" dirty="0">
                  <a:latin typeface="+mj-lt"/>
                </a:endParaRPr>
              </a:p>
              <a:p>
                <a:pPr lvl="1"/>
                <a:r>
                  <a:rPr lang="en-US" sz="2000" baseline="30000" dirty="0">
                    <a:latin typeface="+mj-lt"/>
                  </a:rPr>
                  <a:t>The previous data came from the SARS-CoV2 genome, which is approximately 30,000 nucleotides long, and thus contains approximately 29,995 contiguous and overlapping 5-mers. </a:t>
                </a:r>
              </a:p>
              <a:p>
                <a:pPr lvl="1"/>
                <a:r>
                  <a:rPr lang="en-US" sz="2000" baseline="30000" dirty="0">
                    <a:latin typeface="+mj-lt"/>
                  </a:rPr>
                  <a:t>Therefore we would expect to see the 5-mer “CTTTC”, </a:t>
                </a:r>
                <a14:m>
                  <m:oMath xmlns:m="http://schemas.openxmlformats.org/officeDocument/2006/math">
                    <m:f>
                      <m:fPr>
                        <m:ctrlPr>
                          <a:rPr lang="en-US" sz="2000" b="0" i="1" baseline="30000" smtClean="0">
                            <a:latin typeface="Cambria Math" panose="02040503050406030204" pitchFamily="18" charset="0"/>
                          </a:rPr>
                        </m:ctrlPr>
                      </m:fPr>
                      <m:num>
                        <m:r>
                          <a:rPr lang="en-US" sz="2000" b="0" i="1" baseline="30000" smtClean="0">
                            <a:latin typeface="Cambria Math" panose="02040503050406030204" pitchFamily="18" charset="0"/>
                          </a:rPr>
                          <m:t>29995</m:t>
                        </m:r>
                      </m:num>
                      <m:den>
                        <m:r>
                          <a:rPr lang="en-US" sz="2000" b="0" i="1" baseline="30000" smtClean="0">
                            <a:latin typeface="Cambria Math" panose="02040503050406030204" pitchFamily="18" charset="0"/>
                          </a:rPr>
                          <m:t>1024</m:t>
                        </m:r>
                      </m:den>
                    </m:f>
                    <m:r>
                      <a:rPr lang="en-US" sz="2000" b="0" i="1" baseline="30000" smtClean="0">
                        <a:latin typeface="Cambria Math" panose="02040503050406030204" pitchFamily="18" charset="0"/>
                      </a:rPr>
                      <m:t>≈30</m:t>
                    </m:r>
                  </m:oMath>
                </a14:m>
                <a:r>
                  <a:rPr lang="en-US" sz="2000" baseline="30000" dirty="0">
                    <a:latin typeface="+mj-lt"/>
                  </a:rPr>
                  <a:t> times,</a:t>
                </a:r>
                <a:endParaRPr lang="en-US" sz="2000" dirty="0">
                  <a:latin typeface="+mj-lt"/>
                </a:endParaRPr>
              </a:p>
              <a:p>
                <a:pPr lvl="2"/>
                <a:r>
                  <a:rPr lang="en-US" sz="1600" baseline="30000" dirty="0">
                    <a:latin typeface="+mj-lt"/>
                  </a:rPr>
                  <a:t>We do observe this sequence exactly 30 times in SARS-CoV2’s Genome, however, more common </a:t>
                </a:r>
                <a:r>
                  <a:rPr lang="en-US" sz="1600" baseline="30000" dirty="0" err="1">
                    <a:latin typeface="+mj-lt"/>
                  </a:rPr>
                  <a:t>mers</a:t>
                </a:r>
                <a:r>
                  <a:rPr lang="en-US" sz="1600" baseline="30000" dirty="0">
                    <a:latin typeface="+mj-lt"/>
                  </a:rPr>
                  <a:t> such as “ATTTA” we observe closer to 50 times, or 166% of the expectation.</a:t>
                </a:r>
              </a:p>
            </p:txBody>
          </p:sp>
        </mc:Choice>
        <mc:Fallback xmlns="">
          <p:sp>
            <p:nvSpPr>
              <p:cNvPr id="3" name="Content Placeholder 2">
                <a:extLst>
                  <a:ext uri="{FF2B5EF4-FFF2-40B4-BE49-F238E27FC236}">
                    <a16:creationId xmlns:a16="http://schemas.microsoft.com/office/drawing/2014/main" id="{C5DCC952-864D-3321-68FF-33CF0CBB6EF2}"/>
                  </a:ext>
                </a:extLst>
              </p:cNvPr>
              <p:cNvSpPr>
                <a:spLocks noGrp="1" noRot="1" noChangeAspect="1" noMove="1" noResize="1" noEditPoints="1" noAdjustHandles="1" noChangeArrowheads="1" noChangeShapeType="1" noTextEdit="1"/>
              </p:cNvSpPr>
              <p:nvPr>
                <p:ph idx="1"/>
              </p:nvPr>
            </p:nvSpPr>
            <p:spPr>
              <a:xfrm>
                <a:off x="457200" y="1200151"/>
                <a:ext cx="8686800" cy="3366299"/>
              </a:xfrm>
              <a:blipFill>
                <a:blip r:embed="rId2"/>
                <a:stretch>
                  <a:fillRect l="-632" t="-1087"/>
                </a:stretch>
              </a:blipFill>
            </p:spPr>
            <p:txBody>
              <a:bodyPr/>
              <a:lstStyle/>
              <a:p>
                <a:r>
                  <a:rPr lang="en-US">
                    <a:noFill/>
                  </a:rPr>
                  <a:t> </a:t>
                </a:r>
              </a:p>
            </p:txBody>
          </p:sp>
        </mc:Fallback>
      </mc:AlternateContent>
    </p:spTree>
    <p:extLst>
      <p:ext uri="{BB962C8B-B14F-4D97-AF65-F5344CB8AC3E}">
        <p14:creationId xmlns:p14="http://schemas.microsoft.com/office/powerpoint/2010/main" val="44915788"/>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9BAD4-52CC-CD0E-5E32-6D9E155D589C}"/>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FA2EDE3B-B82C-CD7F-DBEA-C1C697883D7C}"/>
              </a:ext>
            </a:extLst>
          </p:cNvPr>
          <p:cNvSpPr>
            <a:spLocks noGrp="1"/>
          </p:cNvSpPr>
          <p:nvPr>
            <p:ph idx="1"/>
          </p:nvPr>
        </p:nvSpPr>
        <p:spPr>
          <a:xfrm>
            <a:off x="457200" y="3158836"/>
            <a:ext cx="8229600" cy="1407614"/>
          </a:xfrm>
        </p:spPr>
        <p:txBody>
          <a:bodyPr/>
          <a:lstStyle/>
          <a:p>
            <a:r>
              <a:rPr lang="en-US" sz="2400" dirty="0"/>
              <a:t>We create the </a:t>
            </a:r>
            <a:r>
              <a:rPr lang="en-US" sz="2400" dirty="0" err="1"/>
              <a:t>DESeqDataSet</a:t>
            </a:r>
            <a:r>
              <a:rPr lang="en-US" sz="2400" dirty="0"/>
              <a:t> using this code, note we have to round because values were normalized, </a:t>
            </a:r>
            <a:r>
              <a:rPr lang="en-US" sz="2400" dirty="0" err="1"/>
              <a:t>DESeq</a:t>
            </a:r>
            <a:r>
              <a:rPr lang="en-US" sz="2400" dirty="0"/>
              <a:t> expects raw counts.</a:t>
            </a:r>
          </a:p>
        </p:txBody>
      </p:sp>
      <p:pic>
        <p:nvPicPr>
          <p:cNvPr id="7" name="Picture 6">
            <a:extLst>
              <a:ext uri="{FF2B5EF4-FFF2-40B4-BE49-F238E27FC236}">
                <a16:creationId xmlns:a16="http://schemas.microsoft.com/office/drawing/2014/main" id="{05D70034-2966-542A-8FAC-9CD671E799F8}"/>
              </a:ext>
            </a:extLst>
          </p:cNvPr>
          <p:cNvPicPr>
            <a:picLocks noChangeAspect="1"/>
          </p:cNvPicPr>
          <p:nvPr/>
        </p:nvPicPr>
        <p:blipFill>
          <a:blip r:embed="rId2"/>
          <a:stretch>
            <a:fillRect/>
          </a:stretch>
        </p:blipFill>
        <p:spPr>
          <a:xfrm>
            <a:off x="833199" y="816392"/>
            <a:ext cx="7477601" cy="2357676"/>
          </a:xfrm>
          <a:prstGeom prst="rect">
            <a:avLst/>
          </a:prstGeom>
        </p:spPr>
      </p:pic>
    </p:spTree>
    <p:extLst>
      <p:ext uri="{BB962C8B-B14F-4D97-AF65-F5344CB8AC3E}">
        <p14:creationId xmlns:p14="http://schemas.microsoft.com/office/powerpoint/2010/main" val="145836029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42760-AB07-9499-4FD8-D51D7CD4B69A}"/>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9D14311F-CB87-BE09-5808-0C97F9ADD630}"/>
              </a:ext>
            </a:extLst>
          </p:cNvPr>
          <p:cNvSpPr>
            <a:spLocks noGrp="1"/>
          </p:cNvSpPr>
          <p:nvPr>
            <p:ph idx="1"/>
          </p:nvPr>
        </p:nvSpPr>
        <p:spPr/>
        <p:txBody>
          <a:bodyPr/>
          <a:lstStyle/>
          <a:p>
            <a:r>
              <a:rPr lang="en-US" dirty="0"/>
              <a:t>We apply this same procedure several times, </a:t>
            </a:r>
            <a:r>
              <a:rPr lang="en-US" dirty="0" err="1"/>
              <a:t>subsetting</a:t>
            </a:r>
            <a:r>
              <a:rPr lang="en-US" dirty="0"/>
              <a:t> the dataset appropriately to get the up-regulated and down-regulated genes under each condition for each reagent.</a:t>
            </a:r>
          </a:p>
        </p:txBody>
      </p:sp>
    </p:spTree>
    <p:extLst>
      <p:ext uri="{BB962C8B-B14F-4D97-AF65-F5344CB8AC3E}">
        <p14:creationId xmlns:p14="http://schemas.microsoft.com/office/powerpoint/2010/main" val="117429102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AA9D-1890-0076-3006-FEB7DE2D8307}"/>
              </a:ext>
            </a:extLst>
          </p:cNvPr>
          <p:cNvSpPr>
            <a:spLocks noGrp="1"/>
          </p:cNvSpPr>
          <p:nvPr>
            <p:ph type="title"/>
          </p:nvPr>
        </p:nvSpPr>
        <p:spPr/>
        <p:txBody>
          <a:bodyPr/>
          <a:lstStyle/>
          <a:p>
            <a:r>
              <a:rPr lang="en-US" dirty="0"/>
              <a:t>DESeq2</a:t>
            </a:r>
          </a:p>
        </p:txBody>
      </p:sp>
      <p:sp>
        <p:nvSpPr>
          <p:cNvPr id="3" name="Content Placeholder 2">
            <a:extLst>
              <a:ext uri="{FF2B5EF4-FFF2-40B4-BE49-F238E27FC236}">
                <a16:creationId xmlns:a16="http://schemas.microsoft.com/office/drawing/2014/main" id="{B86B7F62-5A50-1183-C4BA-B35AF81F5424}"/>
              </a:ext>
            </a:extLst>
          </p:cNvPr>
          <p:cNvSpPr>
            <a:spLocks noGrp="1"/>
          </p:cNvSpPr>
          <p:nvPr>
            <p:ph idx="1"/>
          </p:nvPr>
        </p:nvSpPr>
        <p:spPr>
          <a:xfrm>
            <a:off x="457200" y="2571750"/>
            <a:ext cx="8229600" cy="1994700"/>
          </a:xfrm>
        </p:spPr>
        <p:txBody>
          <a:bodyPr/>
          <a:lstStyle/>
          <a:p>
            <a:r>
              <a:rPr lang="en-US" dirty="0"/>
              <a:t>There are several ways to form a Venn’s diagram concerning what genes were in common and what were not</a:t>
            </a:r>
          </a:p>
        </p:txBody>
      </p:sp>
      <p:pic>
        <p:nvPicPr>
          <p:cNvPr id="5" name="Picture 4">
            <a:extLst>
              <a:ext uri="{FF2B5EF4-FFF2-40B4-BE49-F238E27FC236}">
                <a16:creationId xmlns:a16="http://schemas.microsoft.com/office/drawing/2014/main" id="{4AD17612-A33C-7E4E-0A35-FA86250B5CD8}"/>
              </a:ext>
            </a:extLst>
          </p:cNvPr>
          <p:cNvPicPr>
            <a:picLocks noChangeAspect="1"/>
          </p:cNvPicPr>
          <p:nvPr/>
        </p:nvPicPr>
        <p:blipFill>
          <a:blip r:embed="rId2"/>
          <a:stretch>
            <a:fillRect/>
          </a:stretch>
        </p:blipFill>
        <p:spPr>
          <a:xfrm>
            <a:off x="0" y="964347"/>
            <a:ext cx="9144000" cy="1455278"/>
          </a:xfrm>
          <a:prstGeom prst="rect">
            <a:avLst/>
          </a:prstGeom>
        </p:spPr>
      </p:pic>
    </p:spTree>
    <p:extLst>
      <p:ext uri="{BB962C8B-B14F-4D97-AF65-F5344CB8AC3E}">
        <p14:creationId xmlns:p14="http://schemas.microsoft.com/office/powerpoint/2010/main" val="259248955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DEC7B-08E2-305E-9B98-8424539EA036}"/>
              </a:ext>
            </a:extLst>
          </p:cNvPr>
          <p:cNvSpPr>
            <a:spLocks noGrp="1"/>
          </p:cNvSpPr>
          <p:nvPr>
            <p:ph type="title"/>
          </p:nvPr>
        </p:nvSpPr>
        <p:spPr/>
        <p:txBody>
          <a:bodyPr/>
          <a:lstStyle/>
          <a:p>
            <a:r>
              <a:rPr lang="en-US" dirty="0" err="1"/>
              <a:t>BCFTools</a:t>
            </a:r>
            <a:r>
              <a:rPr lang="en-US" dirty="0"/>
              <a:t> and Variant Calling</a:t>
            </a:r>
          </a:p>
        </p:txBody>
      </p:sp>
      <p:sp>
        <p:nvSpPr>
          <p:cNvPr id="3" name="Content Placeholder 2">
            <a:extLst>
              <a:ext uri="{FF2B5EF4-FFF2-40B4-BE49-F238E27FC236}">
                <a16:creationId xmlns:a16="http://schemas.microsoft.com/office/drawing/2014/main" id="{444ABC93-098B-AF5A-8B25-09C78A8E131C}"/>
              </a:ext>
            </a:extLst>
          </p:cNvPr>
          <p:cNvSpPr>
            <a:spLocks noGrp="1"/>
          </p:cNvSpPr>
          <p:nvPr>
            <p:ph idx="1"/>
          </p:nvPr>
        </p:nvSpPr>
        <p:spPr/>
        <p:txBody>
          <a:bodyPr/>
          <a:lstStyle/>
          <a:p>
            <a:r>
              <a:rPr lang="en-US" dirty="0"/>
              <a:t>Now we are switching gears to look at calling variants in a different type of data. </a:t>
            </a:r>
          </a:p>
          <a:p>
            <a:r>
              <a:rPr lang="en-US" dirty="0"/>
              <a:t>Let us download the SARS-CoV-2 Genome:</a:t>
            </a:r>
          </a:p>
          <a:p>
            <a:pPr lvl="1"/>
            <a:r>
              <a:rPr lang="en-US" sz="1100" dirty="0" err="1"/>
              <a:t>wget</a:t>
            </a:r>
            <a:r>
              <a:rPr lang="en-US" sz="1100" dirty="0"/>
              <a:t> </a:t>
            </a:r>
            <a:r>
              <a:rPr lang="en-US" sz="1100" dirty="0">
                <a:hlinkClick r:id="rId2"/>
              </a:rPr>
              <a:t>https://github.com/mathornton01/twupa_bioinformaticsws_2024/raw/main/data/genomefiles/sarscov2.fasta</a:t>
            </a:r>
            <a:r>
              <a:rPr lang="en-US" sz="1100" dirty="0"/>
              <a:t> </a:t>
            </a:r>
          </a:p>
        </p:txBody>
      </p:sp>
    </p:spTree>
    <p:extLst>
      <p:ext uri="{BB962C8B-B14F-4D97-AF65-F5344CB8AC3E}">
        <p14:creationId xmlns:p14="http://schemas.microsoft.com/office/powerpoint/2010/main" val="279721349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31E9-DAA6-69A6-F947-EBF05B38E543}"/>
              </a:ext>
            </a:extLst>
          </p:cNvPr>
          <p:cNvSpPr>
            <a:spLocks noGrp="1"/>
          </p:cNvSpPr>
          <p:nvPr>
            <p:ph type="title"/>
          </p:nvPr>
        </p:nvSpPr>
        <p:spPr/>
        <p:txBody>
          <a:bodyPr/>
          <a:lstStyle/>
          <a:p>
            <a:r>
              <a:rPr lang="en-US" dirty="0" err="1"/>
              <a:t>BCFTools</a:t>
            </a:r>
            <a:r>
              <a:rPr lang="en-US" dirty="0"/>
              <a:t> and Variant Calling</a:t>
            </a:r>
          </a:p>
        </p:txBody>
      </p:sp>
      <p:sp>
        <p:nvSpPr>
          <p:cNvPr id="3" name="Content Placeholder 2">
            <a:extLst>
              <a:ext uri="{FF2B5EF4-FFF2-40B4-BE49-F238E27FC236}">
                <a16:creationId xmlns:a16="http://schemas.microsoft.com/office/drawing/2014/main" id="{0E8133EA-A9D4-6D86-05F0-0652A97BD581}"/>
              </a:ext>
            </a:extLst>
          </p:cNvPr>
          <p:cNvSpPr>
            <a:spLocks noGrp="1"/>
          </p:cNvSpPr>
          <p:nvPr>
            <p:ph idx="1"/>
          </p:nvPr>
        </p:nvSpPr>
        <p:spPr/>
        <p:txBody>
          <a:bodyPr/>
          <a:lstStyle/>
          <a:p>
            <a:r>
              <a:rPr lang="en-US" dirty="0"/>
              <a:t>Build a hisat2 index for the sars-cov-2 genome:</a:t>
            </a:r>
          </a:p>
          <a:p>
            <a:pPr lvl="1"/>
            <a:r>
              <a:rPr lang="en-US" dirty="0"/>
              <a:t> hisat2-build sarscov2.fasta sarscov2</a:t>
            </a:r>
          </a:p>
          <a:p>
            <a:r>
              <a:rPr lang="en-US" dirty="0"/>
              <a:t>Builds index for sarscov2.fasta, and uses prefix sarscov2 for filenames</a:t>
            </a:r>
          </a:p>
        </p:txBody>
      </p:sp>
    </p:spTree>
    <p:extLst>
      <p:ext uri="{BB962C8B-B14F-4D97-AF65-F5344CB8AC3E}">
        <p14:creationId xmlns:p14="http://schemas.microsoft.com/office/powerpoint/2010/main" val="12185342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9F5DD-DA5E-BAE5-0C26-FDDBF77E0BFA}"/>
              </a:ext>
            </a:extLst>
          </p:cNvPr>
          <p:cNvSpPr>
            <a:spLocks noGrp="1"/>
          </p:cNvSpPr>
          <p:nvPr>
            <p:ph type="title"/>
          </p:nvPr>
        </p:nvSpPr>
        <p:spPr/>
        <p:txBody>
          <a:bodyPr/>
          <a:lstStyle/>
          <a:p>
            <a:r>
              <a:rPr lang="en-US" dirty="0" err="1"/>
              <a:t>BCFTools</a:t>
            </a:r>
            <a:r>
              <a:rPr lang="en-US" dirty="0"/>
              <a:t> and Variant Calling</a:t>
            </a:r>
          </a:p>
        </p:txBody>
      </p:sp>
      <p:sp>
        <p:nvSpPr>
          <p:cNvPr id="3" name="Content Placeholder 2">
            <a:extLst>
              <a:ext uri="{FF2B5EF4-FFF2-40B4-BE49-F238E27FC236}">
                <a16:creationId xmlns:a16="http://schemas.microsoft.com/office/drawing/2014/main" id="{D8928A54-DB11-506D-7C91-A0825B0605D5}"/>
              </a:ext>
            </a:extLst>
          </p:cNvPr>
          <p:cNvSpPr>
            <a:spLocks noGrp="1"/>
          </p:cNvSpPr>
          <p:nvPr>
            <p:ph idx="1"/>
          </p:nvPr>
        </p:nvSpPr>
        <p:spPr/>
        <p:txBody>
          <a:bodyPr/>
          <a:lstStyle/>
          <a:p>
            <a:r>
              <a:rPr lang="en-US" dirty="0"/>
              <a:t>Fetch some SARS-Cov-2 Sequencing Reads </a:t>
            </a:r>
          </a:p>
          <a:p>
            <a:pPr lvl="1"/>
            <a:r>
              <a:rPr lang="en-US" dirty="0"/>
              <a:t>prefetch SRR29438173</a:t>
            </a:r>
          </a:p>
          <a:p>
            <a:r>
              <a:rPr lang="en-US" dirty="0"/>
              <a:t>Dump 200 K reads from the file </a:t>
            </a:r>
          </a:p>
          <a:p>
            <a:pPr lvl="1"/>
            <a:r>
              <a:rPr lang="en-US" sz="2000" dirty="0" err="1"/>
              <a:t>fastq</a:t>
            </a:r>
            <a:r>
              <a:rPr lang="en-US" sz="2000" dirty="0"/>
              <a:t>-dump -X 200000 SRR29438173/SRR29438173.sra</a:t>
            </a:r>
          </a:p>
        </p:txBody>
      </p:sp>
    </p:spTree>
    <p:extLst>
      <p:ext uri="{BB962C8B-B14F-4D97-AF65-F5344CB8AC3E}">
        <p14:creationId xmlns:p14="http://schemas.microsoft.com/office/powerpoint/2010/main" val="2266261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EBD84-F252-E2AB-76C1-011992B1307E}"/>
              </a:ext>
            </a:extLst>
          </p:cNvPr>
          <p:cNvSpPr>
            <a:spLocks noGrp="1"/>
          </p:cNvSpPr>
          <p:nvPr>
            <p:ph type="title"/>
          </p:nvPr>
        </p:nvSpPr>
        <p:spPr/>
        <p:txBody>
          <a:bodyPr/>
          <a:lstStyle/>
          <a:p>
            <a:r>
              <a:rPr lang="en-US" dirty="0" err="1"/>
              <a:t>BCFTools</a:t>
            </a:r>
            <a:r>
              <a:rPr lang="en-US" dirty="0"/>
              <a:t> and Variant Calling</a:t>
            </a:r>
          </a:p>
        </p:txBody>
      </p:sp>
      <p:sp>
        <p:nvSpPr>
          <p:cNvPr id="3" name="Content Placeholder 2">
            <a:extLst>
              <a:ext uri="{FF2B5EF4-FFF2-40B4-BE49-F238E27FC236}">
                <a16:creationId xmlns:a16="http://schemas.microsoft.com/office/drawing/2014/main" id="{DC790573-D2D4-B0B9-A006-1EE92519BF06}"/>
              </a:ext>
            </a:extLst>
          </p:cNvPr>
          <p:cNvSpPr>
            <a:spLocks noGrp="1"/>
          </p:cNvSpPr>
          <p:nvPr>
            <p:ph idx="1"/>
          </p:nvPr>
        </p:nvSpPr>
        <p:spPr/>
        <p:txBody>
          <a:bodyPr/>
          <a:lstStyle/>
          <a:p>
            <a:r>
              <a:rPr lang="en-US" dirty="0"/>
              <a:t>Run </a:t>
            </a:r>
            <a:r>
              <a:rPr lang="en-US" dirty="0" err="1"/>
              <a:t>fastqc</a:t>
            </a:r>
            <a:r>
              <a:rPr lang="en-US" dirty="0"/>
              <a:t> on the data and check the results </a:t>
            </a:r>
          </a:p>
          <a:p>
            <a:pPr lvl="1"/>
            <a:r>
              <a:rPr lang="en-US" dirty="0" err="1"/>
              <a:t>fastqc</a:t>
            </a:r>
            <a:r>
              <a:rPr lang="en-US" dirty="0"/>
              <a:t> SRR29438173.fastq</a:t>
            </a:r>
          </a:p>
          <a:p>
            <a:r>
              <a:rPr lang="en-US" dirty="0"/>
              <a:t>Trim the reads using </a:t>
            </a:r>
            <a:r>
              <a:rPr lang="en-US" dirty="0" err="1"/>
              <a:t>TrimGalore</a:t>
            </a:r>
            <a:endParaRPr lang="en-US" dirty="0"/>
          </a:p>
        </p:txBody>
      </p:sp>
    </p:spTree>
    <p:extLst>
      <p:ext uri="{BB962C8B-B14F-4D97-AF65-F5344CB8AC3E}">
        <p14:creationId xmlns:p14="http://schemas.microsoft.com/office/powerpoint/2010/main" val="306118672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19CF0-3F6F-C380-45E5-3756593C779D}"/>
              </a:ext>
            </a:extLst>
          </p:cNvPr>
          <p:cNvSpPr>
            <a:spLocks noGrp="1"/>
          </p:cNvSpPr>
          <p:nvPr>
            <p:ph type="title"/>
          </p:nvPr>
        </p:nvSpPr>
        <p:spPr/>
        <p:txBody>
          <a:bodyPr/>
          <a:lstStyle/>
          <a:p>
            <a:r>
              <a:rPr lang="en-US" dirty="0" err="1"/>
              <a:t>TrimGalore</a:t>
            </a:r>
            <a:r>
              <a:rPr lang="en-US" dirty="0"/>
              <a:t> </a:t>
            </a:r>
          </a:p>
        </p:txBody>
      </p:sp>
      <p:sp>
        <p:nvSpPr>
          <p:cNvPr id="3" name="Content Placeholder 2">
            <a:extLst>
              <a:ext uri="{FF2B5EF4-FFF2-40B4-BE49-F238E27FC236}">
                <a16:creationId xmlns:a16="http://schemas.microsoft.com/office/drawing/2014/main" id="{9FA198AD-A9D0-0352-DBE0-9456FB22515C}"/>
              </a:ext>
            </a:extLst>
          </p:cNvPr>
          <p:cNvSpPr>
            <a:spLocks noGrp="1"/>
          </p:cNvSpPr>
          <p:nvPr>
            <p:ph idx="1"/>
          </p:nvPr>
        </p:nvSpPr>
        <p:spPr/>
        <p:txBody>
          <a:bodyPr/>
          <a:lstStyle/>
          <a:p>
            <a:r>
              <a:rPr lang="en-US" sz="2000" dirty="0"/>
              <a:t># Check that </a:t>
            </a:r>
            <a:r>
              <a:rPr lang="en-US" sz="2000" dirty="0" err="1"/>
              <a:t>cutadapt</a:t>
            </a:r>
            <a:r>
              <a:rPr lang="en-US" sz="2000" dirty="0"/>
              <a:t> is installed</a:t>
            </a:r>
          </a:p>
          <a:p>
            <a:pPr lvl="1"/>
            <a:r>
              <a:rPr lang="en-US" sz="1800" dirty="0" err="1"/>
              <a:t>cutadapt</a:t>
            </a:r>
            <a:r>
              <a:rPr lang="en-US" sz="1800" dirty="0"/>
              <a:t> –version</a:t>
            </a:r>
          </a:p>
          <a:p>
            <a:r>
              <a:rPr lang="en-US" sz="2000" dirty="0"/>
              <a:t># Check that </a:t>
            </a:r>
            <a:r>
              <a:rPr lang="en-US" sz="2000" dirty="0" err="1"/>
              <a:t>FastQC</a:t>
            </a:r>
            <a:r>
              <a:rPr lang="en-US" sz="2000" dirty="0"/>
              <a:t> is installed</a:t>
            </a:r>
          </a:p>
          <a:p>
            <a:pPr lvl="1"/>
            <a:r>
              <a:rPr lang="en-US" sz="1800" dirty="0" err="1"/>
              <a:t>fastqc</a:t>
            </a:r>
            <a:r>
              <a:rPr lang="en-US" sz="1800" dirty="0"/>
              <a:t> -v#</a:t>
            </a:r>
          </a:p>
          <a:p>
            <a:r>
              <a:rPr lang="en-US" sz="2000" dirty="0"/>
              <a:t>Install Trim Galore</a:t>
            </a:r>
          </a:p>
          <a:p>
            <a:pPr lvl="1"/>
            <a:r>
              <a:rPr lang="en-US" sz="1050" dirty="0"/>
              <a:t>curl -</a:t>
            </a:r>
            <a:r>
              <a:rPr lang="en-US" sz="1050" dirty="0" err="1"/>
              <a:t>fsSL</a:t>
            </a:r>
            <a:r>
              <a:rPr lang="en-US" sz="1050" dirty="0"/>
              <a:t> </a:t>
            </a:r>
            <a:r>
              <a:rPr lang="en-US" sz="1050" dirty="0">
                <a:hlinkClick r:id="rId2"/>
              </a:rPr>
              <a:t>https://github.com/FelixKrueger/TrimGalore/archive/0.6.10.tar.gz -o trim_galore.tar.gz</a:t>
            </a:r>
            <a:endParaRPr lang="en-US" sz="1050" dirty="0"/>
          </a:p>
          <a:p>
            <a:pPr lvl="1"/>
            <a:r>
              <a:rPr lang="en-US" sz="1050" dirty="0"/>
              <a:t>tar </a:t>
            </a:r>
            <a:r>
              <a:rPr lang="en-US" sz="1050" dirty="0" err="1"/>
              <a:t>xvzf</a:t>
            </a:r>
            <a:r>
              <a:rPr lang="en-US" sz="1050" dirty="0"/>
              <a:t> trim_galore.tar.gz</a:t>
            </a:r>
          </a:p>
          <a:p>
            <a:r>
              <a:rPr lang="en-US" sz="2000" dirty="0"/>
              <a:t># Run Trim Galore</a:t>
            </a:r>
          </a:p>
          <a:p>
            <a:pPr lvl="1"/>
            <a:r>
              <a:rPr lang="en-US" sz="1600" dirty="0"/>
              <a:t>./TrimGalore-0.6.10/</a:t>
            </a:r>
            <a:r>
              <a:rPr lang="en-US" sz="1600" dirty="0" err="1"/>
              <a:t>trim_galore</a:t>
            </a:r>
            <a:r>
              <a:rPr lang="en-US" sz="1600" dirty="0"/>
              <a:t> SRR29438173.fastq -o SRR29438173_trim</a:t>
            </a:r>
          </a:p>
        </p:txBody>
      </p:sp>
    </p:spTree>
    <p:extLst>
      <p:ext uri="{BB962C8B-B14F-4D97-AF65-F5344CB8AC3E}">
        <p14:creationId xmlns:p14="http://schemas.microsoft.com/office/powerpoint/2010/main" val="191887843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5608C-D47D-CD1E-4A30-6930215D93B3}"/>
              </a:ext>
            </a:extLst>
          </p:cNvPr>
          <p:cNvSpPr>
            <a:spLocks noGrp="1"/>
          </p:cNvSpPr>
          <p:nvPr>
            <p:ph type="title"/>
          </p:nvPr>
        </p:nvSpPr>
        <p:spPr/>
        <p:txBody>
          <a:bodyPr/>
          <a:lstStyle/>
          <a:p>
            <a:r>
              <a:rPr lang="en-US" dirty="0" err="1"/>
              <a:t>BCFTools</a:t>
            </a:r>
            <a:r>
              <a:rPr lang="en-US" dirty="0"/>
              <a:t> and Variant Calling</a:t>
            </a:r>
          </a:p>
        </p:txBody>
      </p:sp>
      <p:sp>
        <p:nvSpPr>
          <p:cNvPr id="3" name="Content Placeholder 2">
            <a:extLst>
              <a:ext uri="{FF2B5EF4-FFF2-40B4-BE49-F238E27FC236}">
                <a16:creationId xmlns:a16="http://schemas.microsoft.com/office/drawing/2014/main" id="{85506968-F081-9AA2-087C-AD3BE5AF573C}"/>
              </a:ext>
            </a:extLst>
          </p:cNvPr>
          <p:cNvSpPr>
            <a:spLocks noGrp="1"/>
          </p:cNvSpPr>
          <p:nvPr>
            <p:ph idx="1"/>
          </p:nvPr>
        </p:nvSpPr>
        <p:spPr/>
        <p:txBody>
          <a:bodyPr/>
          <a:lstStyle/>
          <a:p>
            <a:r>
              <a:rPr lang="en-US" sz="2000" dirty="0"/>
              <a:t>Now we can align to the reference. </a:t>
            </a:r>
          </a:p>
          <a:p>
            <a:pPr lvl="1"/>
            <a:r>
              <a:rPr lang="en-US" sz="1000" dirty="0"/>
              <a:t>hisat2 -x sarscov2 -U SRR29438173_trim/SRR29438173_trimmed.fq -S SRR29438173_trimmed.sam</a:t>
            </a:r>
          </a:p>
          <a:p>
            <a:r>
              <a:rPr lang="en-US" sz="2400" dirty="0"/>
              <a:t>Now we can generate the bam with </a:t>
            </a:r>
            <a:r>
              <a:rPr lang="en-US" sz="2400" dirty="0" err="1"/>
              <a:t>samtools</a:t>
            </a:r>
            <a:endParaRPr lang="en-US" sz="2400" dirty="0"/>
          </a:p>
          <a:p>
            <a:pPr lvl="1"/>
            <a:r>
              <a:rPr lang="en-US" sz="2000" dirty="0"/>
              <a:t> </a:t>
            </a:r>
            <a:r>
              <a:rPr lang="en-US" sz="900" dirty="0" err="1"/>
              <a:t>samtools</a:t>
            </a:r>
            <a:r>
              <a:rPr lang="en-US" sz="900" dirty="0"/>
              <a:t> view -</a:t>
            </a:r>
            <a:r>
              <a:rPr lang="en-US" sz="900" dirty="0" err="1"/>
              <a:t>bS</a:t>
            </a:r>
            <a:r>
              <a:rPr lang="en-US" sz="900" dirty="0"/>
              <a:t> SRR29438173_trimmed.sam | </a:t>
            </a:r>
            <a:r>
              <a:rPr lang="en-US" sz="900" dirty="0" err="1"/>
              <a:t>samtools</a:t>
            </a:r>
            <a:r>
              <a:rPr lang="en-US" sz="900" dirty="0"/>
              <a:t> sort -o SRR29438173_trimmed.bam</a:t>
            </a:r>
          </a:p>
          <a:p>
            <a:r>
              <a:rPr lang="en-US" sz="1400" dirty="0"/>
              <a:t>Finally we can use </a:t>
            </a:r>
            <a:r>
              <a:rPr lang="en-US" sz="1400" dirty="0" err="1"/>
              <a:t>bcftools</a:t>
            </a:r>
            <a:r>
              <a:rPr lang="en-US" sz="1400" dirty="0"/>
              <a:t> to generate the variant call file.</a:t>
            </a:r>
          </a:p>
          <a:p>
            <a:pPr lvl="1"/>
            <a:r>
              <a:rPr lang="en-US" sz="1000" dirty="0"/>
              <a:t> </a:t>
            </a:r>
            <a:r>
              <a:rPr lang="en-US" sz="1000" dirty="0" err="1"/>
              <a:t>bcftools</a:t>
            </a:r>
            <a:r>
              <a:rPr lang="en-US" sz="1000" dirty="0"/>
              <a:t> </a:t>
            </a:r>
            <a:r>
              <a:rPr lang="en-US" sz="1000" dirty="0" err="1"/>
              <a:t>mpileup</a:t>
            </a:r>
            <a:r>
              <a:rPr lang="en-US" sz="1000" dirty="0"/>
              <a:t> -Ob -o SRR29438173_trimmed.bcf -f sarscov2.fasta SRR29438173_trimmed.bam</a:t>
            </a:r>
          </a:p>
          <a:p>
            <a:pPr lvl="1"/>
            <a:r>
              <a:rPr lang="en-US" sz="1000" dirty="0"/>
              <a:t> </a:t>
            </a:r>
            <a:r>
              <a:rPr lang="en-US" sz="1000" dirty="0" err="1"/>
              <a:t>bcftools</a:t>
            </a:r>
            <a:r>
              <a:rPr lang="en-US" sz="1000" dirty="0"/>
              <a:t> call -</a:t>
            </a:r>
            <a:r>
              <a:rPr lang="en-US" sz="1000" dirty="0" err="1"/>
              <a:t>vmO</a:t>
            </a:r>
            <a:r>
              <a:rPr lang="en-US" sz="1000" dirty="0"/>
              <a:t> z -o SRR29438173_trimmed.vcf.gz SRR29438173_trimmed.bcf --ploidy 1</a:t>
            </a:r>
          </a:p>
          <a:p>
            <a:pPr lvl="1"/>
            <a:r>
              <a:rPr lang="en-US" sz="1000" dirty="0" err="1"/>
              <a:t>gunzip</a:t>
            </a:r>
            <a:r>
              <a:rPr lang="en-US" sz="1000" dirty="0"/>
              <a:t> SRR29438173_trimmed.vcf.gz </a:t>
            </a:r>
          </a:p>
          <a:p>
            <a:r>
              <a:rPr lang="en-US" sz="1400" dirty="0"/>
              <a:t>Now we can inspect the variant call file, </a:t>
            </a:r>
          </a:p>
          <a:p>
            <a:pPr marL="457200" lvl="1" indent="0">
              <a:buNone/>
            </a:pPr>
            <a:endParaRPr lang="en-US" dirty="0"/>
          </a:p>
        </p:txBody>
      </p:sp>
    </p:spTree>
    <p:extLst>
      <p:ext uri="{BB962C8B-B14F-4D97-AF65-F5344CB8AC3E}">
        <p14:creationId xmlns:p14="http://schemas.microsoft.com/office/powerpoint/2010/main" val="307204748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87A3D-3D69-5D89-AFD6-664C55E644EB}"/>
              </a:ext>
            </a:extLst>
          </p:cNvPr>
          <p:cNvSpPr>
            <a:spLocks noGrp="1"/>
          </p:cNvSpPr>
          <p:nvPr>
            <p:ph type="title"/>
          </p:nvPr>
        </p:nvSpPr>
        <p:spPr/>
        <p:txBody>
          <a:bodyPr/>
          <a:lstStyle/>
          <a:p>
            <a:r>
              <a:rPr lang="en-US" dirty="0" err="1"/>
              <a:t>BCFTools</a:t>
            </a:r>
            <a:r>
              <a:rPr lang="en-US" dirty="0"/>
              <a:t> and Variant Calling</a:t>
            </a:r>
          </a:p>
        </p:txBody>
      </p:sp>
      <p:pic>
        <p:nvPicPr>
          <p:cNvPr id="7" name="Picture 6">
            <a:extLst>
              <a:ext uri="{FF2B5EF4-FFF2-40B4-BE49-F238E27FC236}">
                <a16:creationId xmlns:a16="http://schemas.microsoft.com/office/drawing/2014/main" id="{3B5C3686-DB26-06DD-194A-7A32BB4D2E17}"/>
              </a:ext>
            </a:extLst>
          </p:cNvPr>
          <p:cNvPicPr>
            <a:picLocks noChangeAspect="1"/>
          </p:cNvPicPr>
          <p:nvPr/>
        </p:nvPicPr>
        <p:blipFill>
          <a:blip r:embed="rId2"/>
          <a:stretch>
            <a:fillRect/>
          </a:stretch>
        </p:blipFill>
        <p:spPr>
          <a:xfrm>
            <a:off x="221673" y="812166"/>
            <a:ext cx="8229600" cy="3818787"/>
          </a:xfrm>
          <a:prstGeom prst="rect">
            <a:avLst/>
          </a:prstGeom>
        </p:spPr>
      </p:pic>
    </p:spTree>
    <p:extLst>
      <p:ext uri="{BB962C8B-B14F-4D97-AF65-F5344CB8AC3E}">
        <p14:creationId xmlns:p14="http://schemas.microsoft.com/office/powerpoint/2010/main" val="3123772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04C0A-8362-13EC-6E4D-3CFD87FEBD26}"/>
              </a:ext>
            </a:extLst>
          </p:cNvPr>
          <p:cNvSpPr>
            <a:spLocks noGrp="1"/>
          </p:cNvSpPr>
          <p:nvPr>
            <p:ph type="title"/>
          </p:nvPr>
        </p:nvSpPr>
        <p:spPr/>
        <p:txBody>
          <a:bodyPr>
            <a:normAutofit fontScale="90000"/>
          </a:bodyPr>
          <a:lstStyle/>
          <a:p>
            <a:r>
              <a:rPr lang="en-US" dirty="0"/>
              <a:t>De Novo Assembly – Naïve Approach</a:t>
            </a:r>
          </a:p>
        </p:txBody>
      </p:sp>
      <p:sp>
        <p:nvSpPr>
          <p:cNvPr id="3" name="Content Placeholder 2">
            <a:extLst>
              <a:ext uri="{FF2B5EF4-FFF2-40B4-BE49-F238E27FC236}">
                <a16:creationId xmlns:a16="http://schemas.microsoft.com/office/drawing/2014/main" id="{82E54B32-2179-5D3F-3EEE-7F329C50F171}"/>
              </a:ext>
            </a:extLst>
          </p:cNvPr>
          <p:cNvSpPr>
            <a:spLocks noGrp="1"/>
          </p:cNvSpPr>
          <p:nvPr>
            <p:ph idx="1"/>
          </p:nvPr>
        </p:nvSpPr>
        <p:spPr>
          <a:xfrm>
            <a:off x="346364" y="888600"/>
            <a:ext cx="8229600" cy="3366299"/>
          </a:xfrm>
        </p:spPr>
        <p:txBody>
          <a:bodyPr/>
          <a:lstStyle/>
          <a:p>
            <a:r>
              <a:rPr lang="en-US" dirty="0"/>
              <a:t>Pros: </a:t>
            </a:r>
          </a:p>
          <a:p>
            <a:pPr lvl="1"/>
            <a:r>
              <a:rPr lang="en-US" dirty="0"/>
              <a:t>Simple to understand,</a:t>
            </a:r>
          </a:p>
          <a:p>
            <a:pPr lvl="1"/>
            <a:r>
              <a:rPr lang="en-US" dirty="0"/>
              <a:t>Easy to implement </a:t>
            </a:r>
          </a:p>
          <a:p>
            <a:r>
              <a:rPr lang="en-US" dirty="0"/>
              <a:t>Cons: </a:t>
            </a:r>
          </a:p>
          <a:p>
            <a:pPr lvl="1"/>
            <a:r>
              <a:rPr lang="en-US" dirty="0"/>
              <a:t>Short segments often repeated in sequences</a:t>
            </a:r>
          </a:p>
          <a:p>
            <a:pPr lvl="1"/>
            <a:r>
              <a:rPr lang="en-US" dirty="0"/>
              <a:t>Organisms are diploid (or polyploid)</a:t>
            </a:r>
          </a:p>
          <a:p>
            <a:pPr lvl="1"/>
            <a:r>
              <a:rPr lang="en-US" dirty="0"/>
              <a:t>Mismatches cause misassembles</a:t>
            </a:r>
          </a:p>
        </p:txBody>
      </p:sp>
    </p:spTree>
    <p:extLst>
      <p:ext uri="{BB962C8B-B14F-4D97-AF65-F5344CB8AC3E}">
        <p14:creationId xmlns:p14="http://schemas.microsoft.com/office/powerpoint/2010/main" val="838144518"/>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C7EF0-DB31-645B-840A-9C26626F6606}"/>
              </a:ext>
            </a:extLst>
          </p:cNvPr>
          <p:cNvSpPr>
            <a:spLocks noGrp="1"/>
          </p:cNvSpPr>
          <p:nvPr>
            <p:ph type="title"/>
          </p:nvPr>
        </p:nvSpPr>
        <p:spPr/>
        <p:txBody>
          <a:bodyPr/>
          <a:lstStyle/>
          <a:p>
            <a:r>
              <a:rPr lang="en-US" dirty="0" err="1"/>
              <a:t>BCFTools</a:t>
            </a:r>
            <a:r>
              <a:rPr lang="en-US" dirty="0"/>
              <a:t> and Variant Calling</a:t>
            </a:r>
          </a:p>
        </p:txBody>
      </p:sp>
      <p:pic>
        <p:nvPicPr>
          <p:cNvPr id="5" name="Picture 4">
            <a:extLst>
              <a:ext uri="{FF2B5EF4-FFF2-40B4-BE49-F238E27FC236}">
                <a16:creationId xmlns:a16="http://schemas.microsoft.com/office/drawing/2014/main" id="{606409C5-4625-7640-A0CC-C89091346C5D}"/>
              </a:ext>
            </a:extLst>
          </p:cNvPr>
          <p:cNvPicPr>
            <a:picLocks noChangeAspect="1"/>
          </p:cNvPicPr>
          <p:nvPr/>
        </p:nvPicPr>
        <p:blipFill>
          <a:blip r:embed="rId2"/>
          <a:stretch>
            <a:fillRect/>
          </a:stretch>
        </p:blipFill>
        <p:spPr>
          <a:xfrm>
            <a:off x="3266741" y="1186295"/>
            <a:ext cx="5607096" cy="2861276"/>
          </a:xfrm>
          <a:prstGeom prst="rect">
            <a:avLst/>
          </a:prstGeom>
        </p:spPr>
      </p:pic>
      <p:sp>
        <p:nvSpPr>
          <p:cNvPr id="6" name="Content Placeholder 2">
            <a:extLst>
              <a:ext uri="{FF2B5EF4-FFF2-40B4-BE49-F238E27FC236}">
                <a16:creationId xmlns:a16="http://schemas.microsoft.com/office/drawing/2014/main" id="{CD5ACDB1-A80A-C337-2BB6-16A141CAC848}"/>
              </a:ext>
            </a:extLst>
          </p:cNvPr>
          <p:cNvSpPr>
            <a:spLocks noGrp="1"/>
          </p:cNvSpPr>
          <p:nvPr>
            <p:ph idx="1"/>
          </p:nvPr>
        </p:nvSpPr>
        <p:spPr>
          <a:xfrm>
            <a:off x="457200" y="1200151"/>
            <a:ext cx="2687782" cy="3366299"/>
          </a:xfrm>
        </p:spPr>
        <p:txBody>
          <a:bodyPr/>
          <a:lstStyle/>
          <a:p>
            <a:r>
              <a:rPr lang="en-US" sz="2000" dirty="0"/>
              <a:t>We can verify that these variants are actually there by looking at the BAM file in IGV</a:t>
            </a:r>
            <a:endParaRPr lang="en-US" sz="1400" dirty="0"/>
          </a:p>
          <a:p>
            <a:pPr marL="457200" lvl="1" indent="0">
              <a:buNone/>
            </a:pPr>
            <a:endParaRPr lang="en-US" dirty="0"/>
          </a:p>
        </p:txBody>
      </p:sp>
    </p:spTree>
    <p:extLst>
      <p:ext uri="{BB962C8B-B14F-4D97-AF65-F5344CB8AC3E}">
        <p14:creationId xmlns:p14="http://schemas.microsoft.com/office/powerpoint/2010/main" val="68039861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772298" y="2197098"/>
            <a:ext cx="7772400" cy="892092"/>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algn="ctr" defTabSz="685800">
              <a:defRPr/>
            </a:pPr>
            <a:r>
              <a:rPr lang="en-US" sz="2100" dirty="0">
                <a:solidFill>
                  <a:srgbClr val="626462"/>
                </a:solidFill>
                <a:latin typeface="Times New Roman" panose="02020603050405020304" pitchFamily="18" charset="0"/>
                <a:cs typeface="Times New Roman" panose="02020603050405020304" pitchFamily="18" charset="0"/>
              </a:rPr>
              <a:t>Pseudo and Quasi Alignment &amp; Quantification Resolution</a:t>
            </a:r>
            <a:endParaRPr lang="en-US" sz="1350" i="1" dirty="0">
              <a:solidFill>
                <a:srgbClr val="62646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94106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6FB483-8A01-854E-9BBE-55E0C355A79B}"/>
              </a:ext>
            </a:extLst>
          </p:cNvPr>
          <p:cNvSpPr txBox="1">
            <a:spLocks/>
          </p:cNvSpPr>
          <p:nvPr/>
        </p:nvSpPr>
        <p:spPr>
          <a:xfrm>
            <a:off x="205131" y="162410"/>
            <a:ext cx="620398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RNA-</a:t>
            </a:r>
            <a:r>
              <a:rPr lang="en-US" sz="2100" dirty="0" err="1">
                <a:solidFill>
                  <a:srgbClr val="626462"/>
                </a:solidFill>
                <a:latin typeface="Times New Roman" panose="02020603050405020304" pitchFamily="18" charset="0"/>
                <a:cs typeface="Times New Roman" panose="02020603050405020304" pitchFamily="18" charset="0"/>
              </a:rPr>
              <a:t>Seq</a:t>
            </a:r>
            <a:r>
              <a:rPr lang="en-US" sz="2100" dirty="0">
                <a:solidFill>
                  <a:srgbClr val="626462"/>
                </a:solidFill>
                <a:latin typeface="Times New Roman" panose="02020603050405020304" pitchFamily="18" charset="0"/>
                <a:cs typeface="Times New Roman" panose="02020603050405020304" pitchFamily="18" charset="0"/>
              </a:rPr>
              <a:t> Experiments (</a:t>
            </a:r>
            <a:r>
              <a:rPr lang="en-US" sz="2100" dirty="0" err="1">
                <a:solidFill>
                  <a:srgbClr val="626462"/>
                </a:solidFill>
                <a:latin typeface="Times New Roman" panose="02020603050405020304" pitchFamily="18" charset="0"/>
                <a:cs typeface="Times New Roman" panose="02020603050405020304" pitchFamily="18" charset="0"/>
              </a:rPr>
              <a:t>Ke</a:t>
            </a:r>
            <a:r>
              <a:rPr lang="en-US" sz="2100" dirty="0">
                <a:solidFill>
                  <a:srgbClr val="626462"/>
                </a:solidFill>
                <a:latin typeface="Times New Roman" panose="02020603050405020304" pitchFamily="18" charset="0"/>
                <a:cs typeface="Times New Roman" panose="02020603050405020304" pitchFamily="18" charset="0"/>
              </a:rPr>
              <a:t>y Difference from DNA)</a:t>
            </a:r>
          </a:p>
        </p:txBody>
      </p:sp>
      <p:sp>
        <p:nvSpPr>
          <p:cNvPr id="4" name="TextBox 3"/>
          <p:cNvSpPr txBox="1"/>
          <p:nvPr/>
        </p:nvSpPr>
        <p:spPr>
          <a:xfrm>
            <a:off x="625598" y="839127"/>
            <a:ext cx="8264864" cy="1546577"/>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In DNA-</a:t>
            </a:r>
            <a:r>
              <a:rPr lang="en-US" sz="1350" dirty="0" err="1">
                <a:solidFill>
                  <a:srgbClr val="626462"/>
                </a:solidFill>
                <a:latin typeface="Times New Roman" panose="02020603050405020304" pitchFamily="18" charset="0"/>
                <a:cs typeface="Times New Roman" panose="02020603050405020304" pitchFamily="18" charset="0"/>
              </a:rPr>
              <a:t>Seq</a:t>
            </a:r>
            <a:r>
              <a:rPr lang="en-US" sz="1350" dirty="0">
                <a:solidFill>
                  <a:srgbClr val="626462"/>
                </a:solidFill>
                <a:latin typeface="Times New Roman" panose="02020603050405020304" pitchFamily="18" charset="0"/>
                <a:cs typeface="Times New Roman" panose="02020603050405020304" pitchFamily="18" charset="0"/>
              </a:rPr>
              <a:t>, we usually align ‘NGS sequencing reads’ to a reference genome.</a:t>
            </a:r>
          </a:p>
          <a:p>
            <a:pPr marL="557213" lvl="1"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These sequences include all exons and introns, in fixed order.</a:t>
            </a:r>
          </a:p>
          <a:p>
            <a:pPr lvl="1">
              <a:defRPr/>
            </a:pPr>
            <a:endParaRPr lang="en-US" sz="1350" dirty="0">
              <a:solidFill>
                <a:srgbClr val="626462"/>
              </a:solidFill>
              <a:latin typeface="Times New Roman" panose="02020603050405020304" pitchFamily="18" charset="0"/>
              <a:cs typeface="Times New Roman" panose="02020603050405020304" pitchFamily="18" charset="0"/>
            </a:endParaRPr>
          </a:p>
          <a:p>
            <a:pPr lvl="1">
              <a:defRPr/>
            </a:pPr>
            <a:r>
              <a:rPr lang="en-US" sz="1350" dirty="0">
                <a:solidFill>
                  <a:srgbClr val="626462"/>
                </a:solidFill>
                <a:latin typeface="Times New Roman" panose="02020603050405020304" pitchFamily="18" charset="0"/>
                <a:cs typeface="Times New Roman" panose="02020603050405020304" pitchFamily="18" charset="0"/>
              </a:rPr>
              <a:t> </a:t>
            </a:r>
          </a:p>
          <a:p>
            <a:pPr marL="214313" indent="-214313" defTabSz="685800">
              <a:buFont typeface="Arial" panose="020B0604020202020204" pitchFamily="34" charset="0"/>
              <a:buChar char="•"/>
              <a:defRPr/>
            </a:pPr>
            <a:endParaRPr lang="en-US" sz="1350" dirty="0">
              <a:solidFill>
                <a:srgbClr val="626462"/>
              </a:solidFill>
              <a:latin typeface="Times New Roman" panose="02020603050405020304" pitchFamily="18" charset="0"/>
              <a:cs typeface="Times New Roman" panose="02020603050405020304" pitchFamily="18" charset="0"/>
            </a:endParaRPr>
          </a:p>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In RNA-</a:t>
            </a:r>
            <a:r>
              <a:rPr lang="en-US" sz="1350" dirty="0" err="1">
                <a:solidFill>
                  <a:srgbClr val="626462"/>
                </a:solidFill>
                <a:latin typeface="Times New Roman" panose="02020603050405020304" pitchFamily="18" charset="0"/>
                <a:cs typeface="Times New Roman" panose="02020603050405020304" pitchFamily="18" charset="0"/>
              </a:rPr>
              <a:t>Seq</a:t>
            </a:r>
            <a:r>
              <a:rPr lang="en-US" sz="1350" dirty="0">
                <a:solidFill>
                  <a:srgbClr val="626462"/>
                </a:solidFill>
                <a:latin typeface="Times New Roman" panose="02020603050405020304" pitchFamily="18" charset="0"/>
                <a:cs typeface="Times New Roman" panose="02020603050405020304" pitchFamily="18" charset="0"/>
              </a:rPr>
              <a:t> on the other hand we might try to align to a ‘transcriptome’.</a:t>
            </a:r>
          </a:p>
          <a:p>
            <a:pPr marL="557213" lvl="1"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These include a set of ‘transcripts’ which contain different possible sequences encoded by the same gene</a:t>
            </a:r>
          </a:p>
        </p:txBody>
      </p:sp>
      <p:grpSp>
        <p:nvGrpSpPr>
          <p:cNvPr id="22" name="Group 21"/>
          <p:cNvGrpSpPr/>
          <p:nvPr/>
        </p:nvGrpSpPr>
        <p:grpSpPr>
          <a:xfrm>
            <a:off x="1552403" y="1427712"/>
            <a:ext cx="4669675" cy="300082"/>
            <a:chOff x="1255222" y="2460568"/>
            <a:chExt cx="6226233" cy="400109"/>
          </a:xfrm>
        </p:grpSpPr>
        <p:cxnSp>
          <p:nvCxnSpPr>
            <p:cNvPr id="5" name="Straight Connector 4"/>
            <p:cNvCxnSpPr/>
            <p:nvPr/>
          </p:nvCxnSpPr>
          <p:spPr>
            <a:xfrm>
              <a:off x="2161309" y="2660074"/>
              <a:ext cx="5320146" cy="49875"/>
            </a:xfrm>
            <a:prstGeom prst="line">
              <a:avLst/>
            </a:prstGeom>
            <a:ln w="76200">
              <a:solidFill>
                <a:srgbClr val="3CAF2C"/>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1255222" y="2460568"/>
              <a:ext cx="1745673" cy="400109"/>
            </a:xfrm>
            <a:prstGeom prst="rect">
              <a:avLst/>
            </a:prstGeom>
            <a:noFill/>
          </p:spPr>
          <p:txBody>
            <a:bodyPr wrap="square" rtlCol="0">
              <a:spAutoFit/>
            </a:bodyPr>
            <a:lstStyle/>
            <a:p>
              <a:r>
                <a:rPr lang="en-US" sz="1350" dirty="0">
                  <a:solidFill>
                    <a:srgbClr val="3CAF2C"/>
                  </a:solidFill>
                  <a:latin typeface="Times New Roman" panose="02020603050405020304" pitchFamily="18" charset="0"/>
                  <a:cs typeface="Times New Roman" panose="02020603050405020304" pitchFamily="18" charset="0"/>
                </a:rPr>
                <a:t>Gene A</a:t>
              </a:r>
            </a:p>
          </p:txBody>
        </p:sp>
        <p:sp>
          <p:nvSpPr>
            <p:cNvPr id="7" name="Rectangle 6"/>
            <p:cNvSpPr/>
            <p:nvPr/>
          </p:nvSpPr>
          <p:spPr>
            <a:xfrm>
              <a:off x="2310938" y="2510444"/>
              <a:ext cx="798022" cy="332509"/>
            </a:xfrm>
            <a:prstGeom prst="rect">
              <a:avLst/>
            </a:prstGeom>
            <a:solidFill>
              <a:srgbClr val="8348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E1</a:t>
              </a:r>
            </a:p>
          </p:txBody>
        </p:sp>
        <p:sp>
          <p:nvSpPr>
            <p:cNvPr id="8" name="Rectangle 7"/>
            <p:cNvSpPr/>
            <p:nvPr/>
          </p:nvSpPr>
          <p:spPr>
            <a:xfrm>
              <a:off x="3718564" y="2521528"/>
              <a:ext cx="798022" cy="332509"/>
            </a:xfrm>
            <a:prstGeom prst="rect">
              <a:avLst/>
            </a:prstGeom>
            <a:solidFill>
              <a:srgbClr val="FD1E1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E2</a:t>
              </a:r>
            </a:p>
          </p:txBody>
        </p:sp>
        <p:sp>
          <p:nvSpPr>
            <p:cNvPr id="9" name="Rectangle 8"/>
            <p:cNvSpPr/>
            <p:nvPr/>
          </p:nvSpPr>
          <p:spPr>
            <a:xfrm>
              <a:off x="5134500" y="2515986"/>
              <a:ext cx="798022" cy="332509"/>
            </a:xfrm>
            <a:prstGeom prst="rect">
              <a:avLst/>
            </a:prstGeom>
            <a:solidFill>
              <a:srgbClr val="0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E3</a:t>
              </a:r>
            </a:p>
          </p:txBody>
        </p:sp>
        <p:sp>
          <p:nvSpPr>
            <p:cNvPr id="10" name="Rectangle 9"/>
            <p:cNvSpPr/>
            <p:nvPr/>
          </p:nvSpPr>
          <p:spPr>
            <a:xfrm>
              <a:off x="6517183" y="2518757"/>
              <a:ext cx="798022" cy="332509"/>
            </a:xfrm>
            <a:prstGeom prst="rect">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E4</a:t>
              </a:r>
            </a:p>
          </p:txBody>
        </p:sp>
      </p:grpSp>
      <p:sp>
        <p:nvSpPr>
          <p:cNvPr id="26" name="TextBox 25"/>
          <p:cNvSpPr txBox="1"/>
          <p:nvPr/>
        </p:nvSpPr>
        <p:spPr>
          <a:xfrm>
            <a:off x="1010517" y="2977429"/>
            <a:ext cx="1309255" cy="300082"/>
          </a:xfrm>
          <a:prstGeom prst="rect">
            <a:avLst/>
          </a:prstGeom>
          <a:noFill/>
        </p:spPr>
        <p:txBody>
          <a:bodyPr wrap="square" rtlCol="0">
            <a:spAutoFit/>
          </a:bodyPr>
          <a:lstStyle/>
          <a:p>
            <a:r>
              <a:rPr lang="en-US" sz="1350" dirty="0">
                <a:solidFill>
                  <a:srgbClr val="3CAF2C"/>
                </a:solidFill>
                <a:latin typeface="Times New Roman" panose="02020603050405020304" pitchFamily="18" charset="0"/>
                <a:cs typeface="Times New Roman" panose="02020603050405020304" pitchFamily="18" charset="0"/>
              </a:rPr>
              <a:t>Gene A</a:t>
            </a:r>
          </a:p>
        </p:txBody>
      </p:sp>
      <p:cxnSp>
        <p:nvCxnSpPr>
          <p:cNvPr id="32" name="Elbow Connector 31"/>
          <p:cNvCxnSpPr/>
          <p:nvPr/>
        </p:nvCxnSpPr>
        <p:spPr>
          <a:xfrm flipV="1">
            <a:off x="1669300" y="2825721"/>
            <a:ext cx="380307" cy="2930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669300" y="3112511"/>
            <a:ext cx="374072" cy="6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p:nvPr/>
        </p:nvCxnSpPr>
        <p:spPr>
          <a:xfrm>
            <a:off x="1675534" y="3118745"/>
            <a:ext cx="374073" cy="3117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3066336" y="2622719"/>
            <a:ext cx="1816334" cy="933732"/>
            <a:chOff x="3561745" y="3147709"/>
            <a:chExt cx="2421778" cy="1244976"/>
          </a:xfrm>
        </p:grpSpPr>
        <p:sp>
          <p:nvSpPr>
            <p:cNvPr id="27" name="Rectangle 26"/>
            <p:cNvSpPr/>
            <p:nvPr/>
          </p:nvSpPr>
          <p:spPr>
            <a:xfrm>
              <a:off x="3561745" y="3590278"/>
              <a:ext cx="798022" cy="332509"/>
            </a:xfrm>
            <a:prstGeom prst="rect">
              <a:avLst/>
            </a:prstGeom>
            <a:solidFill>
              <a:srgbClr val="8348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E1</a:t>
              </a:r>
            </a:p>
          </p:txBody>
        </p:sp>
        <p:sp>
          <p:nvSpPr>
            <p:cNvPr id="28" name="Rectangle 27"/>
            <p:cNvSpPr/>
            <p:nvPr/>
          </p:nvSpPr>
          <p:spPr>
            <a:xfrm>
              <a:off x="4367305" y="3589499"/>
              <a:ext cx="798022" cy="332509"/>
            </a:xfrm>
            <a:prstGeom prst="rect">
              <a:avLst/>
            </a:prstGeom>
            <a:solidFill>
              <a:srgbClr val="FD1E1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E2</a:t>
              </a:r>
            </a:p>
          </p:txBody>
        </p:sp>
        <p:sp>
          <p:nvSpPr>
            <p:cNvPr id="29" name="Rectangle 28"/>
            <p:cNvSpPr/>
            <p:nvPr/>
          </p:nvSpPr>
          <p:spPr>
            <a:xfrm>
              <a:off x="4367652" y="4059787"/>
              <a:ext cx="798022" cy="332509"/>
            </a:xfrm>
            <a:prstGeom prst="rect">
              <a:avLst/>
            </a:prstGeom>
            <a:solidFill>
              <a:srgbClr val="0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E3</a:t>
              </a:r>
            </a:p>
          </p:txBody>
        </p:sp>
        <p:sp>
          <p:nvSpPr>
            <p:cNvPr id="30" name="Rectangle 29"/>
            <p:cNvSpPr/>
            <p:nvPr/>
          </p:nvSpPr>
          <p:spPr>
            <a:xfrm>
              <a:off x="5177925" y="4060176"/>
              <a:ext cx="798022" cy="332509"/>
            </a:xfrm>
            <a:prstGeom prst="rect">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E4</a:t>
              </a:r>
            </a:p>
          </p:txBody>
        </p:sp>
        <p:sp>
          <p:nvSpPr>
            <p:cNvPr id="37" name="Rectangle 36"/>
            <p:cNvSpPr/>
            <p:nvPr/>
          </p:nvSpPr>
          <p:spPr>
            <a:xfrm>
              <a:off x="3562528" y="4059788"/>
              <a:ext cx="798022" cy="332509"/>
            </a:xfrm>
            <a:prstGeom prst="rect">
              <a:avLst/>
            </a:prstGeom>
            <a:solidFill>
              <a:srgbClr val="FD1E1F"/>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E2</a:t>
              </a:r>
            </a:p>
          </p:txBody>
        </p:sp>
        <p:sp>
          <p:nvSpPr>
            <p:cNvPr id="38" name="Rectangle 37"/>
            <p:cNvSpPr/>
            <p:nvPr/>
          </p:nvSpPr>
          <p:spPr>
            <a:xfrm>
              <a:off x="5177970" y="3590277"/>
              <a:ext cx="798022" cy="332509"/>
            </a:xfrm>
            <a:prstGeom prst="rect">
              <a:avLst/>
            </a:prstGeom>
            <a:solidFill>
              <a:srgbClr val="0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E3</a:t>
              </a:r>
            </a:p>
          </p:txBody>
        </p:sp>
        <p:sp>
          <p:nvSpPr>
            <p:cNvPr id="39" name="Rectangle 38"/>
            <p:cNvSpPr/>
            <p:nvPr/>
          </p:nvSpPr>
          <p:spPr>
            <a:xfrm>
              <a:off x="3563390" y="3147753"/>
              <a:ext cx="798022" cy="332509"/>
            </a:xfrm>
            <a:prstGeom prst="rect">
              <a:avLst/>
            </a:prstGeom>
            <a:solidFill>
              <a:srgbClr val="8348AD"/>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E1</a:t>
              </a:r>
            </a:p>
          </p:txBody>
        </p:sp>
        <p:sp>
          <p:nvSpPr>
            <p:cNvPr id="40" name="Rectangle 39"/>
            <p:cNvSpPr/>
            <p:nvPr/>
          </p:nvSpPr>
          <p:spPr>
            <a:xfrm>
              <a:off x="4375273" y="3148531"/>
              <a:ext cx="798022" cy="332509"/>
            </a:xfrm>
            <a:prstGeom prst="rect">
              <a:avLst/>
            </a:prstGeom>
            <a:solidFill>
              <a:srgbClr val="0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E3</a:t>
              </a:r>
            </a:p>
          </p:txBody>
        </p:sp>
        <p:sp>
          <p:nvSpPr>
            <p:cNvPr id="41" name="Rectangle 40"/>
            <p:cNvSpPr/>
            <p:nvPr/>
          </p:nvSpPr>
          <p:spPr>
            <a:xfrm>
              <a:off x="5185501" y="3147709"/>
              <a:ext cx="798022" cy="332509"/>
            </a:xfrm>
            <a:prstGeom prst="rect">
              <a:avLst/>
            </a:prstGeom>
            <a:solidFill>
              <a:schemeClr val="accent2">
                <a:lumMod val="5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E4</a:t>
              </a:r>
            </a:p>
          </p:txBody>
        </p:sp>
      </p:grpSp>
      <p:sp>
        <p:nvSpPr>
          <p:cNvPr id="43" name="TextBox 42"/>
          <p:cNvSpPr txBox="1"/>
          <p:nvPr/>
        </p:nvSpPr>
        <p:spPr>
          <a:xfrm>
            <a:off x="2024930" y="2672629"/>
            <a:ext cx="1309255" cy="300082"/>
          </a:xfrm>
          <a:prstGeom prst="rect">
            <a:avLst/>
          </a:prstGeom>
          <a:noFill/>
        </p:spPr>
        <p:txBody>
          <a:bodyPr wrap="square" rtlCol="0">
            <a:spAutoFit/>
          </a:bodyPr>
          <a:lstStyle/>
          <a:p>
            <a:r>
              <a:rPr lang="en-US" sz="1350" dirty="0">
                <a:solidFill>
                  <a:srgbClr val="3CAF2C"/>
                </a:solidFill>
                <a:latin typeface="Times New Roman" panose="02020603050405020304" pitchFamily="18" charset="0"/>
                <a:cs typeface="Times New Roman" panose="02020603050405020304" pitchFamily="18" charset="0"/>
              </a:rPr>
              <a:t>Transcript 1</a:t>
            </a:r>
          </a:p>
        </p:txBody>
      </p:sp>
      <p:sp>
        <p:nvSpPr>
          <p:cNvPr id="44" name="TextBox 43"/>
          <p:cNvSpPr txBox="1"/>
          <p:nvPr/>
        </p:nvSpPr>
        <p:spPr>
          <a:xfrm>
            <a:off x="2029692" y="2967904"/>
            <a:ext cx="1309255" cy="300082"/>
          </a:xfrm>
          <a:prstGeom prst="rect">
            <a:avLst/>
          </a:prstGeom>
          <a:noFill/>
        </p:spPr>
        <p:txBody>
          <a:bodyPr wrap="square" rtlCol="0">
            <a:spAutoFit/>
          </a:bodyPr>
          <a:lstStyle/>
          <a:p>
            <a:r>
              <a:rPr lang="en-US" sz="1350" dirty="0">
                <a:solidFill>
                  <a:srgbClr val="3CAF2C"/>
                </a:solidFill>
                <a:latin typeface="Times New Roman" panose="02020603050405020304" pitchFamily="18" charset="0"/>
                <a:cs typeface="Times New Roman" panose="02020603050405020304" pitchFamily="18" charset="0"/>
              </a:rPr>
              <a:t>Transcript 2</a:t>
            </a:r>
          </a:p>
        </p:txBody>
      </p:sp>
      <p:sp>
        <p:nvSpPr>
          <p:cNvPr id="45" name="TextBox 44"/>
          <p:cNvSpPr txBox="1"/>
          <p:nvPr/>
        </p:nvSpPr>
        <p:spPr>
          <a:xfrm>
            <a:off x="2043980" y="3263179"/>
            <a:ext cx="1309255" cy="300082"/>
          </a:xfrm>
          <a:prstGeom prst="rect">
            <a:avLst/>
          </a:prstGeom>
          <a:noFill/>
        </p:spPr>
        <p:txBody>
          <a:bodyPr wrap="square" rtlCol="0">
            <a:spAutoFit/>
          </a:bodyPr>
          <a:lstStyle/>
          <a:p>
            <a:r>
              <a:rPr lang="en-US" sz="1350" dirty="0">
                <a:solidFill>
                  <a:srgbClr val="3CAF2C"/>
                </a:solidFill>
                <a:latin typeface="Times New Roman" panose="02020603050405020304" pitchFamily="18" charset="0"/>
                <a:cs typeface="Times New Roman" panose="02020603050405020304" pitchFamily="18" charset="0"/>
              </a:rPr>
              <a:t>Transcript 3</a:t>
            </a:r>
          </a:p>
        </p:txBody>
      </p:sp>
    </p:spTree>
    <p:extLst>
      <p:ext uri="{BB962C8B-B14F-4D97-AF65-F5344CB8AC3E}">
        <p14:creationId xmlns:p14="http://schemas.microsoft.com/office/powerpoint/2010/main" val="317643092"/>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577071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RNA-</a:t>
            </a:r>
            <a:r>
              <a:rPr lang="en-US" sz="2100" dirty="0" err="1">
                <a:solidFill>
                  <a:srgbClr val="626462"/>
                </a:solidFill>
                <a:latin typeface="Times New Roman" panose="02020603050405020304" pitchFamily="18" charset="0"/>
                <a:cs typeface="Times New Roman" panose="02020603050405020304" pitchFamily="18" charset="0"/>
              </a:rPr>
              <a:t>Seq</a:t>
            </a:r>
            <a:r>
              <a:rPr lang="en-US" sz="2100" dirty="0">
                <a:solidFill>
                  <a:srgbClr val="626462"/>
                </a:solidFill>
                <a:latin typeface="Times New Roman" panose="02020603050405020304" pitchFamily="18" charset="0"/>
                <a:cs typeface="Times New Roman" panose="02020603050405020304" pitchFamily="18" charset="0"/>
              </a:rPr>
              <a:t> Experiments (Key Questions)</a:t>
            </a:r>
          </a:p>
        </p:txBody>
      </p:sp>
      <p:sp>
        <p:nvSpPr>
          <p:cNvPr id="4" name="TextBox 3"/>
          <p:cNvSpPr txBox="1"/>
          <p:nvPr/>
        </p:nvSpPr>
        <p:spPr>
          <a:xfrm>
            <a:off x="594425" y="870299"/>
            <a:ext cx="8264864" cy="3323987"/>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500" dirty="0">
                <a:solidFill>
                  <a:srgbClr val="626462"/>
                </a:solidFill>
                <a:latin typeface="Times New Roman" panose="02020603050405020304" pitchFamily="18" charset="0"/>
                <a:cs typeface="Times New Roman" panose="02020603050405020304" pitchFamily="18" charset="0"/>
              </a:rPr>
              <a:t>In RNA-</a:t>
            </a:r>
            <a:r>
              <a:rPr lang="en-US" sz="1500" dirty="0" err="1">
                <a:solidFill>
                  <a:srgbClr val="626462"/>
                </a:solidFill>
                <a:latin typeface="Times New Roman" panose="02020603050405020304" pitchFamily="18" charset="0"/>
                <a:cs typeface="Times New Roman" panose="02020603050405020304" pitchFamily="18" charset="0"/>
              </a:rPr>
              <a:t>Seq</a:t>
            </a:r>
            <a:r>
              <a:rPr lang="en-US" sz="1500" dirty="0">
                <a:solidFill>
                  <a:srgbClr val="626462"/>
                </a:solidFill>
                <a:latin typeface="Times New Roman" panose="02020603050405020304" pitchFamily="18" charset="0"/>
                <a:cs typeface="Times New Roman" panose="02020603050405020304" pitchFamily="18" charset="0"/>
              </a:rPr>
              <a:t> experiments researchers hope to answer questions such as: </a:t>
            </a:r>
          </a:p>
          <a:p>
            <a:pPr marL="685800" lvl="1" indent="-342900">
              <a:buFont typeface="+mj-lt"/>
              <a:buAutoNum type="arabicPeriod"/>
              <a:defRPr/>
            </a:pPr>
            <a:r>
              <a:rPr lang="en-US" sz="1500" dirty="0">
                <a:solidFill>
                  <a:srgbClr val="626462"/>
                </a:solidFill>
                <a:latin typeface="Times New Roman" panose="02020603050405020304" pitchFamily="18" charset="0"/>
                <a:cs typeface="Times New Roman" panose="02020603050405020304" pitchFamily="18" charset="0"/>
              </a:rPr>
              <a:t>How do abundances of a particular gene transcripts in the same population vary? </a:t>
            </a:r>
          </a:p>
          <a:p>
            <a:pPr marL="1028700" lvl="2" indent="-342900">
              <a:buFont typeface="Arial" panose="020B0604020202020204" pitchFamily="34" charset="0"/>
              <a:buChar char="•"/>
              <a:defRPr/>
            </a:pPr>
            <a:r>
              <a:rPr lang="en-US" sz="1500" dirty="0">
                <a:solidFill>
                  <a:srgbClr val="626462"/>
                </a:solidFill>
                <a:latin typeface="Times New Roman" panose="02020603050405020304" pitchFamily="18" charset="0"/>
                <a:cs typeface="Times New Roman" panose="02020603050405020304" pitchFamily="18" charset="0"/>
              </a:rPr>
              <a:t>Ex. Do subjects with a high abundance of transcript A, tend also to exhibit relatively high abundances of transcript B?</a:t>
            </a:r>
          </a:p>
          <a:p>
            <a:pPr marL="685800" lvl="1" indent="-342900">
              <a:buFont typeface="+mj-lt"/>
              <a:buAutoNum type="arabicPeriod"/>
              <a:defRPr/>
            </a:pPr>
            <a:r>
              <a:rPr lang="en-US" sz="1500" dirty="0">
                <a:solidFill>
                  <a:srgbClr val="626462"/>
                </a:solidFill>
                <a:latin typeface="Times New Roman" panose="02020603050405020304" pitchFamily="18" charset="0"/>
                <a:cs typeface="Times New Roman" panose="02020603050405020304" pitchFamily="18" charset="0"/>
              </a:rPr>
              <a:t>Do the abundances of gene transcripts vary with some observable phenotypic characteristic?</a:t>
            </a:r>
          </a:p>
          <a:p>
            <a:pPr marL="1028700" lvl="2" indent="-342900">
              <a:buFont typeface="Arial" panose="020B0604020202020204" pitchFamily="34" charset="0"/>
              <a:buChar char="•"/>
              <a:defRPr/>
            </a:pPr>
            <a:r>
              <a:rPr lang="en-US" sz="1500" dirty="0">
                <a:solidFill>
                  <a:srgbClr val="626462"/>
                </a:solidFill>
                <a:latin typeface="Times New Roman" panose="02020603050405020304" pitchFamily="18" charset="0"/>
                <a:cs typeface="Times New Roman" panose="02020603050405020304" pitchFamily="18" charset="0"/>
              </a:rPr>
              <a:t>Ex. Do patients with latent state tuberculosis exhibit more abundance of transcript A than those with active state? </a:t>
            </a:r>
          </a:p>
          <a:p>
            <a:pPr marL="685800" lvl="1" indent="-342900">
              <a:buFont typeface="+mj-lt"/>
              <a:buAutoNum type="arabicPeriod"/>
              <a:defRPr/>
            </a:pPr>
            <a:r>
              <a:rPr lang="en-US" sz="1500" dirty="0">
                <a:solidFill>
                  <a:srgbClr val="626462"/>
                </a:solidFill>
                <a:latin typeface="Times New Roman" panose="02020603050405020304" pitchFamily="18" charset="0"/>
                <a:cs typeface="Times New Roman" panose="02020603050405020304" pitchFamily="18" charset="0"/>
              </a:rPr>
              <a:t>What constitutes the most likely genetic transcript profile for a particular subject? </a:t>
            </a:r>
          </a:p>
          <a:p>
            <a:pPr marL="1028700" lvl="2" indent="-342900">
              <a:buFont typeface="Arial" panose="020B0604020202020204" pitchFamily="34" charset="0"/>
              <a:buChar char="•"/>
              <a:defRPr/>
            </a:pPr>
            <a:r>
              <a:rPr lang="en-US" sz="1500" dirty="0">
                <a:solidFill>
                  <a:srgbClr val="626462"/>
                </a:solidFill>
                <a:latin typeface="Times New Roman" panose="02020603050405020304" pitchFamily="18" charset="0"/>
                <a:cs typeface="Times New Roman" panose="02020603050405020304" pitchFamily="18" charset="0"/>
              </a:rPr>
              <a:t>Ex. Is Transcript A more abundant in this subject?</a:t>
            </a:r>
          </a:p>
          <a:p>
            <a:pPr marL="685800" lvl="1" indent="-342900">
              <a:buFont typeface="+mj-lt"/>
              <a:buAutoNum type="arabicPeriod"/>
              <a:defRPr/>
            </a:pPr>
            <a:r>
              <a:rPr lang="en-US" sz="1500" dirty="0" err="1">
                <a:solidFill>
                  <a:srgbClr val="626462"/>
                </a:solidFill>
                <a:latin typeface="Times New Roman" panose="02020603050405020304" pitchFamily="18" charset="0"/>
                <a:cs typeface="Times New Roman" panose="02020603050405020304" pitchFamily="18" charset="0"/>
              </a:rPr>
              <a:t>Etc</a:t>
            </a:r>
            <a:r>
              <a:rPr lang="en-US" sz="1500" dirty="0">
                <a:solidFill>
                  <a:srgbClr val="626462"/>
                </a:solidFill>
                <a:latin typeface="Times New Roman" panose="02020603050405020304" pitchFamily="18" charset="0"/>
                <a:cs typeface="Times New Roman" panose="02020603050405020304" pitchFamily="18" charset="0"/>
              </a:rPr>
              <a:t> …</a:t>
            </a:r>
          </a:p>
          <a:p>
            <a:pPr marL="685800" lvl="1" indent="-342900">
              <a:buFont typeface="+mj-lt"/>
              <a:buAutoNum type="arabicPeriod"/>
              <a:defRPr/>
            </a:pPr>
            <a:endParaRPr lang="en-US" sz="1500" dirty="0">
              <a:solidFill>
                <a:srgbClr val="626462"/>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defRPr/>
            </a:pPr>
            <a:r>
              <a:rPr lang="en-US" sz="1500" dirty="0">
                <a:solidFill>
                  <a:srgbClr val="626462"/>
                </a:solidFill>
                <a:latin typeface="Times New Roman" panose="02020603050405020304" pitchFamily="18" charset="0"/>
                <a:cs typeface="Times New Roman" panose="02020603050405020304" pitchFamily="18" charset="0"/>
              </a:rPr>
              <a:t>So if we do not have exact </a:t>
            </a:r>
            <a:r>
              <a:rPr lang="en-US" sz="1500" i="1" dirty="0">
                <a:solidFill>
                  <a:srgbClr val="626462"/>
                </a:solidFill>
                <a:latin typeface="Times New Roman" panose="02020603050405020304" pitchFamily="18" charset="0"/>
                <a:cs typeface="Times New Roman" panose="02020603050405020304" pitchFamily="18" charset="0"/>
              </a:rPr>
              <a:t>positional </a:t>
            </a:r>
            <a:r>
              <a:rPr lang="en-US" sz="1500" dirty="0">
                <a:solidFill>
                  <a:srgbClr val="626462"/>
                </a:solidFill>
                <a:latin typeface="Times New Roman" panose="02020603050405020304" pitchFamily="18" charset="0"/>
                <a:cs typeface="Times New Roman" panose="02020603050405020304" pitchFamily="18" charset="0"/>
              </a:rPr>
              <a:t>alignments for reads, that is okay, as long as we are able to determine the most likely transcript that they came from. (Expectation Maximization for Multinomial Data)</a:t>
            </a:r>
          </a:p>
        </p:txBody>
      </p:sp>
    </p:spTree>
    <p:extLst>
      <p:ext uri="{BB962C8B-B14F-4D97-AF65-F5344CB8AC3E}">
        <p14:creationId xmlns:p14="http://schemas.microsoft.com/office/powerpoint/2010/main" val="3579794670"/>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577071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RNA-</a:t>
            </a:r>
            <a:r>
              <a:rPr lang="en-US" sz="2100" dirty="0" err="1">
                <a:solidFill>
                  <a:srgbClr val="626462"/>
                </a:solidFill>
                <a:latin typeface="Times New Roman" panose="02020603050405020304" pitchFamily="18" charset="0"/>
                <a:cs typeface="Times New Roman" panose="02020603050405020304" pitchFamily="18" charset="0"/>
              </a:rPr>
              <a:t>Seq</a:t>
            </a:r>
            <a:r>
              <a:rPr lang="en-US" sz="2100" dirty="0">
                <a:solidFill>
                  <a:srgbClr val="626462"/>
                </a:solidFill>
                <a:latin typeface="Times New Roman" panose="02020603050405020304" pitchFamily="18" charset="0"/>
                <a:cs typeface="Times New Roman" panose="02020603050405020304" pitchFamily="18" charset="0"/>
              </a:rPr>
              <a:t> Experiments Overview</a:t>
            </a:r>
          </a:p>
        </p:txBody>
      </p:sp>
      <p:sp>
        <p:nvSpPr>
          <p:cNvPr id="3" name="TextBox 2"/>
          <p:cNvSpPr txBox="1"/>
          <p:nvPr/>
        </p:nvSpPr>
        <p:spPr>
          <a:xfrm>
            <a:off x="625598" y="839127"/>
            <a:ext cx="8227457" cy="507831"/>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In some RNA-</a:t>
            </a:r>
            <a:r>
              <a:rPr lang="en-US" sz="1350" dirty="0" err="1">
                <a:solidFill>
                  <a:srgbClr val="626462"/>
                </a:solidFill>
                <a:latin typeface="Times New Roman" panose="02020603050405020304" pitchFamily="18" charset="0"/>
                <a:cs typeface="Times New Roman" panose="02020603050405020304" pitchFamily="18" charset="0"/>
              </a:rPr>
              <a:t>Seq</a:t>
            </a:r>
            <a:r>
              <a:rPr lang="en-US" sz="1350" dirty="0">
                <a:solidFill>
                  <a:srgbClr val="626462"/>
                </a:solidFill>
                <a:latin typeface="Times New Roman" panose="02020603050405020304" pitchFamily="18" charset="0"/>
                <a:cs typeface="Times New Roman" panose="02020603050405020304" pitchFamily="18" charset="0"/>
              </a:rPr>
              <a:t> Experiments the </a:t>
            </a:r>
            <a:r>
              <a:rPr lang="en-US" sz="1350" i="1" dirty="0">
                <a:solidFill>
                  <a:srgbClr val="626462"/>
                </a:solidFill>
                <a:latin typeface="Times New Roman" panose="02020603050405020304" pitchFamily="18" charset="0"/>
                <a:cs typeface="Times New Roman" panose="02020603050405020304" pitchFamily="18" charset="0"/>
              </a:rPr>
              <a:t>actual </a:t>
            </a:r>
            <a:r>
              <a:rPr lang="en-US" sz="1350" dirty="0">
                <a:solidFill>
                  <a:srgbClr val="626462"/>
                </a:solidFill>
                <a:latin typeface="Times New Roman" panose="02020603050405020304" pitchFamily="18" charset="0"/>
                <a:cs typeface="Times New Roman" panose="02020603050405020304" pitchFamily="18" charset="0"/>
              </a:rPr>
              <a:t>alignment of reads may not be measurable in some cases.</a:t>
            </a:r>
          </a:p>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For instance, consider the following small example,</a:t>
            </a:r>
          </a:p>
        </p:txBody>
      </p:sp>
      <p:sp>
        <p:nvSpPr>
          <p:cNvPr id="40" name="TextBox 39"/>
          <p:cNvSpPr txBox="1"/>
          <p:nvPr/>
        </p:nvSpPr>
        <p:spPr>
          <a:xfrm>
            <a:off x="567344" y="3441469"/>
            <a:ext cx="7687195" cy="507831"/>
          </a:xfrm>
          <a:prstGeom prst="rect">
            <a:avLst/>
          </a:prstGeom>
          <a:noFill/>
        </p:spPr>
        <p:txBody>
          <a:bodyPr wrap="square" rtlCol="0">
            <a:spAutoFit/>
          </a:bodyPr>
          <a:lstStyle/>
          <a:p>
            <a:pPr marL="214313" indent="-214313">
              <a:buFont typeface="Arial" panose="020B0604020202020204" pitchFamily="34" charset="0"/>
              <a:buChar char="•"/>
            </a:pPr>
            <a:r>
              <a:rPr lang="en-US" sz="1350" dirty="0"/>
              <a:t>It is possible that many RNA-</a:t>
            </a:r>
            <a:r>
              <a:rPr lang="en-US" sz="1350" dirty="0" err="1"/>
              <a:t>Seq</a:t>
            </a:r>
            <a:r>
              <a:rPr lang="en-US" sz="1350" dirty="0"/>
              <a:t> reads might be compatible with the same transcripts.</a:t>
            </a:r>
          </a:p>
          <a:p>
            <a:pPr marL="214313" indent="-214313">
              <a:buFont typeface="Arial" panose="020B0604020202020204" pitchFamily="34" charset="0"/>
              <a:buChar char="•"/>
            </a:pPr>
            <a:r>
              <a:rPr lang="en-US" sz="1350" dirty="0"/>
              <a:t>Therefore for each of the RNA-</a:t>
            </a:r>
            <a:r>
              <a:rPr lang="en-US" sz="1350" dirty="0" err="1"/>
              <a:t>Seq</a:t>
            </a:r>
            <a:r>
              <a:rPr lang="en-US" sz="1350" dirty="0"/>
              <a:t> reads, the </a:t>
            </a:r>
            <a:r>
              <a:rPr lang="en-US" sz="1350" i="1" dirty="0"/>
              <a:t>actual </a:t>
            </a:r>
            <a:r>
              <a:rPr lang="en-US" sz="1350" dirty="0"/>
              <a:t>alignment is not directly recoverable. </a:t>
            </a:r>
          </a:p>
        </p:txBody>
      </p:sp>
      <p:grpSp>
        <p:nvGrpSpPr>
          <p:cNvPr id="42" name="Group 41"/>
          <p:cNvGrpSpPr/>
          <p:nvPr/>
        </p:nvGrpSpPr>
        <p:grpSpPr>
          <a:xfrm>
            <a:off x="561110" y="1766454"/>
            <a:ext cx="6988926" cy="1449248"/>
            <a:chOff x="748146" y="2355272"/>
            <a:chExt cx="9318568" cy="1932331"/>
          </a:xfrm>
        </p:grpSpPr>
        <p:grpSp>
          <p:nvGrpSpPr>
            <p:cNvPr id="7" name="Group 6"/>
            <p:cNvGrpSpPr/>
            <p:nvPr/>
          </p:nvGrpSpPr>
          <p:grpSpPr>
            <a:xfrm>
              <a:off x="2039387" y="2734888"/>
              <a:ext cx="5450380" cy="1267003"/>
              <a:chOff x="1540623" y="2776452"/>
              <a:chExt cx="5450380" cy="1267003"/>
            </a:xfrm>
          </p:grpSpPr>
          <p:sp>
            <p:nvSpPr>
              <p:cNvPr id="4" name="TextBox 3"/>
              <p:cNvSpPr txBox="1"/>
              <p:nvPr/>
            </p:nvSpPr>
            <p:spPr>
              <a:xfrm>
                <a:off x="1554478" y="2776452"/>
                <a:ext cx="4896199" cy="400109"/>
              </a:xfrm>
              <a:prstGeom prst="rect">
                <a:avLst/>
              </a:prstGeom>
              <a:noFill/>
            </p:spPr>
            <p:txBody>
              <a:bodyPr wrap="square" rtlCol="0">
                <a:spAutoFit/>
              </a:bodyPr>
              <a:lstStyle/>
              <a:p>
                <a:r>
                  <a:rPr lang="en-US" sz="1350" dirty="0">
                    <a:solidFill>
                      <a:schemeClr val="accent5">
                        <a:lumMod val="75000"/>
                      </a:schemeClr>
                    </a:solidFill>
                    <a:latin typeface="Times New Roman" panose="02020603050405020304" pitchFamily="18" charset="0"/>
                    <a:cs typeface="Times New Roman" panose="02020603050405020304" pitchFamily="18" charset="0"/>
                  </a:rPr>
                  <a:t>ACCCCGAGAG</a:t>
                </a:r>
                <a:r>
                  <a:rPr lang="en-US" sz="1350" dirty="0">
                    <a:solidFill>
                      <a:schemeClr val="bg1">
                        <a:lumMod val="10000"/>
                      </a:schemeClr>
                    </a:solidFill>
                    <a:latin typeface="Times New Roman" panose="02020603050405020304" pitchFamily="18" charset="0"/>
                    <a:cs typeface="Times New Roman" panose="02020603050405020304" pitchFamily="18" charset="0"/>
                  </a:rPr>
                  <a:t>TTAGAGCGT</a:t>
                </a:r>
                <a:r>
                  <a:rPr lang="en-US" sz="1350" dirty="0">
                    <a:latin typeface="Times New Roman" panose="02020603050405020304" pitchFamily="18" charset="0"/>
                    <a:cs typeface="Times New Roman" panose="02020603050405020304" pitchFamily="18" charset="0"/>
                  </a:rPr>
                  <a:t>GTGAGAGAA</a:t>
                </a:r>
              </a:p>
            </p:txBody>
          </p:sp>
          <p:sp>
            <p:nvSpPr>
              <p:cNvPr id="5" name="TextBox 4"/>
              <p:cNvSpPr txBox="1"/>
              <p:nvPr/>
            </p:nvSpPr>
            <p:spPr>
              <a:xfrm>
                <a:off x="1540623" y="3203172"/>
                <a:ext cx="5159435" cy="400109"/>
              </a:xfrm>
              <a:prstGeom prst="rect">
                <a:avLst/>
              </a:prstGeom>
              <a:noFill/>
            </p:spPr>
            <p:txBody>
              <a:bodyPr wrap="square" rtlCol="0">
                <a:spAutoFit/>
              </a:bodyPr>
              <a:lstStyle/>
              <a:p>
                <a:r>
                  <a:rPr lang="en-US" sz="1350" dirty="0">
                    <a:solidFill>
                      <a:schemeClr val="accent5">
                        <a:lumMod val="75000"/>
                      </a:schemeClr>
                    </a:solidFill>
                    <a:latin typeface="Times New Roman" panose="02020603050405020304" pitchFamily="18" charset="0"/>
                    <a:cs typeface="Times New Roman" panose="02020603050405020304" pitchFamily="18" charset="0"/>
                  </a:rPr>
                  <a:t>ACCCCGAGAG</a:t>
                </a:r>
                <a:r>
                  <a:rPr lang="en-US" sz="1350" dirty="0">
                    <a:solidFill>
                      <a:srgbClr val="FF0000"/>
                    </a:solidFill>
                    <a:latin typeface="Times New Roman" panose="02020603050405020304" pitchFamily="18" charset="0"/>
                    <a:cs typeface="Times New Roman" panose="02020603050405020304" pitchFamily="18" charset="0"/>
                  </a:rPr>
                  <a:t>GGAAGAGACT</a:t>
                </a:r>
                <a:r>
                  <a:rPr lang="en-US" sz="1350" dirty="0">
                    <a:solidFill>
                      <a:srgbClr val="000000"/>
                    </a:solidFill>
                    <a:latin typeface="Times New Roman" panose="02020603050405020304" pitchFamily="18" charset="0"/>
                    <a:cs typeface="Times New Roman" panose="02020603050405020304" pitchFamily="18" charset="0"/>
                  </a:rPr>
                  <a:t>TTAGAGCGT</a:t>
                </a:r>
                <a:endParaRPr lang="en-US" sz="1350" dirty="0">
                  <a:latin typeface="Times New Roman" panose="02020603050405020304" pitchFamily="18" charset="0"/>
                  <a:cs typeface="Times New Roman" panose="02020603050405020304" pitchFamily="18" charset="0"/>
                </a:endParaRPr>
              </a:p>
            </p:txBody>
          </p:sp>
          <p:sp>
            <p:nvSpPr>
              <p:cNvPr id="6" name="Rectangle 5"/>
              <p:cNvSpPr/>
              <p:nvPr/>
            </p:nvSpPr>
            <p:spPr>
              <a:xfrm>
                <a:off x="1550547" y="3643346"/>
                <a:ext cx="5440456" cy="400109"/>
              </a:xfrm>
              <a:prstGeom prst="rect">
                <a:avLst/>
              </a:prstGeom>
            </p:spPr>
            <p:txBody>
              <a:bodyPr wrap="square">
                <a:spAutoFit/>
              </a:bodyPr>
              <a:lstStyle/>
              <a:p>
                <a:r>
                  <a:rPr lang="en-US" sz="1350" dirty="0">
                    <a:solidFill>
                      <a:srgbClr val="FF0000"/>
                    </a:solidFill>
                    <a:latin typeface="Times New Roman" panose="02020603050405020304" pitchFamily="18" charset="0"/>
                    <a:cs typeface="Times New Roman" panose="02020603050405020304" pitchFamily="18" charset="0"/>
                  </a:rPr>
                  <a:t>GGAAGAGACT</a:t>
                </a:r>
                <a:r>
                  <a:rPr lang="en-US" sz="1350" dirty="0">
                    <a:solidFill>
                      <a:srgbClr val="000000"/>
                    </a:solidFill>
                    <a:latin typeface="Times New Roman" panose="02020603050405020304" pitchFamily="18" charset="0"/>
                    <a:cs typeface="Times New Roman" panose="02020603050405020304" pitchFamily="18" charset="0"/>
                  </a:rPr>
                  <a:t>TTAGAGCGT</a:t>
                </a:r>
                <a:r>
                  <a:rPr lang="en-US" sz="1350" dirty="0">
                    <a:latin typeface="Times New Roman" panose="02020603050405020304" pitchFamily="18" charset="0"/>
                    <a:cs typeface="Times New Roman" panose="02020603050405020304" pitchFamily="18" charset="0"/>
                  </a:rPr>
                  <a:t>GTGAGAGAA</a:t>
                </a:r>
              </a:p>
            </p:txBody>
          </p:sp>
        </p:grpSp>
        <p:sp>
          <p:nvSpPr>
            <p:cNvPr id="8" name="TextBox 7"/>
            <p:cNvSpPr txBox="1"/>
            <p:nvPr/>
          </p:nvSpPr>
          <p:spPr>
            <a:xfrm>
              <a:off x="748146" y="2718261"/>
              <a:ext cx="1305099" cy="677108"/>
            </a:xfrm>
            <a:prstGeom prst="rect">
              <a:avLst/>
            </a:prstGeom>
            <a:noFill/>
          </p:spPr>
          <p:txBody>
            <a:bodyPr wrap="square" rtlCol="0">
              <a:spAutoFit/>
            </a:bodyPr>
            <a:lstStyle/>
            <a:p>
              <a:r>
                <a:rPr lang="en-US" sz="1350" dirty="0"/>
                <a:t>Transcript 1</a:t>
              </a:r>
            </a:p>
          </p:txBody>
        </p:sp>
        <p:sp>
          <p:nvSpPr>
            <p:cNvPr id="9" name="TextBox 8"/>
            <p:cNvSpPr txBox="1"/>
            <p:nvPr/>
          </p:nvSpPr>
          <p:spPr>
            <a:xfrm>
              <a:off x="759229" y="3161607"/>
              <a:ext cx="1305099" cy="677108"/>
            </a:xfrm>
            <a:prstGeom prst="rect">
              <a:avLst/>
            </a:prstGeom>
            <a:noFill/>
          </p:spPr>
          <p:txBody>
            <a:bodyPr wrap="square" rtlCol="0">
              <a:spAutoFit/>
            </a:bodyPr>
            <a:lstStyle/>
            <a:p>
              <a:r>
                <a:rPr lang="en-US" sz="1350" dirty="0"/>
                <a:t>Transcript 2</a:t>
              </a:r>
            </a:p>
          </p:txBody>
        </p:sp>
        <p:sp>
          <p:nvSpPr>
            <p:cNvPr id="10" name="TextBox 9"/>
            <p:cNvSpPr txBox="1"/>
            <p:nvPr/>
          </p:nvSpPr>
          <p:spPr>
            <a:xfrm>
              <a:off x="775855" y="3610495"/>
              <a:ext cx="1305099" cy="677108"/>
            </a:xfrm>
            <a:prstGeom prst="rect">
              <a:avLst/>
            </a:prstGeom>
            <a:noFill/>
          </p:spPr>
          <p:txBody>
            <a:bodyPr wrap="square" rtlCol="0">
              <a:spAutoFit/>
            </a:bodyPr>
            <a:lstStyle/>
            <a:p>
              <a:r>
                <a:rPr lang="en-US" sz="1350" dirty="0"/>
                <a:t>Transcript 3</a:t>
              </a:r>
            </a:p>
          </p:txBody>
        </p:sp>
        <p:sp>
          <p:nvSpPr>
            <p:cNvPr id="11" name="TextBox 10"/>
            <p:cNvSpPr txBox="1"/>
            <p:nvPr/>
          </p:nvSpPr>
          <p:spPr>
            <a:xfrm>
              <a:off x="8146474" y="2776451"/>
              <a:ext cx="1920240" cy="1231107"/>
            </a:xfrm>
            <a:prstGeom prst="rect">
              <a:avLst/>
            </a:prstGeom>
            <a:noFill/>
          </p:spPr>
          <p:txBody>
            <a:bodyPr wrap="square" rtlCol="0">
              <a:spAutoFit/>
            </a:bodyPr>
            <a:lstStyle/>
            <a:p>
              <a:r>
                <a:rPr lang="en-US" sz="1350" dirty="0"/>
                <a:t>GAGTTA</a:t>
              </a:r>
            </a:p>
            <a:p>
              <a:r>
                <a:rPr lang="en-US" sz="1350" dirty="0"/>
                <a:t>GACTTT</a:t>
              </a:r>
            </a:p>
            <a:p>
              <a:r>
                <a:rPr lang="en-US" sz="1350" dirty="0"/>
                <a:t>CGTGTG</a:t>
              </a:r>
            </a:p>
            <a:p>
              <a:r>
                <a:rPr lang="en-US" sz="1350" dirty="0"/>
                <a:t>GAGCGT</a:t>
              </a:r>
            </a:p>
          </p:txBody>
        </p:sp>
        <p:sp>
          <p:nvSpPr>
            <p:cNvPr id="13" name="Rectangle 12"/>
            <p:cNvSpPr/>
            <p:nvPr/>
          </p:nvSpPr>
          <p:spPr>
            <a:xfrm>
              <a:off x="3241964" y="2801389"/>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Rectangle 13"/>
            <p:cNvSpPr/>
            <p:nvPr/>
          </p:nvSpPr>
          <p:spPr>
            <a:xfrm>
              <a:off x="8199121" y="2829098"/>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ectangle 14"/>
            <p:cNvSpPr/>
            <p:nvPr/>
          </p:nvSpPr>
          <p:spPr>
            <a:xfrm>
              <a:off x="8199120" y="3120043"/>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Rectangle 15"/>
            <p:cNvSpPr/>
            <p:nvPr/>
          </p:nvSpPr>
          <p:spPr>
            <a:xfrm>
              <a:off x="4685607" y="3222566"/>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Rectangle 16"/>
            <p:cNvSpPr/>
            <p:nvPr/>
          </p:nvSpPr>
          <p:spPr>
            <a:xfrm>
              <a:off x="8196349" y="3408217"/>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Rectangle 17"/>
            <p:cNvSpPr/>
            <p:nvPr/>
          </p:nvSpPr>
          <p:spPr>
            <a:xfrm>
              <a:off x="4666211" y="3660370"/>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0" name="Straight Arrow Connector 19"/>
            <p:cNvCxnSpPr>
              <a:stCxn id="13" idx="3"/>
              <a:endCxn id="14" idx="1"/>
            </p:cNvCxnSpPr>
            <p:nvPr/>
          </p:nvCxnSpPr>
          <p:spPr>
            <a:xfrm>
              <a:off x="4181302" y="2930237"/>
              <a:ext cx="4017819" cy="27709"/>
            </a:xfrm>
            <a:prstGeom prst="straightConnector1">
              <a:avLst/>
            </a:prstGeom>
            <a:ln>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6" idx="3"/>
              <a:endCxn id="15" idx="1"/>
            </p:cNvCxnSpPr>
            <p:nvPr/>
          </p:nvCxnSpPr>
          <p:spPr>
            <a:xfrm flipV="1">
              <a:off x="5624945" y="3248891"/>
              <a:ext cx="2574175" cy="102523"/>
            </a:xfrm>
            <a:prstGeom prst="straightConnector1">
              <a:avLst/>
            </a:prstGeom>
            <a:ln>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3"/>
              <a:endCxn id="17" idx="1"/>
            </p:cNvCxnSpPr>
            <p:nvPr/>
          </p:nvCxnSpPr>
          <p:spPr>
            <a:xfrm flipV="1">
              <a:off x="5605549" y="3537065"/>
              <a:ext cx="2590800" cy="252153"/>
            </a:xfrm>
            <a:prstGeom prst="straightConnector1">
              <a:avLst/>
            </a:prstGeom>
            <a:ln>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4677295" y="2806930"/>
              <a:ext cx="939338" cy="2576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27" name="Straight Arrow Connector 26"/>
            <p:cNvCxnSpPr>
              <a:endCxn id="17" idx="1"/>
            </p:cNvCxnSpPr>
            <p:nvPr/>
          </p:nvCxnSpPr>
          <p:spPr>
            <a:xfrm>
              <a:off x="5627716" y="2926080"/>
              <a:ext cx="2568633" cy="6109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207433" y="3701933"/>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p:cNvSpPr/>
            <p:nvPr/>
          </p:nvSpPr>
          <p:spPr>
            <a:xfrm>
              <a:off x="4184072" y="3668682"/>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1" name="Straight Arrow Connector 30"/>
            <p:cNvCxnSpPr>
              <a:endCxn id="28" idx="1"/>
            </p:cNvCxnSpPr>
            <p:nvPr/>
          </p:nvCxnSpPr>
          <p:spPr>
            <a:xfrm>
              <a:off x="5153891" y="3773978"/>
              <a:ext cx="3053542" cy="56803"/>
            </a:xfrm>
            <a:prstGeom prst="straightConnector1">
              <a:avLst/>
            </a:prstGeom>
            <a:ln>
              <a:solidFill>
                <a:srgbClr val="0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774574" y="3222565"/>
              <a:ext cx="939338" cy="2576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3" name="Straight Arrow Connector 32"/>
            <p:cNvCxnSpPr>
              <a:endCxn id="28" idx="1"/>
            </p:cNvCxnSpPr>
            <p:nvPr/>
          </p:nvCxnSpPr>
          <p:spPr>
            <a:xfrm>
              <a:off x="6683433" y="3350029"/>
              <a:ext cx="1524000" cy="4807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189615" y="2809701"/>
              <a:ext cx="939338" cy="2576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7" name="Straight Arrow Connector 36"/>
            <p:cNvCxnSpPr>
              <a:stCxn id="36" idx="3"/>
            </p:cNvCxnSpPr>
            <p:nvPr/>
          </p:nvCxnSpPr>
          <p:spPr>
            <a:xfrm>
              <a:off x="5128953" y="2938549"/>
              <a:ext cx="3059083" cy="885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683730" y="2355272"/>
              <a:ext cx="2067097" cy="400109"/>
            </a:xfrm>
            <a:prstGeom prst="rect">
              <a:avLst/>
            </a:prstGeom>
            <a:noFill/>
          </p:spPr>
          <p:txBody>
            <a:bodyPr wrap="square" rtlCol="0">
              <a:spAutoFit/>
            </a:bodyPr>
            <a:lstStyle/>
            <a:p>
              <a:r>
                <a:rPr lang="en-US" sz="1350" dirty="0"/>
                <a:t>Sequencing Reads</a:t>
              </a:r>
            </a:p>
          </p:txBody>
        </p:sp>
      </p:grpSp>
    </p:spTree>
    <p:extLst>
      <p:ext uri="{BB962C8B-B14F-4D97-AF65-F5344CB8AC3E}">
        <p14:creationId xmlns:p14="http://schemas.microsoft.com/office/powerpoint/2010/main" val="25998609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577071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RNA-</a:t>
            </a:r>
            <a:r>
              <a:rPr lang="en-US" sz="2100" dirty="0" err="1">
                <a:solidFill>
                  <a:srgbClr val="626462"/>
                </a:solidFill>
                <a:latin typeface="Times New Roman" panose="02020603050405020304" pitchFamily="18" charset="0"/>
                <a:cs typeface="Times New Roman" panose="02020603050405020304" pitchFamily="18" charset="0"/>
              </a:rPr>
              <a:t>Seq</a:t>
            </a:r>
            <a:r>
              <a:rPr lang="en-US" sz="2100" dirty="0">
                <a:solidFill>
                  <a:srgbClr val="626462"/>
                </a:solidFill>
                <a:latin typeface="Times New Roman" panose="02020603050405020304" pitchFamily="18" charset="0"/>
                <a:cs typeface="Times New Roman" panose="02020603050405020304" pitchFamily="18" charset="0"/>
              </a:rPr>
              <a:t> Experiments Overview</a:t>
            </a:r>
          </a:p>
        </p:txBody>
      </p:sp>
      <p:sp>
        <p:nvSpPr>
          <p:cNvPr id="3" name="TextBox 2"/>
          <p:cNvSpPr txBox="1"/>
          <p:nvPr/>
        </p:nvSpPr>
        <p:spPr>
          <a:xfrm>
            <a:off x="592282" y="748146"/>
            <a:ext cx="7687195" cy="923330"/>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Instead of working directly with the sequences to produce </a:t>
            </a:r>
            <a:r>
              <a:rPr lang="en-US" sz="1350" i="1" dirty="0">
                <a:latin typeface="Times New Roman" panose="02020603050405020304" pitchFamily="18" charset="0"/>
                <a:cs typeface="Times New Roman" panose="02020603050405020304" pitchFamily="18" charset="0"/>
              </a:rPr>
              <a:t>positional</a:t>
            </a:r>
            <a:r>
              <a:rPr lang="en-US" sz="1350" dirty="0">
                <a:latin typeface="Times New Roman" panose="02020603050405020304" pitchFamily="18" charset="0"/>
                <a:cs typeface="Times New Roman" panose="02020603050405020304" pitchFamily="18" charset="0"/>
              </a:rPr>
              <a:t> alignments (the exact position where the read came from), coarsened compatibility patterns may be observed for the transcripts the read is compatible with.</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From the previous example, </a:t>
            </a:r>
          </a:p>
        </p:txBody>
      </p:sp>
    </p:spTree>
    <p:extLst>
      <p:ext uri="{BB962C8B-B14F-4D97-AF65-F5344CB8AC3E}">
        <p14:creationId xmlns:p14="http://schemas.microsoft.com/office/powerpoint/2010/main" val="4239462827"/>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5853075"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RNA-</a:t>
            </a:r>
            <a:r>
              <a:rPr lang="en-US" sz="2100" dirty="0" err="1">
                <a:solidFill>
                  <a:srgbClr val="626462"/>
                </a:solidFill>
                <a:latin typeface="Times New Roman" panose="02020603050405020304" pitchFamily="18" charset="0"/>
                <a:cs typeface="Times New Roman" panose="02020603050405020304" pitchFamily="18" charset="0"/>
              </a:rPr>
              <a:t>Seq</a:t>
            </a:r>
            <a:r>
              <a:rPr lang="en-US" sz="2100" dirty="0">
                <a:solidFill>
                  <a:srgbClr val="626462"/>
                </a:solidFill>
                <a:latin typeface="Times New Roman" panose="02020603050405020304" pitchFamily="18" charset="0"/>
                <a:cs typeface="Times New Roman" panose="02020603050405020304" pitchFamily="18" charset="0"/>
              </a:rPr>
              <a:t> Experiments Overview</a:t>
            </a:r>
          </a:p>
        </p:txBody>
      </p:sp>
      <p:sp>
        <p:nvSpPr>
          <p:cNvPr id="3" name="TextBox 2"/>
          <p:cNvSpPr txBox="1"/>
          <p:nvPr/>
        </p:nvSpPr>
        <p:spPr>
          <a:xfrm>
            <a:off x="592282" y="748146"/>
            <a:ext cx="7796912" cy="923330"/>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Instead of working directly with the sequences to produce </a:t>
            </a:r>
            <a:r>
              <a:rPr lang="en-US" sz="1350" i="1" dirty="0">
                <a:latin typeface="Times New Roman" panose="02020603050405020304" pitchFamily="18" charset="0"/>
                <a:cs typeface="Times New Roman" panose="02020603050405020304" pitchFamily="18" charset="0"/>
              </a:rPr>
              <a:t>positional</a:t>
            </a:r>
            <a:r>
              <a:rPr lang="en-US" sz="1350" dirty="0">
                <a:latin typeface="Times New Roman" panose="02020603050405020304" pitchFamily="18" charset="0"/>
                <a:cs typeface="Times New Roman" panose="02020603050405020304" pitchFamily="18" charset="0"/>
              </a:rPr>
              <a:t> alignments (the exact position where the read came from), coarsened compatibility patterns may be observed for the transcripts the read is compatible with.</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From the previous example, </a:t>
            </a:r>
          </a:p>
        </p:txBody>
      </p:sp>
      <p:grpSp>
        <p:nvGrpSpPr>
          <p:cNvPr id="31" name="Group 30"/>
          <p:cNvGrpSpPr/>
          <p:nvPr/>
        </p:nvGrpSpPr>
        <p:grpSpPr>
          <a:xfrm>
            <a:off x="105988" y="2165465"/>
            <a:ext cx="7088677" cy="1449248"/>
            <a:chOff x="748146" y="2355272"/>
            <a:chExt cx="9318568" cy="1932331"/>
          </a:xfrm>
        </p:grpSpPr>
        <p:grpSp>
          <p:nvGrpSpPr>
            <p:cNvPr id="32" name="Group 31"/>
            <p:cNvGrpSpPr/>
            <p:nvPr/>
          </p:nvGrpSpPr>
          <p:grpSpPr>
            <a:xfrm>
              <a:off x="2039387" y="2734888"/>
              <a:ext cx="5450380" cy="1267003"/>
              <a:chOff x="1540623" y="2776452"/>
              <a:chExt cx="5450380" cy="1267003"/>
            </a:xfrm>
          </p:grpSpPr>
          <p:sp>
            <p:nvSpPr>
              <p:cNvPr id="56" name="TextBox 55"/>
              <p:cNvSpPr txBox="1"/>
              <p:nvPr/>
            </p:nvSpPr>
            <p:spPr>
              <a:xfrm>
                <a:off x="1554479" y="2776452"/>
                <a:ext cx="4896198" cy="400109"/>
              </a:xfrm>
              <a:prstGeom prst="rect">
                <a:avLst/>
              </a:prstGeom>
              <a:noFill/>
            </p:spPr>
            <p:txBody>
              <a:bodyPr wrap="square" rtlCol="0">
                <a:spAutoFit/>
              </a:bodyPr>
              <a:lstStyle/>
              <a:p>
                <a:r>
                  <a:rPr lang="en-US" sz="1350" dirty="0">
                    <a:solidFill>
                      <a:schemeClr val="accent5">
                        <a:lumMod val="75000"/>
                      </a:schemeClr>
                    </a:solidFill>
                    <a:latin typeface="Times New Roman" panose="02020603050405020304" pitchFamily="18" charset="0"/>
                    <a:cs typeface="Times New Roman" panose="02020603050405020304" pitchFamily="18" charset="0"/>
                  </a:rPr>
                  <a:t>ACCCCGAGAG</a:t>
                </a:r>
                <a:r>
                  <a:rPr lang="en-US" sz="1350" dirty="0">
                    <a:solidFill>
                      <a:schemeClr val="bg1">
                        <a:lumMod val="10000"/>
                      </a:schemeClr>
                    </a:solidFill>
                    <a:latin typeface="Times New Roman" panose="02020603050405020304" pitchFamily="18" charset="0"/>
                    <a:cs typeface="Times New Roman" panose="02020603050405020304" pitchFamily="18" charset="0"/>
                  </a:rPr>
                  <a:t>TTAGAGCGT</a:t>
                </a:r>
                <a:r>
                  <a:rPr lang="en-US" sz="1350" dirty="0">
                    <a:latin typeface="Times New Roman" panose="02020603050405020304" pitchFamily="18" charset="0"/>
                    <a:cs typeface="Times New Roman" panose="02020603050405020304" pitchFamily="18" charset="0"/>
                  </a:rPr>
                  <a:t>GTGAGAGAA</a:t>
                </a:r>
              </a:p>
            </p:txBody>
          </p:sp>
          <p:sp>
            <p:nvSpPr>
              <p:cNvPr id="57" name="TextBox 56"/>
              <p:cNvSpPr txBox="1"/>
              <p:nvPr/>
            </p:nvSpPr>
            <p:spPr>
              <a:xfrm>
                <a:off x="1540623" y="3203172"/>
                <a:ext cx="5159435" cy="400109"/>
              </a:xfrm>
              <a:prstGeom prst="rect">
                <a:avLst/>
              </a:prstGeom>
              <a:noFill/>
            </p:spPr>
            <p:txBody>
              <a:bodyPr wrap="square" rtlCol="0">
                <a:spAutoFit/>
              </a:bodyPr>
              <a:lstStyle/>
              <a:p>
                <a:r>
                  <a:rPr lang="en-US" sz="1350" dirty="0">
                    <a:solidFill>
                      <a:schemeClr val="accent5">
                        <a:lumMod val="75000"/>
                      </a:schemeClr>
                    </a:solidFill>
                    <a:latin typeface="Times New Roman" panose="02020603050405020304" pitchFamily="18" charset="0"/>
                    <a:cs typeface="Times New Roman" panose="02020603050405020304" pitchFamily="18" charset="0"/>
                  </a:rPr>
                  <a:t>ACCCCGAGAG</a:t>
                </a:r>
                <a:r>
                  <a:rPr lang="en-US" sz="1350" dirty="0">
                    <a:solidFill>
                      <a:srgbClr val="FF0000"/>
                    </a:solidFill>
                    <a:latin typeface="Times New Roman" panose="02020603050405020304" pitchFamily="18" charset="0"/>
                    <a:cs typeface="Times New Roman" panose="02020603050405020304" pitchFamily="18" charset="0"/>
                  </a:rPr>
                  <a:t>GGAAGAGACT</a:t>
                </a:r>
                <a:r>
                  <a:rPr lang="en-US" sz="1350" dirty="0">
                    <a:solidFill>
                      <a:srgbClr val="000000"/>
                    </a:solidFill>
                    <a:latin typeface="Times New Roman" panose="02020603050405020304" pitchFamily="18" charset="0"/>
                    <a:cs typeface="Times New Roman" panose="02020603050405020304" pitchFamily="18" charset="0"/>
                  </a:rPr>
                  <a:t>TTAGAGCGT</a:t>
                </a:r>
                <a:endParaRPr lang="en-US" sz="1350" dirty="0">
                  <a:latin typeface="Times New Roman" panose="02020603050405020304" pitchFamily="18" charset="0"/>
                  <a:cs typeface="Times New Roman" panose="02020603050405020304" pitchFamily="18" charset="0"/>
                </a:endParaRPr>
              </a:p>
            </p:txBody>
          </p:sp>
          <p:sp>
            <p:nvSpPr>
              <p:cNvPr id="58" name="Rectangle 57"/>
              <p:cNvSpPr/>
              <p:nvPr/>
            </p:nvSpPr>
            <p:spPr>
              <a:xfrm>
                <a:off x="1550547" y="3643346"/>
                <a:ext cx="5440456" cy="400109"/>
              </a:xfrm>
              <a:prstGeom prst="rect">
                <a:avLst/>
              </a:prstGeom>
            </p:spPr>
            <p:txBody>
              <a:bodyPr wrap="square">
                <a:spAutoFit/>
              </a:bodyPr>
              <a:lstStyle/>
              <a:p>
                <a:r>
                  <a:rPr lang="en-US" sz="1350" dirty="0">
                    <a:solidFill>
                      <a:srgbClr val="FF0000"/>
                    </a:solidFill>
                    <a:latin typeface="Times New Roman" panose="02020603050405020304" pitchFamily="18" charset="0"/>
                    <a:cs typeface="Times New Roman" panose="02020603050405020304" pitchFamily="18" charset="0"/>
                  </a:rPr>
                  <a:t>GGAAGAGACT</a:t>
                </a:r>
                <a:r>
                  <a:rPr lang="en-US" sz="1350" dirty="0">
                    <a:solidFill>
                      <a:srgbClr val="000000"/>
                    </a:solidFill>
                    <a:latin typeface="Times New Roman" panose="02020603050405020304" pitchFamily="18" charset="0"/>
                    <a:cs typeface="Times New Roman" panose="02020603050405020304" pitchFamily="18" charset="0"/>
                  </a:rPr>
                  <a:t>TTAGAGCGT</a:t>
                </a:r>
                <a:r>
                  <a:rPr lang="en-US" sz="1350" dirty="0">
                    <a:latin typeface="Times New Roman" panose="02020603050405020304" pitchFamily="18" charset="0"/>
                    <a:cs typeface="Times New Roman" panose="02020603050405020304" pitchFamily="18" charset="0"/>
                  </a:rPr>
                  <a:t>GTGAGAGAA</a:t>
                </a:r>
              </a:p>
            </p:txBody>
          </p:sp>
        </p:grpSp>
        <p:sp>
          <p:nvSpPr>
            <p:cNvPr id="33" name="TextBox 32"/>
            <p:cNvSpPr txBox="1"/>
            <p:nvPr/>
          </p:nvSpPr>
          <p:spPr>
            <a:xfrm>
              <a:off x="748146" y="2718261"/>
              <a:ext cx="1305098" cy="677108"/>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Transcript 1</a:t>
              </a:r>
            </a:p>
          </p:txBody>
        </p:sp>
        <p:sp>
          <p:nvSpPr>
            <p:cNvPr id="34" name="TextBox 33"/>
            <p:cNvSpPr txBox="1"/>
            <p:nvPr/>
          </p:nvSpPr>
          <p:spPr>
            <a:xfrm>
              <a:off x="759229" y="3161607"/>
              <a:ext cx="1305098" cy="677108"/>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Transcript 2</a:t>
              </a:r>
            </a:p>
          </p:txBody>
        </p:sp>
        <p:sp>
          <p:nvSpPr>
            <p:cNvPr id="35" name="TextBox 34"/>
            <p:cNvSpPr txBox="1"/>
            <p:nvPr/>
          </p:nvSpPr>
          <p:spPr>
            <a:xfrm>
              <a:off x="775855" y="3610495"/>
              <a:ext cx="1305098" cy="677108"/>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Transcript 3</a:t>
              </a:r>
            </a:p>
          </p:txBody>
        </p:sp>
        <p:sp>
          <p:nvSpPr>
            <p:cNvPr id="36" name="TextBox 35"/>
            <p:cNvSpPr txBox="1"/>
            <p:nvPr/>
          </p:nvSpPr>
          <p:spPr>
            <a:xfrm>
              <a:off x="8146474" y="2776451"/>
              <a:ext cx="1920240" cy="1231107"/>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GAGTTA</a:t>
              </a:r>
            </a:p>
            <a:p>
              <a:r>
                <a:rPr lang="en-US" sz="1350" dirty="0">
                  <a:latin typeface="Times New Roman" panose="02020603050405020304" pitchFamily="18" charset="0"/>
                  <a:cs typeface="Times New Roman" panose="02020603050405020304" pitchFamily="18" charset="0"/>
                </a:rPr>
                <a:t>GACTTT</a:t>
              </a:r>
            </a:p>
            <a:p>
              <a:r>
                <a:rPr lang="en-US" sz="1350" dirty="0">
                  <a:latin typeface="Times New Roman" panose="02020603050405020304" pitchFamily="18" charset="0"/>
                  <a:cs typeface="Times New Roman" panose="02020603050405020304" pitchFamily="18" charset="0"/>
                </a:rPr>
                <a:t>CGTGTG</a:t>
              </a:r>
            </a:p>
            <a:p>
              <a:r>
                <a:rPr lang="en-US" sz="1350" dirty="0">
                  <a:latin typeface="Times New Roman" panose="02020603050405020304" pitchFamily="18" charset="0"/>
                  <a:cs typeface="Times New Roman" panose="02020603050405020304" pitchFamily="18" charset="0"/>
                </a:rPr>
                <a:t>GAGCGT</a:t>
              </a:r>
            </a:p>
          </p:txBody>
        </p:sp>
        <p:sp>
          <p:nvSpPr>
            <p:cNvPr id="37" name="Rectangle 36"/>
            <p:cNvSpPr/>
            <p:nvPr/>
          </p:nvSpPr>
          <p:spPr>
            <a:xfrm>
              <a:off x="3241964" y="2801389"/>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8" name="Rectangle 37"/>
            <p:cNvSpPr/>
            <p:nvPr/>
          </p:nvSpPr>
          <p:spPr>
            <a:xfrm>
              <a:off x="8199121" y="2829098"/>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39" name="Rectangle 38"/>
            <p:cNvSpPr/>
            <p:nvPr/>
          </p:nvSpPr>
          <p:spPr>
            <a:xfrm>
              <a:off x="8199120" y="3120043"/>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40" name="Rectangle 39"/>
            <p:cNvSpPr/>
            <p:nvPr/>
          </p:nvSpPr>
          <p:spPr>
            <a:xfrm>
              <a:off x="4685607" y="3222566"/>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41" name="Rectangle 40"/>
            <p:cNvSpPr/>
            <p:nvPr/>
          </p:nvSpPr>
          <p:spPr>
            <a:xfrm>
              <a:off x="8196349" y="3408217"/>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42" name="Rectangle 41"/>
            <p:cNvSpPr/>
            <p:nvPr/>
          </p:nvSpPr>
          <p:spPr>
            <a:xfrm>
              <a:off x="4666211" y="3660370"/>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cxnSp>
          <p:nvCxnSpPr>
            <p:cNvPr id="43" name="Straight Arrow Connector 42"/>
            <p:cNvCxnSpPr>
              <a:stCxn id="37" idx="3"/>
              <a:endCxn id="38" idx="1"/>
            </p:cNvCxnSpPr>
            <p:nvPr/>
          </p:nvCxnSpPr>
          <p:spPr>
            <a:xfrm>
              <a:off x="4181302" y="2930237"/>
              <a:ext cx="4017819" cy="27709"/>
            </a:xfrm>
            <a:prstGeom prst="straightConnector1">
              <a:avLst/>
            </a:prstGeom>
            <a:ln>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0" idx="3"/>
              <a:endCxn id="39" idx="1"/>
            </p:cNvCxnSpPr>
            <p:nvPr/>
          </p:nvCxnSpPr>
          <p:spPr>
            <a:xfrm flipV="1">
              <a:off x="5624945" y="3248891"/>
              <a:ext cx="2574175" cy="102523"/>
            </a:xfrm>
            <a:prstGeom prst="straightConnector1">
              <a:avLst/>
            </a:prstGeom>
            <a:ln>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2" idx="3"/>
              <a:endCxn id="41" idx="1"/>
            </p:cNvCxnSpPr>
            <p:nvPr/>
          </p:nvCxnSpPr>
          <p:spPr>
            <a:xfrm flipV="1">
              <a:off x="5605549" y="3537065"/>
              <a:ext cx="2590800" cy="252153"/>
            </a:xfrm>
            <a:prstGeom prst="straightConnector1">
              <a:avLst/>
            </a:prstGeom>
            <a:ln>
              <a:solidFill>
                <a:srgbClr val="00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677295" y="2806930"/>
              <a:ext cx="939338" cy="2576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cxnSp>
          <p:nvCxnSpPr>
            <p:cNvPr id="47" name="Straight Arrow Connector 46"/>
            <p:cNvCxnSpPr>
              <a:endCxn id="41" idx="1"/>
            </p:cNvCxnSpPr>
            <p:nvPr/>
          </p:nvCxnSpPr>
          <p:spPr>
            <a:xfrm>
              <a:off x="5627716" y="2926080"/>
              <a:ext cx="2568633" cy="61098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8207433" y="3701933"/>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sp>
          <p:nvSpPr>
            <p:cNvPr id="49" name="Rectangle 48"/>
            <p:cNvSpPr/>
            <p:nvPr/>
          </p:nvSpPr>
          <p:spPr>
            <a:xfrm>
              <a:off x="4184072" y="3668682"/>
              <a:ext cx="939338" cy="2576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cxnSp>
          <p:nvCxnSpPr>
            <p:cNvPr id="50" name="Straight Arrow Connector 49"/>
            <p:cNvCxnSpPr>
              <a:endCxn id="48" idx="1"/>
            </p:cNvCxnSpPr>
            <p:nvPr/>
          </p:nvCxnSpPr>
          <p:spPr>
            <a:xfrm>
              <a:off x="5153891" y="3773978"/>
              <a:ext cx="3053542" cy="56803"/>
            </a:xfrm>
            <a:prstGeom prst="straightConnector1">
              <a:avLst/>
            </a:prstGeom>
            <a:ln>
              <a:solidFill>
                <a:srgbClr val="00000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5774574" y="3222565"/>
              <a:ext cx="939338" cy="2576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cxnSp>
          <p:nvCxnSpPr>
            <p:cNvPr id="52" name="Straight Arrow Connector 51"/>
            <p:cNvCxnSpPr>
              <a:endCxn id="48" idx="1"/>
            </p:cNvCxnSpPr>
            <p:nvPr/>
          </p:nvCxnSpPr>
          <p:spPr>
            <a:xfrm>
              <a:off x="6683433" y="3350029"/>
              <a:ext cx="1524000" cy="4807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4189615" y="2809701"/>
              <a:ext cx="939338" cy="2576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cxnSp>
          <p:nvCxnSpPr>
            <p:cNvPr id="54" name="Straight Arrow Connector 53"/>
            <p:cNvCxnSpPr>
              <a:stCxn id="53" idx="3"/>
            </p:cNvCxnSpPr>
            <p:nvPr/>
          </p:nvCxnSpPr>
          <p:spPr>
            <a:xfrm>
              <a:off x="5128953" y="2938549"/>
              <a:ext cx="3059083" cy="885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7683730" y="2355272"/>
              <a:ext cx="2067097" cy="400109"/>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Sequencing Reads</a:t>
              </a:r>
            </a:p>
          </p:txBody>
        </p:sp>
      </p:grpSp>
      <p:sp>
        <p:nvSpPr>
          <p:cNvPr id="59" name="TextBox 58"/>
          <p:cNvSpPr txBox="1"/>
          <p:nvPr/>
        </p:nvSpPr>
        <p:spPr>
          <a:xfrm>
            <a:off x="7649787" y="2437707"/>
            <a:ext cx="1814853" cy="1131079"/>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100</a:t>
            </a:r>
          </a:p>
          <a:p>
            <a:r>
              <a:rPr lang="en-US" sz="1350" dirty="0">
                <a:latin typeface="Times New Roman" panose="02020603050405020304" pitchFamily="18" charset="0"/>
                <a:cs typeface="Times New Roman" panose="02020603050405020304" pitchFamily="18" charset="0"/>
              </a:rPr>
              <a:t>011</a:t>
            </a:r>
          </a:p>
          <a:p>
            <a:r>
              <a:rPr lang="en-US" sz="1350" dirty="0">
                <a:latin typeface="Times New Roman" panose="02020603050405020304" pitchFamily="18" charset="0"/>
                <a:cs typeface="Times New Roman" panose="02020603050405020304" pitchFamily="18" charset="0"/>
              </a:rPr>
              <a:t>101</a:t>
            </a:r>
          </a:p>
          <a:p>
            <a:r>
              <a:rPr lang="en-US" sz="1350" dirty="0">
                <a:latin typeface="Times New Roman" panose="02020603050405020304" pitchFamily="18" charset="0"/>
                <a:cs typeface="Times New Roman" panose="02020603050405020304" pitchFamily="18" charset="0"/>
              </a:rPr>
              <a:t>111</a:t>
            </a:r>
          </a:p>
          <a:p>
            <a:endParaRPr lang="en-US" sz="1350" dirty="0">
              <a:latin typeface="Times New Roman" panose="02020603050405020304" pitchFamily="18" charset="0"/>
              <a:cs typeface="Times New Roman" panose="02020603050405020304" pitchFamily="18" charset="0"/>
            </a:endParaRPr>
          </a:p>
        </p:txBody>
      </p:sp>
      <p:sp>
        <p:nvSpPr>
          <p:cNvPr id="60" name="Rectangle 59"/>
          <p:cNvSpPr/>
          <p:nvPr/>
        </p:nvSpPr>
        <p:spPr>
          <a:xfrm>
            <a:off x="2132214" y="3154679"/>
            <a:ext cx="714559" cy="1932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Times New Roman" panose="02020603050405020304" pitchFamily="18" charset="0"/>
              <a:cs typeface="Times New Roman" panose="02020603050405020304" pitchFamily="18" charset="0"/>
            </a:endParaRPr>
          </a:p>
        </p:txBody>
      </p:sp>
      <p:cxnSp>
        <p:nvCxnSpPr>
          <p:cNvPr id="61" name="Straight Arrow Connector 60"/>
          <p:cNvCxnSpPr>
            <a:stCxn id="60" idx="3"/>
            <a:endCxn id="39" idx="1"/>
          </p:cNvCxnSpPr>
          <p:nvPr/>
        </p:nvCxnSpPr>
        <p:spPr>
          <a:xfrm flipV="1">
            <a:off x="2846773" y="2835680"/>
            <a:ext cx="2927204" cy="4156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6718762" y="2167543"/>
            <a:ext cx="2670638" cy="300082"/>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Transcript Compatibility Pattern</a:t>
            </a:r>
          </a:p>
        </p:txBody>
      </p:sp>
    </p:spTree>
    <p:extLst>
      <p:ext uri="{BB962C8B-B14F-4D97-AF65-F5344CB8AC3E}">
        <p14:creationId xmlns:p14="http://schemas.microsoft.com/office/powerpoint/2010/main" val="3159754429"/>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5853075"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RNA-</a:t>
            </a:r>
            <a:r>
              <a:rPr lang="en-US" sz="2100" dirty="0" err="1">
                <a:solidFill>
                  <a:srgbClr val="626462"/>
                </a:solidFill>
                <a:latin typeface="Times New Roman" panose="02020603050405020304" pitchFamily="18" charset="0"/>
                <a:cs typeface="Times New Roman" panose="02020603050405020304" pitchFamily="18" charset="0"/>
              </a:rPr>
              <a:t>Seq</a:t>
            </a:r>
            <a:r>
              <a:rPr lang="en-US" sz="2100" dirty="0">
                <a:solidFill>
                  <a:srgbClr val="626462"/>
                </a:solidFill>
                <a:latin typeface="Times New Roman" panose="02020603050405020304" pitchFamily="18" charset="0"/>
                <a:cs typeface="Times New Roman" panose="02020603050405020304" pitchFamily="18" charset="0"/>
              </a:rPr>
              <a:t> Experiments Overview</a:t>
            </a:r>
          </a:p>
        </p:txBody>
      </p:sp>
      <p:sp>
        <p:nvSpPr>
          <p:cNvPr id="3" name="TextBox 2"/>
          <p:cNvSpPr txBox="1"/>
          <p:nvPr/>
        </p:nvSpPr>
        <p:spPr>
          <a:xfrm>
            <a:off x="592282" y="748145"/>
            <a:ext cx="7796912" cy="923330"/>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Now suppose that there are 10 Million such reads aligning to the transcriptome. </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Since </a:t>
            </a:r>
            <a:r>
              <a:rPr lang="en-US" sz="1350" i="1" dirty="0">
                <a:latin typeface="Times New Roman" panose="02020603050405020304" pitchFamily="18" charset="0"/>
                <a:cs typeface="Times New Roman" panose="02020603050405020304" pitchFamily="18" charset="0"/>
              </a:rPr>
              <a:t>positional </a:t>
            </a:r>
            <a:r>
              <a:rPr lang="en-US" sz="1350" dirty="0">
                <a:latin typeface="Times New Roman" panose="02020603050405020304" pitchFamily="18" charset="0"/>
                <a:cs typeface="Times New Roman" panose="02020603050405020304" pitchFamily="18" charset="0"/>
              </a:rPr>
              <a:t>alignment information may not allow the discernment of transcripts, </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Not necessary to determine and report such information.</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Instead, many RNA-</a:t>
            </a:r>
            <a:r>
              <a:rPr lang="en-US" sz="1350" dirty="0" err="1">
                <a:latin typeface="Times New Roman" panose="02020603050405020304" pitchFamily="18" charset="0"/>
                <a:cs typeface="Times New Roman" panose="02020603050405020304" pitchFamily="18" charset="0"/>
              </a:rPr>
              <a:t>Seq</a:t>
            </a:r>
            <a:r>
              <a:rPr lang="en-US" sz="1350" dirty="0">
                <a:latin typeface="Times New Roman" panose="02020603050405020304" pitchFamily="18" charset="0"/>
                <a:cs typeface="Times New Roman" panose="02020603050405020304" pitchFamily="18" charset="0"/>
              </a:rPr>
              <a:t> transcript quantification tools use the following general procedure:</a:t>
            </a:r>
          </a:p>
        </p:txBody>
      </p:sp>
      <p:sp>
        <p:nvSpPr>
          <p:cNvPr id="4" name="Rectangle 3"/>
          <p:cNvSpPr/>
          <p:nvPr/>
        </p:nvSpPr>
        <p:spPr>
          <a:xfrm>
            <a:off x="1664625" y="3534987"/>
            <a:ext cx="2125980" cy="1346662"/>
          </a:xfrm>
          <a:prstGeom prst="rect">
            <a:avLst/>
          </a:prstGeom>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Times New Roman" panose="02020603050405020304" pitchFamily="18" charset="0"/>
                <a:cs typeface="Times New Roman" panose="02020603050405020304" pitchFamily="18" charset="0"/>
              </a:rPr>
              <a:t>Determine which transcripts each read is compatible with and count occurrences of specific ‘compatibility patterns’</a:t>
            </a:r>
          </a:p>
        </p:txBody>
      </p:sp>
      <p:sp>
        <p:nvSpPr>
          <p:cNvPr id="5" name="Rectangle 4"/>
          <p:cNvSpPr/>
          <p:nvPr/>
        </p:nvSpPr>
        <p:spPr>
          <a:xfrm>
            <a:off x="1689562" y="2612275"/>
            <a:ext cx="2076104" cy="642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i="1" dirty="0">
                <a:latin typeface="Times New Roman" panose="02020603050405020304" pitchFamily="18" charset="0"/>
                <a:cs typeface="Times New Roman" panose="02020603050405020304" pitchFamily="18" charset="0"/>
              </a:rPr>
              <a:t>Pseudo-Alignment</a:t>
            </a:r>
          </a:p>
        </p:txBody>
      </p:sp>
      <p:sp>
        <p:nvSpPr>
          <p:cNvPr id="6" name="Rectangle 5"/>
          <p:cNvSpPr/>
          <p:nvPr/>
        </p:nvSpPr>
        <p:spPr>
          <a:xfrm>
            <a:off x="274320" y="2431473"/>
            <a:ext cx="966355" cy="1003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latin typeface="Times New Roman" panose="02020603050405020304" pitchFamily="18" charset="0"/>
                <a:cs typeface="Times New Roman" panose="02020603050405020304" pitchFamily="18" charset="0"/>
              </a:rPr>
              <a:t>RNASeq</a:t>
            </a:r>
            <a:r>
              <a:rPr lang="en-US" sz="1350" dirty="0">
                <a:latin typeface="Times New Roman" panose="02020603050405020304" pitchFamily="18" charset="0"/>
                <a:cs typeface="Times New Roman" panose="02020603050405020304" pitchFamily="18" charset="0"/>
              </a:rPr>
              <a:t> Sequencing Reads File</a:t>
            </a:r>
          </a:p>
        </p:txBody>
      </p:sp>
      <p:cxnSp>
        <p:nvCxnSpPr>
          <p:cNvPr id="8" name="Straight Arrow Connector 7"/>
          <p:cNvCxnSpPr>
            <a:stCxn id="6" idx="3"/>
            <a:endCxn id="5" idx="1"/>
          </p:cNvCxnSpPr>
          <p:nvPr/>
        </p:nvCxnSpPr>
        <p:spPr>
          <a:xfrm>
            <a:off x="1240674" y="2933354"/>
            <a:ext cx="44888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3"/>
            <a:endCxn id="12" idx="1"/>
          </p:cNvCxnSpPr>
          <p:nvPr/>
        </p:nvCxnSpPr>
        <p:spPr>
          <a:xfrm flipV="1">
            <a:off x="3765665" y="2929198"/>
            <a:ext cx="444732" cy="415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210397" y="2608119"/>
            <a:ext cx="2076104" cy="642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i="1" dirty="0">
                <a:latin typeface="Times New Roman" panose="02020603050405020304" pitchFamily="18" charset="0"/>
                <a:cs typeface="Times New Roman" panose="02020603050405020304" pitchFamily="18" charset="0"/>
              </a:rPr>
              <a:t>Expectation Maximization</a:t>
            </a:r>
          </a:p>
        </p:txBody>
      </p:sp>
      <p:sp>
        <p:nvSpPr>
          <p:cNvPr id="15" name="Rectangle 14"/>
          <p:cNvSpPr/>
          <p:nvPr/>
        </p:nvSpPr>
        <p:spPr>
          <a:xfrm>
            <a:off x="4185459" y="3537066"/>
            <a:ext cx="2125980" cy="1346662"/>
          </a:xfrm>
          <a:prstGeom prst="rect">
            <a:avLst/>
          </a:prstGeom>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Times New Roman" panose="02020603050405020304" pitchFamily="18" charset="0"/>
                <a:cs typeface="Times New Roman" panose="02020603050405020304" pitchFamily="18" charset="0"/>
              </a:rPr>
              <a:t>Use Iterative approach to estimate specific abundances from ‘coarsened’ data (IE, get specific transcript counts from general)</a:t>
            </a:r>
          </a:p>
        </p:txBody>
      </p:sp>
      <p:cxnSp>
        <p:nvCxnSpPr>
          <p:cNvPr id="23" name="Straight Arrow Connector 22"/>
          <p:cNvCxnSpPr>
            <a:stCxn id="12" idx="3"/>
            <a:endCxn id="24" idx="1"/>
          </p:cNvCxnSpPr>
          <p:nvPr/>
        </p:nvCxnSpPr>
        <p:spPr>
          <a:xfrm>
            <a:off x="6286501" y="2929198"/>
            <a:ext cx="46759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6754091" y="2427317"/>
            <a:ext cx="966355" cy="1003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Times New Roman" panose="02020603050405020304" pitchFamily="18" charset="0"/>
                <a:cs typeface="Times New Roman" panose="02020603050405020304" pitchFamily="18" charset="0"/>
              </a:rPr>
              <a:t>Transcript</a:t>
            </a:r>
          </a:p>
          <a:p>
            <a:pPr algn="ctr"/>
            <a:r>
              <a:rPr lang="en-US" sz="1350" dirty="0">
                <a:latin typeface="Times New Roman" panose="02020603050405020304" pitchFamily="18" charset="0"/>
                <a:cs typeface="Times New Roman" panose="02020603050405020304" pitchFamily="18" charset="0"/>
              </a:rPr>
              <a:t>Abundance</a:t>
            </a:r>
          </a:p>
          <a:p>
            <a:pPr algn="ctr"/>
            <a:r>
              <a:rPr lang="en-US" sz="1350" dirty="0">
                <a:latin typeface="Times New Roman" panose="02020603050405020304" pitchFamily="18" charset="0"/>
                <a:cs typeface="Times New Roman" panose="02020603050405020304" pitchFamily="18" charset="0"/>
              </a:rPr>
              <a:t>Estimates</a:t>
            </a:r>
          </a:p>
        </p:txBody>
      </p:sp>
      <p:sp>
        <p:nvSpPr>
          <p:cNvPr id="26" name="Rectangle 25"/>
          <p:cNvSpPr/>
          <p:nvPr/>
        </p:nvSpPr>
        <p:spPr>
          <a:xfrm>
            <a:off x="2022070" y="1758142"/>
            <a:ext cx="1400696" cy="50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Times New Roman" panose="02020603050405020304" pitchFamily="18" charset="0"/>
                <a:cs typeface="Times New Roman" panose="02020603050405020304" pitchFamily="18" charset="0"/>
              </a:rPr>
              <a:t>Reference </a:t>
            </a:r>
          </a:p>
          <a:p>
            <a:pPr algn="ctr"/>
            <a:r>
              <a:rPr lang="en-US" sz="1350" dirty="0">
                <a:latin typeface="Times New Roman" panose="02020603050405020304" pitchFamily="18" charset="0"/>
                <a:cs typeface="Times New Roman" panose="02020603050405020304" pitchFamily="18" charset="0"/>
              </a:rPr>
              <a:t>Transcriptome</a:t>
            </a:r>
          </a:p>
        </p:txBody>
      </p:sp>
      <p:cxnSp>
        <p:nvCxnSpPr>
          <p:cNvPr id="28" name="Straight Arrow Connector 27"/>
          <p:cNvCxnSpPr>
            <a:stCxn id="26" idx="2"/>
            <a:endCxn id="5" idx="0"/>
          </p:cNvCxnSpPr>
          <p:nvPr/>
        </p:nvCxnSpPr>
        <p:spPr>
          <a:xfrm>
            <a:off x="2722419" y="2265219"/>
            <a:ext cx="5195" cy="347057"/>
          </a:xfrm>
          <a:prstGeom prst="straightConnector1">
            <a:avLst/>
          </a:prstGeom>
          <a:ln>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630344"/>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5853075"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RNA-</a:t>
            </a:r>
            <a:r>
              <a:rPr lang="en-US" sz="2100" dirty="0" err="1">
                <a:solidFill>
                  <a:srgbClr val="626462"/>
                </a:solidFill>
                <a:latin typeface="Times New Roman" panose="02020603050405020304" pitchFamily="18" charset="0"/>
                <a:cs typeface="Times New Roman" panose="02020603050405020304" pitchFamily="18" charset="0"/>
              </a:rPr>
              <a:t>Seq</a:t>
            </a:r>
            <a:r>
              <a:rPr lang="en-US" sz="2100" dirty="0">
                <a:solidFill>
                  <a:srgbClr val="626462"/>
                </a:solidFill>
                <a:latin typeface="Times New Roman" panose="02020603050405020304" pitchFamily="18" charset="0"/>
                <a:cs typeface="Times New Roman" panose="02020603050405020304" pitchFamily="18" charset="0"/>
              </a:rPr>
              <a:t> Experiments Overview</a:t>
            </a:r>
          </a:p>
        </p:txBody>
      </p:sp>
      <p:sp>
        <p:nvSpPr>
          <p:cNvPr id="4" name="Rectangle 3"/>
          <p:cNvSpPr/>
          <p:nvPr/>
        </p:nvSpPr>
        <p:spPr>
          <a:xfrm>
            <a:off x="2263140" y="829195"/>
            <a:ext cx="2076104" cy="642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i="1" dirty="0">
                <a:latin typeface="Times New Roman" panose="02020603050405020304" pitchFamily="18" charset="0"/>
                <a:cs typeface="Times New Roman" panose="02020603050405020304" pitchFamily="18" charset="0"/>
              </a:rPr>
              <a:t>Pseudo-Alignment</a:t>
            </a:r>
          </a:p>
        </p:txBody>
      </p:sp>
      <p:sp>
        <p:nvSpPr>
          <p:cNvPr id="5" name="Rectangle 4"/>
          <p:cNvSpPr/>
          <p:nvPr/>
        </p:nvSpPr>
        <p:spPr>
          <a:xfrm>
            <a:off x="847898" y="648393"/>
            <a:ext cx="966355" cy="1003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latin typeface="Times New Roman" panose="02020603050405020304" pitchFamily="18" charset="0"/>
                <a:cs typeface="Times New Roman" panose="02020603050405020304" pitchFamily="18" charset="0"/>
              </a:rPr>
              <a:t>RNASeq</a:t>
            </a:r>
            <a:r>
              <a:rPr lang="en-US" sz="1350" dirty="0">
                <a:latin typeface="Times New Roman" panose="02020603050405020304" pitchFamily="18" charset="0"/>
                <a:cs typeface="Times New Roman" panose="02020603050405020304" pitchFamily="18" charset="0"/>
              </a:rPr>
              <a:t> Sequencing Reads File</a:t>
            </a:r>
          </a:p>
        </p:txBody>
      </p:sp>
      <p:cxnSp>
        <p:nvCxnSpPr>
          <p:cNvPr id="6" name="Straight Arrow Connector 5"/>
          <p:cNvCxnSpPr>
            <a:stCxn id="5" idx="3"/>
            <a:endCxn id="4" idx="1"/>
          </p:cNvCxnSpPr>
          <p:nvPr/>
        </p:nvCxnSpPr>
        <p:spPr>
          <a:xfrm>
            <a:off x="1814253" y="1150274"/>
            <a:ext cx="448888"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3"/>
            <a:endCxn id="8" idx="1"/>
          </p:cNvCxnSpPr>
          <p:nvPr/>
        </p:nvCxnSpPr>
        <p:spPr>
          <a:xfrm flipV="1">
            <a:off x="4339244" y="1146118"/>
            <a:ext cx="444732" cy="415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4783975" y="825039"/>
            <a:ext cx="2076104" cy="6421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i="1" dirty="0">
                <a:latin typeface="Times New Roman" panose="02020603050405020304" pitchFamily="18" charset="0"/>
                <a:cs typeface="Times New Roman" panose="02020603050405020304" pitchFamily="18" charset="0"/>
              </a:rPr>
              <a:t>Expectation Maximization</a:t>
            </a:r>
          </a:p>
        </p:txBody>
      </p:sp>
      <p:cxnSp>
        <p:nvCxnSpPr>
          <p:cNvPr id="10" name="Straight Arrow Connector 9"/>
          <p:cNvCxnSpPr>
            <a:stCxn id="8" idx="3"/>
            <a:endCxn id="11" idx="1"/>
          </p:cNvCxnSpPr>
          <p:nvPr/>
        </p:nvCxnSpPr>
        <p:spPr>
          <a:xfrm>
            <a:off x="6860079" y="1146118"/>
            <a:ext cx="467590"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327669" y="644237"/>
            <a:ext cx="966355" cy="10037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Times New Roman" panose="02020603050405020304" pitchFamily="18" charset="0"/>
                <a:cs typeface="Times New Roman" panose="02020603050405020304" pitchFamily="18" charset="0"/>
              </a:rPr>
              <a:t>Transcript</a:t>
            </a:r>
          </a:p>
          <a:p>
            <a:pPr algn="ctr"/>
            <a:r>
              <a:rPr lang="en-US" sz="1350" dirty="0">
                <a:latin typeface="Times New Roman" panose="02020603050405020304" pitchFamily="18" charset="0"/>
                <a:cs typeface="Times New Roman" panose="02020603050405020304" pitchFamily="18" charset="0"/>
              </a:rPr>
              <a:t>Abundance</a:t>
            </a:r>
          </a:p>
          <a:p>
            <a:pPr algn="ctr"/>
            <a:r>
              <a:rPr lang="en-US" sz="1350" dirty="0">
                <a:latin typeface="Times New Roman" panose="02020603050405020304" pitchFamily="18" charset="0"/>
                <a:cs typeface="Times New Roman" panose="02020603050405020304" pitchFamily="18" charset="0"/>
              </a:rPr>
              <a:t>Estimates</a:t>
            </a:r>
          </a:p>
        </p:txBody>
      </p:sp>
      <mc:AlternateContent xmlns:mc="http://schemas.openxmlformats.org/markup-compatibility/2006" xmlns:a14="http://schemas.microsoft.com/office/drawing/2010/main">
        <mc:Choice Requires="a14">
          <p:sp>
            <p:nvSpPr>
              <p:cNvPr id="12" name="TextBox 11"/>
              <p:cNvSpPr txBox="1"/>
              <p:nvPr/>
            </p:nvSpPr>
            <p:spPr>
              <a:xfrm>
                <a:off x="399010" y="2468881"/>
                <a:ext cx="7836824" cy="1754326"/>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First data is collected from the RNA of the subject(s) under study using NGS technologies (short read sequencing)</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Compatibility for each read with each transcript in a </a:t>
                </a:r>
                <a:r>
                  <a:rPr lang="en-US" sz="1350" i="1" dirty="0">
                    <a:latin typeface="Times New Roman" panose="02020603050405020304" pitchFamily="18" charset="0"/>
                    <a:cs typeface="Times New Roman" panose="02020603050405020304" pitchFamily="18" charset="0"/>
                  </a:rPr>
                  <a:t>Reference Transcriptome</a:t>
                </a:r>
                <a:r>
                  <a:rPr lang="en-US" sz="1350" dirty="0">
                    <a:latin typeface="Times New Roman" panose="02020603050405020304" pitchFamily="18" charset="0"/>
                    <a:cs typeface="Times New Roman" panose="02020603050405020304" pitchFamily="18" charset="0"/>
                  </a:rPr>
                  <a:t> is determined by some Pseudo-Alignment procedure.</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Expectation Maximization for abundances of the true transcript counts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𝑋</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 are determined from the coarsened pattern counts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𝑌</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Estimates of the parameters of the distribution of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𝑌</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 (for </a:t>
                </a:r>
                <a14:m>
                  <m:oMath xmlns:m="http://schemas.openxmlformats.org/officeDocument/2006/math">
                    <m:r>
                      <a:rPr lang="en-US" sz="1350" i="1">
                        <a:latin typeface="Cambria Math" panose="02040503050406030204" pitchFamily="18" charset="0"/>
                        <a:cs typeface="Times New Roman" panose="02020603050405020304" pitchFamily="18" charset="0"/>
                      </a:rPr>
                      <m:t>𝑖</m:t>
                    </m:r>
                    <m:r>
                      <a:rPr lang="en-US" sz="1350" i="1">
                        <a:latin typeface="Cambria Math" panose="02040503050406030204" pitchFamily="18" charset="0"/>
                        <a:cs typeface="Times New Roman" panose="02020603050405020304" pitchFamily="18" charset="0"/>
                      </a:rPr>
                      <m:t>=1,…,</m:t>
                    </m:r>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𝑁</m:t>
                        </m:r>
                      </m:e>
                      <m:sub>
                        <m:r>
                          <a:rPr lang="en-US" sz="1350" i="1">
                            <a:latin typeface="Cambria Math" panose="02040503050406030204" pitchFamily="18" charset="0"/>
                            <a:cs typeface="Times New Roman" panose="02020603050405020304" pitchFamily="18" charset="0"/>
                          </a:rPr>
                          <m:t>𝑡</m:t>
                        </m:r>
                      </m:sub>
                    </m:sSub>
                  </m:oMath>
                </a14:m>
                <a:r>
                  <a:rPr lang="en-US" sz="13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𝛾</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 are presented as abundance estimates, and multiplied by the number of reads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𝑁</m:t>
                        </m:r>
                      </m:e>
                      <m:sub>
                        <m:r>
                          <a:rPr lang="en-US" sz="1350" i="1">
                            <a:latin typeface="Cambria Math" panose="02040503050406030204" pitchFamily="18" charset="0"/>
                            <a:cs typeface="Times New Roman" panose="02020603050405020304" pitchFamily="18" charset="0"/>
                          </a:rPr>
                          <m:t>𝑟</m:t>
                        </m:r>
                      </m:sub>
                    </m:sSub>
                  </m:oMath>
                </a14:m>
                <a:r>
                  <a:rPr lang="en-US" sz="1350" dirty="0">
                    <a:latin typeface="Times New Roman" panose="02020603050405020304" pitchFamily="18" charset="0"/>
                    <a:cs typeface="Times New Roman" panose="02020603050405020304" pitchFamily="18" charset="0"/>
                  </a:rPr>
                  <a:t> for expectations.</a:t>
                </a:r>
              </a:p>
            </p:txBody>
          </p:sp>
        </mc:Choice>
        <mc:Fallback xmlns="">
          <p:sp>
            <p:nvSpPr>
              <p:cNvPr id="12" name="TextBox 11"/>
              <p:cNvSpPr txBox="1">
                <a:spLocks noRot="1" noChangeAspect="1" noMove="1" noResize="1" noEditPoints="1" noAdjustHandles="1" noChangeArrowheads="1" noChangeShapeType="1" noTextEdit="1"/>
              </p:cNvSpPr>
              <p:nvPr/>
            </p:nvSpPr>
            <p:spPr>
              <a:xfrm>
                <a:off x="399010" y="2468881"/>
                <a:ext cx="7836824" cy="1754326"/>
              </a:xfrm>
              <a:prstGeom prst="rect">
                <a:avLst/>
              </a:prstGeom>
              <a:blipFill>
                <a:blip r:embed="rId2"/>
                <a:stretch>
                  <a:fillRect l="-78" t="-347" b="-2431"/>
                </a:stretch>
              </a:blipFill>
            </p:spPr>
            <p:txBody>
              <a:bodyPr/>
              <a:lstStyle/>
              <a:p>
                <a:r>
                  <a:rPr lang="en-US">
                    <a:noFill/>
                  </a:rPr>
                  <a:t> </a:t>
                </a:r>
              </a:p>
            </p:txBody>
          </p:sp>
        </mc:Fallback>
      </mc:AlternateContent>
      <p:sp>
        <p:nvSpPr>
          <p:cNvPr id="13" name="Rectangle 12"/>
          <p:cNvSpPr/>
          <p:nvPr/>
        </p:nvSpPr>
        <p:spPr>
          <a:xfrm>
            <a:off x="2601883" y="1770610"/>
            <a:ext cx="1400696" cy="5070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latin typeface="Times New Roman" panose="02020603050405020304" pitchFamily="18" charset="0"/>
                <a:cs typeface="Times New Roman" panose="02020603050405020304" pitchFamily="18" charset="0"/>
              </a:rPr>
              <a:t>Reference </a:t>
            </a:r>
          </a:p>
          <a:p>
            <a:pPr algn="ctr"/>
            <a:r>
              <a:rPr lang="en-US" sz="1350" dirty="0">
                <a:latin typeface="Times New Roman" panose="02020603050405020304" pitchFamily="18" charset="0"/>
                <a:cs typeface="Times New Roman" panose="02020603050405020304" pitchFamily="18" charset="0"/>
              </a:rPr>
              <a:t>Transcriptome</a:t>
            </a:r>
          </a:p>
        </p:txBody>
      </p:sp>
      <p:cxnSp>
        <p:nvCxnSpPr>
          <p:cNvPr id="14" name="Straight Arrow Connector 13"/>
          <p:cNvCxnSpPr>
            <a:stCxn id="13" idx="0"/>
            <a:endCxn id="4" idx="2"/>
          </p:cNvCxnSpPr>
          <p:nvPr/>
        </p:nvCxnSpPr>
        <p:spPr>
          <a:xfrm flipH="1" flipV="1">
            <a:off x="3301192" y="1471353"/>
            <a:ext cx="1039" cy="299258"/>
          </a:xfrm>
          <a:prstGeom prst="straightConnector1">
            <a:avLst/>
          </a:prstGeom>
          <a:ln>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47691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5853075"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RNA-</a:t>
            </a:r>
            <a:r>
              <a:rPr lang="en-US" sz="2100" dirty="0" err="1">
                <a:solidFill>
                  <a:srgbClr val="626462"/>
                </a:solidFill>
                <a:latin typeface="Times New Roman" panose="02020603050405020304" pitchFamily="18" charset="0"/>
                <a:cs typeface="Times New Roman" panose="02020603050405020304" pitchFamily="18" charset="0"/>
              </a:rPr>
              <a:t>Seq</a:t>
            </a:r>
            <a:r>
              <a:rPr lang="en-US" sz="2100" dirty="0">
                <a:solidFill>
                  <a:srgbClr val="626462"/>
                </a:solidFill>
                <a:latin typeface="Times New Roman" panose="02020603050405020304" pitchFamily="18" charset="0"/>
                <a:cs typeface="Times New Roman" panose="02020603050405020304" pitchFamily="18" charset="0"/>
              </a:rPr>
              <a:t> Abundance Estimation: </a:t>
            </a:r>
            <a:r>
              <a:rPr lang="en-US" sz="2100" dirty="0" err="1">
                <a:solidFill>
                  <a:srgbClr val="626462"/>
                </a:solidFill>
                <a:latin typeface="Times New Roman" panose="02020603050405020304" pitchFamily="18" charset="0"/>
                <a:cs typeface="Times New Roman" panose="02020603050405020304" pitchFamily="18" charset="0"/>
              </a:rPr>
              <a:t>Kallisto</a:t>
            </a:r>
            <a:endParaRPr lang="en-US" sz="2100" dirty="0">
              <a:solidFill>
                <a:srgbClr val="626462"/>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p:cNvSpPr txBox="1"/>
              <p:nvPr/>
            </p:nvSpPr>
            <p:spPr>
              <a:xfrm>
                <a:off x="523702" y="804257"/>
                <a:ext cx="7836824" cy="3000821"/>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First data is collected from the RNA of the subject(s) under study using NGS technologies (short read sequencing)</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Compatibility for each read with each transcript in a </a:t>
                </a:r>
                <a:r>
                  <a:rPr lang="en-US" sz="1350" i="1" dirty="0">
                    <a:latin typeface="Times New Roman" panose="02020603050405020304" pitchFamily="18" charset="0"/>
                    <a:cs typeface="Times New Roman" panose="02020603050405020304" pitchFamily="18" charset="0"/>
                  </a:rPr>
                  <a:t>Reference Transcriptome</a:t>
                </a:r>
                <a:r>
                  <a:rPr lang="en-US" sz="1350" dirty="0">
                    <a:latin typeface="Times New Roman" panose="02020603050405020304" pitchFamily="18" charset="0"/>
                    <a:cs typeface="Times New Roman" panose="02020603050405020304" pitchFamily="18" charset="0"/>
                  </a:rPr>
                  <a:t> is determined by some Pseudo-Alignment procedure.</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Expectation Maximization for abundances of the true transcript counts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𝑋</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 are determined from the coarsened pattern counts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𝑌</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Estimates of the parameters of the distribution of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𝑌</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 (for </a:t>
                </a:r>
                <a14:m>
                  <m:oMath xmlns:m="http://schemas.openxmlformats.org/officeDocument/2006/math">
                    <m:r>
                      <a:rPr lang="en-US" sz="1350" i="1">
                        <a:latin typeface="Cambria Math" panose="02040503050406030204" pitchFamily="18" charset="0"/>
                        <a:cs typeface="Times New Roman" panose="02020603050405020304" pitchFamily="18" charset="0"/>
                      </a:rPr>
                      <m:t>𝑖</m:t>
                    </m:r>
                    <m:r>
                      <a:rPr lang="en-US" sz="1350" i="1">
                        <a:latin typeface="Cambria Math" panose="02040503050406030204" pitchFamily="18" charset="0"/>
                        <a:cs typeface="Times New Roman" panose="02020603050405020304" pitchFamily="18" charset="0"/>
                      </a:rPr>
                      <m:t>=1,…,</m:t>
                    </m:r>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𝑁</m:t>
                        </m:r>
                      </m:e>
                      <m:sub>
                        <m:r>
                          <a:rPr lang="en-US" sz="1350" i="1">
                            <a:latin typeface="Cambria Math" panose="02040503050406030204" pitchFamily="18" charset="0"/>
                            <a:cs typeface="Times New Roman" panose="02020603050405020304" pitchFamily="18" charset="0"/>
                          </a:rPr>
                          <m:t>𝑡</m:t>
                        </m:r>
                      </m:sub>
                    </m:sSub>
                  </m:oMath>
                </a14:m>
                <a:r>
                  <a:rPr lang="en-US" sz="13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𝛾</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 are presented as abundance estimates, and multiplied by the number of reads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𝑁</m:t>
                        </m:r>
                      </m:e>
                      <m:sub>
                        <m:r>
                          <a:rPr lang="en-US" sz="1350" i="1">
                            <a:latin typeface="Cambria Math" panose="02040503050406030204" pitchFamily="18" charset="0"/>
                            <a:cs typeface="Times New Roman" panose="02020603050405020304" pitchFamily="18" charset="0"/>
                          </a:rPr>
                          <m:t>𝑟</m:t>
                        </m:r>
                      </m:sub>
                    </m:sSub>
                  </m:oMath>
                </a14:m>
                <a:r>
                  <a:rPr lang="en-US" sz="1350" dirty="0">
                    <a:latin typeface="Times New Roman" panose="02020603050405020304" pitchFamily="18" charset="0"/>
                    <a:cs typeface="Times New Roman" panose="02020603050405020304" pitchFamily="18" charset="0"/>
                  </a:rPr>
                  <a:t> for expectations.</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Sometimes TPM (Transcripts per million reads) are also presented. </a:t>
                </a:r>
              </a:p>
              <a:p>
                <a:pPr marL="214313" indent="-214313">
                  <a:buFont typeface="Arial" panose="020B0604020202020204" pitchFamily="34" charset="0"/>
                  <a:buChar char="•"/>
                </a:pPr>
                <a:endParaRPr lang="en-US" sz="1350"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Two popular procedures which implement this approach are Salmon and </a:t>
                </a:r>
                <a:r>
                  <a:rPr lang="en-US" sz="1350" dirty="0" err="1">
                    <a:latin typeface="Times New Roman" panose="02020603050405020304" pitchFamily="18" charset="0"/>
                    <a:cs typeface="Times New Roman" panose="02020603050405020304" pitchFamily="18" charset="0"/>
                  </a:rPr>
                  <a:t>Kallisto</a:t>
                </a:r>
                <a:r>
                  <a:rPr lang="en-US" sz="1350" dirty="0">
                    <a:latin typeface="Times New Roman" panose="02020603050405020304" pitchFamily="18" charset="0"/>
                    <a:cs typeface="Times New Roman" panose="02020603050405020304" pitchFamily="18" charset="0"/>
                  </a:rPr>
                  <a:t>.  </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These will be presented and a demonstration given. </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Tomorrow we will walk through installation of these software and their usage, and a third software will be demonstrated*.</a:t>
                </a:r>
              </a:p>
            </p:txBody>
          </p:sp>
        </mc:Choice>
        <mc:Fallback xmlns="">
          <p:sp>
            <p:nvSpPr>
              <p:cNvPr id="3" name="TextBox 2"/>
              <p:cNvSpPr txBox="1">
                <a:spLocks noRot="1" noChangeAspect="1" noMove="1" noResize="1" noEditPoints="1" noAdjustHandles="1" noChangeArrowheads="1" noChangeShapeType="1" noTextEdit="1"/>
              </p:cNvSpPr>
              <p:nvPr/>
            </p:nvSpPr>
            <p:spPr>
              <a:xfrm>
                <a:off x="523702" y="804257"/>
                <a:ext cx="7836824" cy="3000821"/>
              </a:xfrm>
              <a:prstGeom prst="rect">
                <a:avLst/>
              </a:prstGeom>
              <a:blipFill>
                <a:blip r:embed="rId2"/>
                <a:stretch>
                  <a:fillRect l="-78" t="-407" r="-623" b="-1220"/>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995055" y="3989848"/>
            <a:ext cx="629689" cy="629689"/>
          </a:xfrm>
          <a:prstGeom prst="rect">
            <a:avLst/>
          </a:prstGeom>
        </p:spPr>
      </p:pic>
      <p:sp>
        <p:nvSpPr>
          <p:cNvPr id="5" name="TextBox 4"/>
          <p:cNvSpPr txBox="1"/>
          <p:nvPr/>
        </p:nvSpPr>
        <p:spPr>
          <a:xfrm>
            <a:off x="1982587" y="4632268"/>
            <a:ext cx="1502525" cy="300082"/>
          </a:xfrm>
          <a:prstGeom prst="rect">
            <a:avLst/>
          </a:prstGeom>
          <a:noFill/>
        </p:spPr>
        <p:txBody>
          <a:bodyPr wrap="square" rtlCol="0">
            <a:spAutoFit/>
          </a:bodyPr>
          <a:lstStyle/>
          <a:p>
            <a:r>
              <a:rPr lang="en-US" sz="1350" dirty="0">
                <a:solidFill>
                  <a:srgbClr val="000000"/>
                </a:solidFill>
              </a:rPr>
              <a:t>Salmon</a:t>
            </a: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41384" y="3609801"/>
            <a:ext cx="1349967" cy="1103515"/>
          </a:xfrm>
          <a:prstGeom prst="rect">
            <a:avLst/>
          </a:prstGeom>
        </p:spPr>
      </p:pic>
      <p:sp>
        <p:nvSpPr>
          <p:cNvPr id="7" name="TextBox 6"/>
          <p:cNvSpPr txBox="1"/>
          <p:nvPr/>
        </p:nvSpPr>
        <p:spPr>
          <a:xfrm>
            <a:off x="3106883" y="4677988"/>
            <a:ext cx="1502525" cy="300082"/>
          </a:xfrm>
          <a:prstGeom prst="rect">
            <a:avLst/>
          </a:prstGeom>
          <a:noFill/>
        </p:spPr>
        <p:txBody>
          <a:bodyPr wrap="square" rtlCol="0">
            <a:spAutoFit/>
          </a:bodyPr>
          <a:lstStyle/>
          <a:p>
            <a:r>
              <a:rPr lang="en-US" sz="1350" dirty="0" err="1">
                <a:solidFill>
                  <a:srgbClr val="000000"/>
                </a:solidFill>
              </a:rPr>
              <a:t>Kallisto</a:t>
            </a:r>
            <a:endParaRPr lang="en-US" sz="1350" dirty="0">
              <a:solidFill>
                <a:srgbClr val="000000"/>
              </a:solidFill>
            </a:endParaRPr>
          </a:p>
        </p:txBody>
      </p:sp>
      <p:sp>
        <p:nvSpPr>
          <p:cNvPr id="8" name="TextBox 7"/>
          <p:cNvSpPr txBox="1"/>
          <p:nvPr/>
        </p:nvSpPr>
        <p:spPr>
          <a:xfrm>
            <a:off x="4314307" y="3620006"/>
            <a:ext cx="2157152" cy="1546577"/>
          </a:xfrm>
          <a:prstGeom prst="rect">
            <a:avLst/>
          </a:prstGeom>
          <a:noFill/>
        </p:spPr>
        <p:txBody>
          <a:bodyPr wrap="square" rtlCol="0">
            <a:spAutoFit/>
          </a:bodyPr>
          <a:lstStyle/>
          <a:p>
            <a:r>
              <a:rPr lang="en-US" sz="1350" dirty="0"/>
              <a:t>* </a:t>
            </a:r>
            <a:r>
              <a:rPr lang="en-US" sz="1350" dirty="0">
                <a:latin typeface="Times New Roman" panose="02020603050405020304" pitchFamily="18" charset="0"/>
                <a:cs typeface="Times New Roman" panose="02020603050405020304" pitchFamily="18" charset="0"/>
              </a:rPr>
              <a:t>we are creating a new tool called H2Q which takes into account SNP variability between alleles to provide allele specific transcript quantification results</a:t>
            </a:r>
          </a:p>
          <a:p>
            <a:endParaRPr lang="en-US" sz="1350" dirty="0"/>
          </a:p>
        </p:txBody>
      </p:sp>
    </p:spTree>
    <p:extLst>
      <p:ext uri="{BB962C8B-B14F-4D97-AF65-F5344CB8AC3E}">
        <p14:creationId xmlns:p14="http://schemas.microsoft.com/office/powerpoint/2010/main" val="2940368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E1173-B89D-875A-1DBE-7C6C071497DA}"/>
              </a:ext>
            </a:extLst>
          </p:cNvPr>
          <p:cNvSpPr>
            <a:spLocks noGrp="1"/>
          </p:cNvSpPr>
          <p:nvPr>
            <p:ph type="title"/>
          </p:nvPr>
        </p:nvSpPr>
        <p:spPr/>
        <p:txBody>
          <a:bodyPr>
            <a:normAutofit fontScale="90000"/>
          </a:bodyPr>
          <a:lstStyle/>
          <a:p>
            <a:r>
              <a:rPr lang="en-US" dirty="0"/>
              <a:t>De Novo Assembly – Greedy Approach</a:t>
            </a:r>
          </a:p>
        </p:txBody>
      </p:sp>
      <p:sp>
        <p:nvSpPr>
          <p:cNvPr id="3" name="Content Placeholder 2">
            <a:extLst>
              <a:ext uri="{FF2B5EF4-FFF2-40B4-BE49-F238E27FC236}">
                <a16:creationId xmlns:a16="http://schemas.microsoft.com/office/drawing/2014/main" id="{E19E9A77-C70D-8F01-FAED-EDD69F814C46}"/>
              </a:ext>
            </a:extLst>
          </p:cNvPr>
          <p:cNvSpPr>
            <a:spLocks noGrp="1"/>
          </p:cNvSpPr>
          <p:nvPr>
            <p:ph idx="1"/>
          </p:nvPr>
        </p:nvSpPr>
        <p:spPr/>
        <p:txBody>
          <a:bodyPr/>
          <a:lstStyle/>
          <a:p>
            <a:r>
              <a:rPr lang="en-US" dirty="0"/>
              <a:t>Start with one sequence, </a:t>
            </a:r>
          </a:p>
          <a:p>
            <a:pPr lvl="1"/>
            <a:r>
              <a:rPr lang="en-US" dirty="0"/>
              <a:t>Match to all other sequences, </a:t>
            </a:r>
          </a:p>
          <a:p>
            <a:pPr lvl="2"/>
            <a:r>
              <a:rPr lang="en-US" dirty="0"/>
              <a:t>If there is a match extend the overall sequence until you cannot extend any further, this forms a “contig”</a:t>
            </a:r>
          </a:p>
          <a:p>
            <a:pPr lvl="2"/>
            <a:r>
              <a:rPr lang="en-US" dirty="0"/>
              <a:t>Exclude all sequences within that contig, </a:t>
            </a:r>
          </a:p>
          <a:p>
            <a:pPr lvl="2"/>
            <a:r>
              <a:rPr lang="en-US" dirty="0"/>
              <a:t>Repeat until all contigs found</a:t>
            </a:r>
          </a:p>
        </p:txBody>
      </p:sp>
    </p:spTree>
    <p:extLst>
      <p:ext uri="{BB962C8B-B14F-4D97-AF65-F5344CB8AC3E}">
        <p14:creationId xmlns:p14="http://schemas.microsoft.com/office/powerpoint/2010/main" val="2795255305"/>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577071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err="1">
                <a:solidFill>
                  <a:srgbClr val="626462"/>
                </a:solidFill>
                <a:latin typeface="Times New Roman" panose="02020603050405020304" pitchFamily="18" charset="0"/>
                <a:cs typeface="Times New Roman" panose="02020603050405020304" pitchFamily="18" charset="0"/>
              </a:rPr>
              <a:t>Kallisto</a:t>
            </a:r>
            <a:r>
              <a:rPr lang="en-US" sz="2100" dirty="0">
                <a:solidFill>
                  <a:srgbClr val="626462"/>
                </a:solidFill>
                <a:latin typeface="Times New Roman" panose="02020603050405020304" pitchFamily="18" charset="0"/>
                <a:cs typeface="Times New Roman" panose="02020603050405020304" pitchFamily="18" charset="0"/>
              </a:rPr>
              <a:t>: Understanding the Algorithm</a:t>
            </a:r>
          </a:p>
        </p:txBody>
      </p:sp>
      <mc:AlternateContent xmlns:mc="http://schemas.openxmlformats.org/markup-compatibility/2006" xmlns:a14="http://schemas.microsoft.com/office/drawing/2010/main">
        <mc:Choice Requires="a14">
          <p:sp>
            <p:nvSpPr>
              <p:cNvPr id="3" name="TextBox 2"/>
              <p:cNvSpPr txBox="1"/>
              <p:nvPr/>
            </p:nvSpPr>
            <p:spPr>
              <a:xfrm>
                <a:off x="625599" y="839127"/>
                <a:ext cx="7475414" cy="2793072"/>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As previously stated, the RNA-</a:t>
                </a:r>
                <a:r>
                  <a:rPr lang="en-US" sz="1350" dirty="0" err="1">
                    <a:solidFill>
                      <a:srgbClr val="626462"/>
                    </a:solidFill>
                    <a:latin typeface="Times New Roman" panose="02020603050405020304" pitchFamily="18" charset="0"/>
                    <a:cs typeface="Times New Roman" panose="02020603050405020304" pitchFamily="18" charset="0"/>
                  </a:rPr>
                  <a:t>Seq</a:t>
                </a:r>
                <a:r>
                  <a:rPr lang="en-US" sz="1350" dirty="0">
                    <a:solidFill>
                      <a:srgbClr val="626462"/>
                    </a:solidFill>
                    <a:latin typeface="Times New Roman" panose="02020603050405020304" pitchFamily="18" charset="0"/>
                    <a:cs typeface="Times New Roman" panose="02020603050405020304" pitchFamily="18" charset="0"/>
                  </a:rPr>
                  <a:t> quantification algorithms used in state of the art applications generally follow two steps: </a:t>
                </a:r>
              </a:p>
              <a:p>
                <a:pPr marL="600075" lvl="1" indent="-257175">
                  <a:buFont typeface="+mj-lt"/>
                  <a:buAutoNum type="arabicPeriod"/>
                  <a:defRPr/>
                </a:pPr>
                <a:r>
                  <a:rPr lang="en-US" sz="1350" dirty="0">
                    <a:solidFill>
                      <a:srgbClr val="626462"/>
                    </a:solidFill>
                    <a:latin typeface="Times New Roman" panose="02020603050405020304" pitchFamily="18" charset="0"/>
                    <a:cs typeface="Times New Roman" panose="02020603050405020304" pitchFamily="18" charset="0"/>
                  </a:rPr>
                  <a:t>“Pseudo-Alignments” indicating the subset of transcripts which are ‘compatible’ with each read are determined. </a:t>
                </a:r>
              </a:p>
              <a:p>
                <a:pPr marL="600075" lvl="1" indent="-257175">
                  <a:buFont typeface="+mj-lt"/>
                  <a:buAutoNum type="arabicPeriod"/>
                  <a:defRPr/>
                </a:pPr>
                <a:r>
                  <a:rPr lang="en-US" sz="1350" dirty="0">
                    <a:solidFill>
                      <a:srgbClr val="626462"/>
                    </a:solidFill>
                    <a:latin typeface="Times New Roman" panose="02020603050405020304" pitchFamily="18" charset="0"/>
                    <a:cs typeface="Times New Roman" panose="02020603050405020304" pitchFamily="18" charset="0"/>
                  </a:rPr>
                  <a:t>The Expectation Maximization algorithm is applied to determine the Maximum Likelihood Estimators for the Multinomial Proportions associated with each transcript.</a:t>
                </a:r>
              </a:p>
              <a:p>
                <a:pPr marL="600075" lvl="1" indent="-257175">
                  <a:buFont typeface="+mj-lt"/>
                  <a:buAutoNum type="arabicPeriod"/>
                  <a:defRPr/>
                </a:pPr>
                <a:endParaRPr lang="en-US" sz="1350" dirty="0">
                  <a:solidFill>
                    <a:srgbClr val="626462"/>
                  </a:solidFill>
                  <a:latin typeface="Times New Roman" panose="02020603050405020304" pitchFamily="18" charset="0"/>
                  <a:cs typeface="Times New Roman" panose="02020603050405020304" pitchFamily="18" charset="0"/>
                </a:endParaRPr>
              </a:p>
              <a:p>
                <a:pPr marL="257175" indent="-257175">
                  <a:buFont typeface="Arial" panose="020B0604020202020204" pitchFamily="34" charset="0"/>
                  <a:buChar char="•"/>
                  <a:defRPr/>
                </a:pPr>
                <a:r>
                  <a:rPr lang="en-US" sz="1350" dirty="0" err="1">
                    <a:solidFill>
                      <a:srgbClr val="626462"/>
                    </a:solidFill>
                    <a:latin typeface="Times New Roman" panose="02020603050405020304" pitchFamily="18" charset="0"/>
                    <a:cs typeface="Times New Roman" panose="02020603050405020304" pitchFamily="18" charset="0"/>
                  </a:rPr>
                  <a:t>Kallisto</a:t>
                </a:r>
                <a:r>
                  <a:rPr lang="en-US" sz="1350" dirty="0">
                    <a:solidFill>
                      <a:srgbClr val="626462"/>
                    </a:solidFill>
                    <a:latin typeface="Times New Roman" panose="02020603050405020304" pitchFamily="18" charset="0"/>
                    <a:cs typeface="Times New Roman" panose="02020603050405020304" pitchFamily="18" charset="0"/>
                  </a:rPr>
                  <a:t> uses a transcriptome de </a:t>
                </a:r>
                <a:r>
                  <a:rPr lang="en-US" sz="1350" dirty="0" err="1">
                    <a:solidFill>
                      <a:srgbClr val="626462"/>
                    </a:solidFill>
                    <a:latin typeface="Times New Roman" panose="02020603050405020304" pitchFamily="18" charset="0"/>
                    <a:cs typeface="Times New Roman" panose="02020603050405020304" pitchFamily="18" charset="0"/>
                  </a:rPr>
                  <a:t>Brujin</a:t>
                </a:r>
                <a:r>
                  <a:rPr lang="en-US" sz="1350" dirty="0">
                    <a:solidFill>
                      <a:srgbClr val="626462"/>
                    </a:solidFill>
                    <a:latin typeface="Times New Roman" panose="02020603050405020304" pitchFamily="18" charset="0"/>
                    <a:cs typeface="Times New Roman" panose="02020603050405020304" pitchFamily="18" charset="0"/>
                  </a:rPr>
                  <a:t> graph to determine which transcripts are compatible with each read (pair).</a:t>
                </a:r>
              </a:p>
              <a:p>
                <a:pPr marL="600075" lvl="1" indent="-257175">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The De </a:t>
                </a:r>
                <a:r>
                  <a:rPr lang="en-US" sz="1350" dirty="0" err="1">
                    <a:solidFill>
                      <a:srgbClr val="626462"/>
                    </a:solidFill>
                    <a:latin typeface="Times New Roman" panose="02020603050405020304" pitchFamily="18" charset="0"/>
                    <a:cs typeface="Times New Roman" panose="02020603050405020304" pitchFamily="18" charset="0"/>
                  </a:rPr>
                  <a:t>Brujin</a:t>
                </a:r>
                <a:r>
                  <a:rPr lang="en-US" sz="1350" dirty="0">
                    <a:solidFill>
                      <a:srgbClr val="626462"/>
                    </a:solidFill>
                    <a:latin typeface="Times New Roman" panose="02020603050405020304" pitchFamily="18" charset="0"/>
                    <a:cs typeface="Times New Roman" panose="02020603050405020304" pitchFamily="18" charset="0"/>
                  </a:rPr>
                  <a:t> Graph represents sequences by connecting nodes of subsequences (in this case we call them </a:t>
                </a:r>
                <a14:m>
                  <m:oMath xmlns:m="http://schemas.openxmlformats.org/officeDocument/2006/math">
                    <m:r>
                      <a:rPr lang="en-US" sz="1350" i="1">
                        <a:solidFill>
                          <a:srgbClr val="626462"/>
                        </a:solidFill>
                        <a:latin typeface="Cambria Math" panose="02040503050406030204" pitchFamily="18" charset="0"/>
                        <a:cs typeface="Times New Roman" panose="02020603050405020304" pitchFamily="18" charset="0"/>
                      </a:rPr>
                      <m:t>𝑘</m:t>
                    </m:r>
                  </m:oMath>
                </a14:m>
                <a:r>
                  <a:rPr lang="en-US" sz="1350" dirty="0">
                    <a:solidFill>
                      <a:srgbClr val="626462"/>
                    </a:solidFill>
                    <a:latin typeface="Times New Roman" panose="02020603050405020304" pitchFamily="18" charset="0"/>
                    <a:cs typeface="Times New Roman" panose="02020603050405020304" pitchFamily="18" charset="0"/>
                  </a:rPr>
                  <a:t>-</a:t>
                </a:r>
                <a:r>
                  <a:rPr lang="en-US" sz="1350" dirty="0" err="1">
                    <a:solidFill>
                      <a:srgbClr val="626462"/>
                    </a:solidFill>
                    <a:latin typeface="Times New Roman" panose="02020603050405020304" pitchFamily="18" charset="0"/>
                    <a:cs typeface="Times New Roman" panose="02020603050405020304" pitchFamily="18" charset="0"/>
                  </a:rPr>
                  <a:t>mers</a:t>
                </a:r>
                <a:r>
                  <a:rPr lang="en-US" sz="1350" dirty="0">
                    <a:solidFill>
                      <a:srgbClr val="626462"/>
                    </a:solidFill>
                    <a:latin typeface="Times New Roman" panose="02020603050405020304" pitchFamily="18" charset="0"/>
                    <a:cs typeface="Times New Roman" panose="02020603050405020304" pitchFamily="18" charset="0"/>
                  </a:rPr>
                  <a:t>, where </a:t>
                </a:r>
                <a14:m>
                  <m:oMath xmlns:m="http://schemas.openxmlformats.org/officeDocument/2006/math">
                    <m:r>
                      <a:rPr lang="en-US" sz="1350" i="1">
                        <a:solidFill>
                          <a:srgbClr val="626462"/>
                        </a:solidFill>
                        <a:latin typeface="Cambria Math" panose="02040503050406030204" pitchFamily="18" charset="0"/>
                        <a:cs typeface="Times New Roman" panose="02020603050405020304" pitchFamily="18" charset="0"/>
                      </a:rPr>
                      <m:t>𝑘</m:t>
                    </m:r>
                  </m:oMath>
                </a14:m>
                <a:r>
                  <a:rPr lang="en-US" sz="1350" dirty="0">
                    <a:solidFill>
                      <a:srgbClr val="626462"/>
                    </a:solidFill>
                    <a:latin typeface="Times New Roman" panose="02020603050405020304" pitchFamily="18" charset="0"/>
                    <a:cs typeface="Times New Roman" panose="02020603050405020304" pitchFamily="18" charset="0"/>
                  </a:rPr>
                  <a:t> denotes the size.</a:t>
                </a:r>
              </a:p>
              <a:p>
                <a:pPr marL="600075" lvl="1" indent="-257175">
                  <a:buFont typeface="Arial" panose="020B0604020202020204" pitchFamily="34" charset="0"/>
                  <a:buChar char="•"/>
                  <a:defRPr/>
                </a:pPr>
                <a:endParaRPr lang="en-US" sz="1350" dirty="0">
                  <a:solidFill>
                    <a:srgbClr val="626462"/>
                  </a:solidFill>
                  <a:latin typeface="Times New Roman" panose="02020603050405020304" pitchFamily="18" charset="0"/>
                  <a:cs typeface="Times New Roman" panose="02020603050405020304" pitchFamily="18" charset="0"/>
                </a:endParaRPr>
              </a:p>
              <a:p>
                <a:pPr marL="600075" lvl="1" indent="-257175">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Ex.</a:t>
                </a:r>
              </a:p>
            </p:txBody>
          </p:sp>
        </mc:Choice>
        <mc:Fallback xmlns="">
          <p:sp>
            <p:nvSpPr>
              <p:cNvPr id="3" name="TextBox 2"/>
              <p:cNvSpPr txBox="1">
                <a:spLocks noRot="1" noChangeAspect="1" noMove="1" noResize="1" noEditPoints="1" noAdjustHandles="1" noChangeArrowheads="1" noChangeShapeType="1" noTextEdit="1"/>
              </p:cNvSpPr>
              <p:nvPr/>
            </p:nvSpPr>
            <p:spPr>
              <a:xfrm>
                <a:off x="625599" y="839127"/>
                <a:ext cx="7475414" cy="2793072"/>
              </a:xfrm>
              <a:prstGeom prst="rect">
                <a:avLst/>
              </a:prstGeom>
              <a:blipFill>
                <a:blip r:embed="rId2"/>
                <a:stretch>
                  <a:fillRect l="-82" t="-437" r="-245" b="-1310"/>
                </a:stretch>
              </a:blipFill>
            </p:spPr>
            <p:txBody>
              <a:bodyPr/>
              <a:lstStyle/>
              <a:p>
                <a:r>
                  <a:rPr lang="en-US">
                    <a:noFill/>
                  </a:rPr>
                  <a:t> </a:t>
                </a:r>
              </a:p>
            </p:txBody>
          </p:sp>
        </mc:Fallback>
      </mc:AlternateContent>
      <p:sp>
        <p:nvSpPr>
          <p:cNvPr id="4" name="TextBox 3"/>
          <p:cNvSpPr txBox="1"/>
          <p:nvPr/>
        </p:nvSpPr>
        <p:spPr>
          <a:xfrm>
            <a:off x="1284316" y="3952702"/>
            <a:ext cx="1552402" cy="300082"/>
          </a:xfrm>
          <a:prstGeom prst="rect">
            <a:avLst/>
          </a:prstGeom>
          <a:noFill/>
        </p:spPr>
        <p:txBody>
          <a:bodyPr wrap="square" rtlCol="0">
            <a:spAutoFit/>
          </a:bodyPr>
          <a:lstStyle/>
          <a:p>
            <a:r>
              <a:rPr lang="en-US" sz="1350" dirty="0"/>
              <a:t>ACCATACC</a:t>
            </a:r>
          </a:p>
        </p:txBody>
      </p:sp>
      <p:cxnSp>
        <p:nvCxnSpPr>
          <p:cNvPr id="6" name="Straight Arrow Connector 5"/>
          <p:cNvCxnSpPr/>
          <p:nvPr/>
        </p:nvCxnSpPr>
        <p:spPr>
          <a:xfrm>
            <a:off x="2612274" y="4103671"/>
            <a:ext cx="692035" cy="4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447704" y="3404063"/>
            <a:ext cx="436418" cy="2585323"/>
          </a:xfrm>
          <a:prstGeom prst="rect">
            <a:avLst/>
          </a:prstGeom>
          <a:noFill/>
        </p:spPr>
        <p:txBody>
          <a:bodyPr wrap="square" rtlCol="0">
            <a:spAutoFit/>
          </a:bodyPr>
          <a:lstStyle/>
          <a:p>
            <a:r>
              <a:rPr lang="en-US" sz="1350" dirty="0"/>
              <a:t>ACC</a:t>
            </a:r>
          </a:p>
          <a:p>
            <a:r>
              <a:rPr lang="en-US" sz="1350" dirty="0"/>
              <a:t>CCA</a:t>
            </a:r>
          </a:p>
          <a:p>
            <a:r>
              <a:rPr lang="en-US" sz="1350" dirty="0"/>
              <a:t>CAT</a:t>
            </a:r>
          </a:p>
          <a:p>
            <a:r>
              <a:rPr lang="en-US" sz="1350" dirty="0"/>
              <a:t>ATA</a:t>
            </a:r>
          </a:p>
          <a:p>
            <a:r>
              <a:rPr lang="en-US" sz="1350" dirty="0"/>
              <a:t>TAC</a:t>
            </a:r>
          </a:p>
          <a:p>
            <a:r>
              <a:rPr lang="en-US" sz="1350" dirty="0"/>
              <a:t>ACC</a:t>
            </a:r>
          </a:p>
        </p:txBody>
      </p:sp>
      <p:sp>
        <p:nvSpPr>
          <p:cNvPr id="9" name="TextBox 8"/>
          <p:cNvSpPr txBox="1"/>
          <p:nvPr/>
        </p:nvSpPr>
        <p:spPr>
          <a:xfrm>
            <a:off x="1053638" y="4370416"/>
            <a:ext cx="1639686" cy="300082"/>
          </a:xfrm>
          <a:prstGeom prst="rect">
            <a:avLst/>
          </a:prstGeom>
          <a:noFill/>
        </p:spPr>
        <p:txBody>
          <a:bodyPr wrap="square" rtlCol="0">
            <a:spAutoFit/>
          </a:bodyPr>
          <a:lstStyle/>
          <a:p>
            <a:r>
              <a:rPr lang="en-US" sz="1350" dirty="0">
                <a:solidFill>
                  <a:srgbClr val="000000"/>
                </a:solidFill>
              </a:rPr>
              <a:t>Starting Sequence</a:t>
            </a:r>
          </a:p>
        </p:txBody>
      </p:sp>
      <p:sp>
        <p:nvSpPr>
          <p:cNvPr id="10" name="TextBox 9"/>
          <p:cNvSpPr txBox="1"/>
          <p:nvPr/>
        </p:nvSpPr>
        <p:spPr>
          <a:xfrm>
            <a:off x="3325090" y="4710637"/>
            <a:ext cx="1639686" cy="300082"/>
          </a:xfrm>
          <a:prstGeom prst="rect">
            <a:avLst/>
          </a:prstGeom>
          <a:noFill/>
        </p:spPr>
        <p:txBody>
          <a:bodyPr wrap="square" rtlCol="0">
            <a:spAutoFit/>
          </a:bodyPr>
          <a:lstStyle/>
          <a:p>
            <a:r>
              <a:rPr lang="en-US" sz="1350" dirty="0">
                <a:solidFill>
                  <a:srgbClr val="000000"/>
                </a:solidFill>
              </a:rPr>
              <a:t>3-mers</a:t>
            </a:r>
          </a:p>
        </p:txBody>
      </p:sp>
      <p:grpSp>
        <p:nvGrpSpPr>
          <p:cNvPr id="34" name="Group 33"/>
          <p:cNvGrpSpPr/>
          <p:nvPr/>
        </p:nvGrpSpPr>
        <p:grpSpPr>
          <a:xfrm>
            <a:off x="4873337" y="3518362"/>
            <a:ext cx="1371600" cy="1334946"/>
            <a:chOff x="6439593" y="4383579"/>
            <a:chExt cx="1828800" cy="1779927"/>
          </a:xfrm>
        </p:grpSpPr>
        <p:sp>
          <p:nvSpPr>
            <p:cNvPr id="11" name="TextBox 10"/>
            <p:cNvSpPr txBox="1"/>
            <p:nvPr/>
          </p:nvSpPr>
          <p:spPr>
            <a:xfrm>
              <a:off x="7686502" y="4826924"/>
              <a:ext cx="581891" cy="677108"/>
            </a:xfrm>
            <a:prstGeom prst="rect">
              <a:avLst/>
            </a:prstGeom>
            <a:noFill/>
          </p:spPr>
          <p:txBody>
            <a:bodyPr wrap="square" rtlCol="0">
              <a:spAutoFit/>
            </a:bodyPr>
            <a:lstStyle/>
            <a:p>
              <a:r>
                <a:rPr lang="en-US" sz="1350" dirty="0"/>
                <a:t>CCA</a:t>
              </a:r>
            </a:p>
          </p:txBody>
        </p:sp>
        <p:grpSp>
          <p:nvGrpSpPr>
            <p:cNvPr id="33" name="Group 32"/>
            <p:cNvGrpSpPr/>
            <p:nvPr/>
          </p:nvGrpSpPr>
          <p:grpSpPr>
            <a:xfrm>
              <a:off x="6439593" y="4383579"/>
              <a:ext cx="1537855" cy="1779927"/>
              <a:chOff x="6439593" y="4383579"/>
              <a:chExt cx="1537855" cy="1779927"/>
            </a:xfrm>
          </p:grpSpPr>
          <p:sp>
            <p:nvSpPr>
              <p:cNvPr id="8" name="TextBox 7"/>
              <p:cNvSpPr txBox="1"/>
              <p:nvPr/>
            </p:nvSpPr>
            <p:spPr>
              <a:xfrm>
                <a:off x="7035338" y="4383579"/>
                <a:ext cx="581891" cy="677108"/>
              </a:xfrm>
              <a:prstGeom prst="rect">
                <a:avLst/>
              </a:prstGeom>
              <a:noFill/>
            </p:spPr>
            <p:txBody>
              <a:bodyPr wrap="square" rtlCol="0">
                <a:spAutoFit/>
              </a:bodyPr>
              <a:lstStyle/>
              <a:p>
                <a:r>
                  <a:rPr lang="en-US" sz="1350" dirty="0"/>
                  <a:t>ACC</a:t>
                </a:r>
              </a:p>
            </p:txBody>
          </p:sp>
          <p:sp>
            <p:nvSpPr>
              <p:cNvPr id="12" name="TextBox 11"/>
              <p:cNvSpPr txBox="1"/>
              <p:nvPr/>
            </p:nvSpPr>
            <p:spPr>
              <a:xfrm>
                <a:off x="7298576" y="5486398"/>
                <a:ext cx="581891" cy="677108"/>
              </a:xfrm>
              <a:prstGeom prst="rect">
                <a:avLst/>
              </a:prstGeom>
              <a:noFill/>
            </p:spPr>
            <p:txBody>
              <a:bodyPr wrap="square" rtlCol="0">
                <a:spAutoFit/>
              </a:bodyPr>
              <a:lstStyle/>
              <a:p>
                <a:r>
                  <a:rPr lang="en-US" sz="1350" dirty="0"/>
                  <a:t>CAT</a:t>
                </a:r>
              </a:p>
            </p:txBody>
          </p:sp>
          <p:sp>
            <p:nvSpPr>
              <p:cNvPr id="13" name="TextBox 12"/>
              <p:cNvSpPr txBox="1"/>
              <p:nvPr/>
            </p:nvSpPr>
            <p:spPr>
              <a:xfrm>
                <a:off x="6461761" y="5256415"/>
                <a:ext cx="581891" cy="677108"/>
              </a:xfrm>
              <a:prstGeom prst="rect">
                <a:avLst/>
              </a:prstGeom>
              <a:noFill/>
            </p:spPr>
            <p:txBody>
              <a:bodyPr wrap="square" rtlCol="0">
                <a:spAutoFit/>
              </a:bodyPr>
              <a:lstStyle/>
              <a:p>
                <a:r>
                  <a:rPr lang="en-US" sz="1350" dirty="0"/>
                  <a:t>ATA</a:t>
                </a:r>
              </a:p>
            </p:txBody>
          </p:sp>
          <p:sp>
            <p:nvSpPr>
              <p:cNvPr id="14" name="TextBox 13"/>
              <p:cNvSpPr txBox="1"/>
              <p:nvPr/>
            </p:nvSpPr>
            <p:spPr>
              <a:xfrm>
                <a:off x="6439593" y="4718857"/>
                <a:ext cx="581891" cy="677108"/>
              </a:xfrm>
              <a:prstGeom prst="rect">
                <a:avLst/>
              </a:prstGeom>
              <a:noFill/>
            </p:spPr>
            <p:txBody>
              <a:bodyPr wrap="square" rtlCol="0">
                <a:spAutoFit/>
              </a:bodyPr>
              <a:lstStyle/>
              <a:p>
                <a:r>
                  <a:rPr lang="en-US" sz="1350" dirty="0"/>
                  <a:t>TAC</a:t>
                </a:r>
              </a:p>
            </p:txBody>
          </p:sp>
          <p:cxnSp>
            <p:nvCxnSpPr>
              <p:cNvPr id="17" name="Curved Connector 16"/>
              <p:cNvCxnSpPr>
                <a:stCxn id="8" idx="3"/>
                <a:endCxn id="11" idx="0"/>
              </p:cNvCxnSpPr>
              <p:nvPr/>
            </p:nvCxnSpPr>
            <p:spPr>
              <a:xfrm>
                <a:off x="7617229" y="4722134"/>
                <a:ext cx="360219" cy="10479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1" idx="2"/>
                <a:endCxn id="12" idx="3"/>
              </p:cNvCxnSpPr>
              <p:nvPr/>
            </p:nvCxnSpPr>
            <p:spPr>
              <a:xfrm rot="5400000">
                <a:off x="7768497" y="5616001"/>
                <a:ext cx="320921" cy="969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2" idx="1"/>
                <a:endCxn id="13" idx="2"/>
              </p:cNvCxnSpPr>
              <p:nvPr/>
            </p:nvCxnSpPr>
            <p:spPr>
              <a:xfrm rot="10800000" flipV="1">
                <a:off x="6752706" y="5824952"/>
                <a:ext cx="545869" cy="108569"/>
              </a:xfrm>
              <a:prstGeom prst="curvedConnector4">
                <a:avLst>
                  <a:gd name="adj1" fmla="val 23350"/>
                  <a:gd name="adj2" fmla="val 5925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13" idx="1"/>
                <a:endCxn id="14" idx="1"/>
              </p:cNvCxnSpPr>
              <p:nvPr/>
            </p:nvCxnSpPr>
            <p:spPr>
              <a:xfrm rot="10800000">
                <a:off x="6439593" y="5057412"/>
                <a:ext cx="22168" cy="537557"/>
              </a:xfrm>
              <a:prstGeom prst="curvedConnector3">
                <a:avLst>
                  <a:gd name="adj1" fmla="val 14749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endCxn id="8" idx="0"/>
              </p:cNvCxnSpPr>
              <p:nvPr/>
            </p:nvCxnSpPr>
            <p:spPr>
              <a:xfrm flipV="1">
                <a:off x="6700058" y="4383579"/>
                <a:ext cx="626225" cy="329737"/>
              </a:xfrm>
              <a:prstGeom prst="curvedConnector4">
                <a:avLst>
                  <a:gd name="adj1" fmla="val 26770"/>
                  <a:gd name="adj2" fmla="val 192437"/>
                </a:avLst>
              </a:prstGeom>
              <a:ln>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Arrow Connector 34"/>
          <p:cNvCxnSpPr/>
          <p:nvPr/>
        </p:nvCxnSpPr>
        <p:spPr>
          <a:xfrm>
            <a:off x="3911138" y="4087046"/>
            <a:ext cx="692035" cy="4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648891" y="4731419"/>
            <a:ext cx="1959727" cy="300082"/>
          </a:xfrm>
          <a:prstGeom prst="rect">
            <a:avLst/>
          </a:prstGeom>
          <a:noFill/>
        </p:spPr>
        <p:txBody>
          <a:bodyPr wrap="square" rtlCol="0">
            <a:spAutoFit/>
          </a:bodyPr>
          <a:lstStyle/>
          <a:p>
            <a:r>
              <a:rPr lang="en-US" sz="1350" dirty="0">
                <a:solidFill>
                  <a:srgbClr val="000000"/>
                </a:solidFill>
              </a:rPr>
              <a:t>Simple De </a:t>
            </a:r>
            <a:r>
              <a:rPr lang="en-US" sz="1350" dirty="0" err="1">
                <a:solidFill>
                  <a:srgbClr val="000000"/>
                </a:solidFill>
              </a:rPr>
              <a:t>Brujin</a:t>
            </a:r>
            <a:r>
              <a:rPr lang="en-US" sz="1350" dirty="0">
                <a:solidFill>
                  <a:srgbClr val="000000"/>
                </a:solidFill>
              </a:rPr>
              <a:t> Graph</a:t>
            </a:r>
          </a:p>
        </p:txBody>
      </p:sp>
    </p:spTree>
    <p:extLst>
      <p:ext uri="{BB962C8B-B14F-4D97-AF65-F5344CB8AC3E}">
        <p14:creationId xmlns:p14="http://schemas.microsoft.com/office/powerpoint/2010/main" val="22476134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716410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err="1">
                <a:solidFill>
                  <a:srgbClr val="626462"/>
                </a:solidFill>
                <a:latin typeface="Times New Roman" panose="02020603050405020304" pitchFamily="18" charset="0"/>
                <a:cs typeface="Times New Roman" panose="02020603050405020304" pitchFamily="18" charset="0"/>
              </a:rPr>
              <a:t>Kallisto</a:t>
            </a:r>
            <a:r>
              <a:rPr lang="en-US" sz="2100" dirty="0">
                <a:solidFill>
                  <a:srgbClr val="626462"/>
                </a:solidFill>
                <a:latin typeface="Times New Roman" panose="02020603050405020304" pitchFamily="18" charset="0"/>
                <a:cs typeface="Times New Roman" panose="02020603050405020304" pitchFamily="18" charset="0"/>
              </a:rPr>
              <a:t>: Understanding the Algorithm (Pseudo-Alignment)</a:t>
            </a:r>
          </a:p>
        </p:txBody>
      </p:sp>
      <p:sp>
        <p:nvSpPr>
          <p:cNvPr id="4" name="TextBox 3"/>
          <p:cNvSpPr txBox="1"/>
          <p:nvPr/>
        </p:nvSpPr>
        <p:spPr>
          <a:xfrm>
            <a:off x="1870363" y="1140923"/>
            <a:ext cx="1552402" cy="300082"/>
          </a:xfrm>
          <a:prstGeom prst="rect">
            <a:avLst/>
          </a:prstGeom>
          <a:noFill/>
        </p:spPr>
        <p:txBody>
          <a:bodyPr wrap="square" rtlCol="0">
            <a:spAutoFit/>
          </a:bodyPr>
          <a:lstStyle/>
          <a:p>
            <a:r>
              <a:rPr lang="en-US" sz="1350" dirty="0"/>
              <a:t>ACCATACC</a:t>
            </a:r>
          </a:p>
        </p:txBody>
      </p:sp>
      <p:cxnSp>
        <p:nvCxnSpPr>
          <p:cNvPr id="6" name="Straight Arrow Connector 5"/>
          <p:cNvCxnSpPr/>
          <p:nvPr/>
        </p:nvCxnSpPr>
        <p:spPr>
          <a:xfrm>
            <a:off x="3198321" y="1291892"/>
            <a:ext cx="692035" cy="4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033751" y="592283"/>
            <a:ext cx="436418" cy="2585323"/>
          </a:xfrm>
          <a:prstGeom prst="rect">
            <a:avLst/>
          </a:prstGeom>
          <a:noFill/>
        </p:spPr>
        <p:txBody>
          <a:bodyPr wrap="square" rtlCol="0">
            <a:spAutoFit/>
          </a:bodyPr>
          <a:lstStyle/>
          <a:p>
            <a:r>
              <a:rPr lang="en-US" sz="1350" dirty="0"/>
              <a:t>ACC</a:t>
            </a:r>
          </a:p>
          <a:p>
            <a:r>
              <a:rPr lang="en-US" sz="1350" dirty="0"/>
              <a:t>CCA</a:t>
            </a:r>
          </a:p>
          <a:p>
            <a:r>
              <a:rPr lang="en-US" sz="1350" dirty="0"/>
              <a:t>CAT</a:t>
            </a:r>
          </a:p>
          <a:p>
            <a:r>
              <a:rPr lang="en-US" sz="1350" dirty="0"/>
              <a:t>ATA</a:t>
            </a:r>
          </a:p>
          <a:p>
            <a:r>
              <a:rPr lang="en-US" sz="1350" dirty="0"/>
              <a:t>TAC</a:t>
            </a:r>
          </a:p>
          <a:p>
            <a:r>
              <a:rPr lang="en-US" sz="1350" dirty="0"/>
              <a:t>ACC</a:t>
            </a:r>
          </a:p>
        </p:txBody>
      </p:sp>
      <p:sp>
        <p:nvSpPr>
          <p:cNvPr id="9" name="TextBox 8"/>
          <p:cNvSpPr txBox="1"/>
          <p:nvPr/>
        </p:nvSpPr>
        <p:spPr>
          <a:xfrm>
            <a:off x="1639685" y="1558637"/>
            <a:ext cx="1639686" cy="300082"/>
          </a:xfrm>
          <a:prstGeom prst="rect">
            <a:avLst/>
          </a:prstGeom>
          <a:noFill/>
        </p:spPr>
        <p:txBody>
          <a:bodyPr wrap="square" rtlCol="0">
            <a:spAutoFit/>
          </a:bodyPr>
          <a:lstStyle/>
          <a:p>
            <a:r>
              <a:rPr lang="en-US" sz="1350" dirty="0">
                <a:solidFill>
                  <a:srgbClr val="000000"/>
                </a:solidFill>
              </a:rPr>
              <a:t>Starting Sequence</a:t>
            </a:r>
          </a:p>
        </p:txBody>
      </p:sp>
      <p:sp>
        <p:nvSpPr>
          <p:cNvPr id="10" name="TextBox 9"/>
          <p:cNvSpPr txBox="1"/>
          <p:nvPr/>
        </p:nvSpPr>
        <p:spPr>
          <a:xfrm>
            <a:off x="3911137" y="1898858"/>
            <a:ext cx="1639686" cy="300082"/>
          </a:xfrm>
          <a:prstGeom prst="rect">
            <a:avLst/>
          </a:prstGeom>
          <a:noFill/>
        </p:spPr>
        <p:txBody>
          <a:bodyPr wrap="square" rtlCol="0">
            <a:spAutoFit/>
          </a:bodyPr>
          <a:lstStyle/>
          <a:p>
            <a:r>
              <a:rPr lang="en-US" sz="1350" dirty="0">
                <a:solidFill>
                  <a:srgbClr val="000000"/>
                </a:solidFill>
              </a:rPr>
              <a:t>3-mers</a:t>
            </a:r>
          </a:p>
        </p:txBody>
      </p:sp>
      <p:grpSp>
        <p:nvGrpSpPr>
          <p:cNvPr id="34" name="Group 33"/>
          <p:cNvGrpSpPr/>
          <p:nvPr/>
        </p:nvGrpSpPr>
        <p:grpSpPr>
          <a:xfrm>
            <a:off x="5459384" y="706583"/>
            <a:ext cx="1371600" cy="1334946"/>
            <a:chOff x="6439593" y="4383579"/>
            <a:chExt cx="1828800" cy="1779927"/>
          </a:xfrm>
        </p:grpSpPr>
        <p:sp>
          <p:nvSpPr>
            <p:cNvPr id="11" name="TextBox 10"/>
            <p:cNvSpPr txBox="1"/>
            <p:nvPr/>
          </p:nvSpPr>
          <p:spPr>
            <a:xfrm>
              <a:off x="7686502" y="4826924"/>
              <a:ext cx="581891" cy="677108"/>
            </a:xfrm>
            <a:prstGeom prst="rect">
              <a:avLst/>
            </a:prstGeom>
            <a:noFill/>
          </p:spPr>
          <p:txBody>
            <a:bodyPr wrap="square" rtlCol="0">
              <a:spAutoFit/>
            </a:bodyPr>
            <a:lstStyle/>
            <a:p>
              <a:r>
                <a:rPr lang="en-US" sz="1350" dirty="0"/>
                <a:t>CCA</a:t>
              </a:r>
            </a:p>
          </p:txBody>
        </p:sp>
        <p:grpSp>
          <p:nvGrpSpPr>
            <p:cNvPr id="33" name="Group 32"/>
            <p:cNvGrpSpPr/>
            <p:nvPr/>
          </p:nvGrpSpPr>
          <p:grpSpPr>
            <a:xfrm>
              <a:off x="6439593" y="4383579"/>
              <a:ext cx="1537855" cy="1779927"/>
              <a:chOff x="6439593" y="4383579"/>
              <a:chExt cx="1537855" cy="1779927"/>
            </a:xfrm>
          </p:grpSpPr>
          <p:sp>
            <p:nvSpPr>
              <p:cNvPr id="8" name="TextBox 7"/>
              <p:cNvSpPr txBox="1"/>
              <p:nvPr/>
            </p:nvSpPr>
            <p:spPr>
              <a:xfrm>
                <a:off x="7035338" y="4383579"/>
                <a:ext cx="581891" cy="677108"/>
              </a:xfrm>
              <a:prstGeom prst="rect">
                <a:avLst/>
              </a:prstGeom>
              <a:noFill/>
            </p:spPr>
            <p:txBody>
              <a:bodyPr wrap="square" rtlCol="0">
                <a:spAutoFit/>
              </a:bodyPr>
              <a:lstStyle/>
              <a:p>
                <a:r>
                  <a:rPr lang="en-US" sz="1350" dirty="0"/>
                  <a:t>ACC</a:t>
                </a:r>
              </a:p>
            </p:txBody>
          </p:sp>
          <p:sp>
            <p:nvSpPr>
              <p:cNvPr id="12" name="TextBox 11"/>
              <p:cNvSpPr txBox="1"/>
              <p:nvPr/>
            </p:nvSpPr>
            <p:spPr>
              <a:xfrm>
                <a:off x="7298576" y="5486398"/>
                <a:ext cx="581891" cy="677108"/>
              </a:xfrm>
              <a:prstGeom prst="rect">
                <a:avLst/>
              </a:prstGeom>
              <a:noFill/>
            </p:spPr>
            <p:txBody>
              <a:bodyPr wrap="square" rtlCol="0">
                <a:spAutoFit/>
              </a:bodyPr>
              <a:lstStyle/>
              <a:p>
                <a:r>
                  <a:rPr lang="en-US" sz="1350" dirty="0"/>
                  <a:t>CAT</a:t>
                </a:r>
              </a:p>
            </p:txBody>
          </p:sp>
          <p:sp>
            <p:nvSpPr>
              <p:cNvPr id="13" name="TextBox 12"/>
              <p:cNvSpPr txBox="1"/>
              <p:nvPr/>
            </p:nvSpPr>
            <p:spPr>
              <a:xfrm>
                <a:off x="6461761" y="5256415"/>
                <a:ext cx="581891" cy="677108"/>
              </a:xfrm>
              <a:prstGeom prst="rect">
                <a:avLst/>
              </a:prstGeom>
              <a:noFill/>
            </p:spPr>
            <p:txBody>
              <a:bodyPr wrap="square" rtlCol="0">
                <a:spAutoFit/>
              </a:bodyPr>
              <a:lstStyle/>
              <a:p>
                <a:r>
                  <a:rPr lang="en-US" sz="1350" dirty="0"/>
                  <a:t>ATA</a:t>
                </a:r>
              </a:p>
            </p:txBody>
          </p:sp>
          <p:sp>
            <p:nvSpPr>
              <p:cNvPr id="14" name="TextBox 13"/>
              <p:cNvSpPr txBox="1"/>
              <p:nvPr/>
            </p:nvSpPr>
            <p:spPr>
              <a:xfrm>
                <a:off x="6439593" y="4718857"/>
                <a:ext cx="581891" cy="677108"/>
              </a:xfrm>
              <a:prstGeom prst="rect">
                <a:avLst/>
              </a:prstGeom>
              <a:noFill/>
            </p:spPr>
            <p:txBody>
              <a:bodyPr wrap="square" rtlCol="0">
                <a:spAutoFit/>
              </a:bodyPr>
              <a:lstStyle/>
              <a:p>
                <a:r>
                  <a:rPr lang="en-US" sz="1350" dirty="0"/>
                  <a:t>TAC</a:t>
                </a:r>
              </a:p>
            </p:txBody>
          </p:sp>
          <p:cxnSp>
            <p:nvCxnSpPr>
              <p:cNvPr id="17" name="Curved Connector 16"/>
              <p:cNvCxnSpPr>
                <a:stCxn id="8" idx="3"/>
                <a:endCxn id="11" idx="0"/>
              </p:cNvCxnSpPr>
              <p:nvPr/>
            </p:nvCxnSpPr>
            <p:spPr>
              <a:xfrm>
                <a:off x="7617229" y="4722134"/>
                <a:ext cx="360219" cy="10479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urved Connector 18"/>
              <p:cNvCxnSpPr>
                <a:stCxn id="11" idx="2"/>
                <a:endCxn id="12" idx="3"/>
              </p:cNvCxnSpPr>
              <p:nvPr/>
            </p:nvCxnSpPr>
            <p:spPr>
              <a:xfrm rot="5400000">
                <a:off x="7768497" y="5616001"/>
                <a:ext cx="320921" cy="969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stCxn id="12" idx="1"/>
                <a:endCxn id="13" idx="2"/>
              </p:cNvCxnSpPr>
              <p:nvPr/>
            </p:nvCxnSpPr>
            <p:spPr>
              <a:xfrm rot="10800000" flipV="1">
                <a:off x="6752706" y="5824952"/>
                <a:ext cx="545869" cy="108569"/>
              </a:xfrm>
              <a:prstGeom prst="curvedConnector4">
                <a:avLst>
                  <a:gd name="adj1" fmla="val 23350"/>
                  <a:gd name="adj2" fmla="val 59257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p:cNvCxnSpPr>
                <a:stCxn id="13" idx="1"/>
                <a:endCxn id="14" idx="1"/>
              </p:cNvCxnSpPr>
              <p:nvPr/>
            </p:nvCxnSpPr>
            <p:spPr>
              <a:xfrm rot="10800000">
                <a:off x="6439593" y="5057412"/>
                <a:ext cx="22168" cy="537557"/>
              </a:xfrm>
              <a:prstGeom prst="curvedConnector3">
                <a:avLst>
                  <a:gd name="adj1" fmla="val 14749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urved Connector 31"/>
              <p:cNvCxnSpPr>
                <a:endCxn id="8" idx="0"/>
              </p:cNvCxnSpPr>
              <p:nvPr/>
            </p:nvCxnSpPr>
            <p:spPr>
              <a:xfrm flipV="1">
                <a:off x="6700058" y="4383579"/>
                <a:ext cx="626225" cy="329737"/>
              </a:xfrm>
              <a:prstGeom prst="curvedConnector4">
                <a:avLst>
                  <a:gd name="adj1" fmla="val 26770"/>
                  <a:gd name="adj2" fmla="val 192437"/>
                </a:avLst>
              </a:prstGeom>
              <a:ln>
                <a:tailEnd type="triangle"/>
              </a:ln>
            </p:spPr>
            <p:style>
              <a:lnRef idx="1">
                <a:schemeClr val="accent1"/>
              </a:lnRef>
              <a:fillRef idx="0">
                <a:schemeClr val="accent1"/>
              </a:fillRef>
              <a:effectRef idx="0">
                <a:schemeClr val="accent1"/>
              </a:effectRef>
              <a:fontRef idx="minor">
                <a:schemeClr val="tx1"/>
              </a:fontRef>
            </p:style>
          </p:cxnSp>
        </p:grpSp>
      </p:grpSp>
      <p:cxnSp>
        <p:nvCxnSpPr>
          <p:cNvPr id="35" name="Straight Arrow Connector 34"/>
          <p:cNvCxnSpPr/>
          <p:nvPr/>
        </p:nvCxnSpPr>
        <p:spPr>
          <a:xfrm>
            <a:off x="4497185" y="1275267"/>
            <a:ext cx="692035" cy="4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234938" y="1919640"/>
            <a:ext cx="1959727" cy="300082"/>
          </a:xfrm>
          <a:prstGeom prst="rect">
            <a:avLst/>
          </a:prstGeom>
          <a:noFill/>
        </p:spPr>
        <p:txBody>
          <a:bodyPr wrap="square" rtlCol="0">
            <a:spAutoFit/>
          </a:bodyPr>
          <a:lstStyle/>
          <a:p>
            <a:r>
              <a:rPr lang="en-US" sz="1350" dirty="0">
                <a:solidFill>
                  <a:srgbClr val="000000"/>
                </a:solidFill>
              </a:rPr>
              <a:t>Simple De </a:t>
            </a:r>
            <a:r>
              <a:rPr lang="en-US" sz="1350" dirty="0" err="1">
                <a:solidFill>
                  <a:srgbClr val="000000"/>
                </a:solidFill>
              </a:rPr>
              <a:t>Brujin</a:t>
            </a:r>
            <a:r>
              <a:rPr lang="en-US" sz="1350" dirty="0">
                <a:solidFill>
                  <a:srgbClr val="000000"/>
                </a:solidFill>
              </a:rPr>
              <a:t> Graph</a:t>
            </a:r>
          </a:p>
        </p:txBody>
      </p:sp>
      <p:sp>
        <p:nvSpPr>
          <p:cNvPr id="16" name="TextBox 15"/>
          <p:cNvSpPr txBox="1"/>
          <p:nvPr/>
        </p:nvSpPr>
        <p:spPr>
          <a:xfrm>
            <a:off x="399010" y="2319252"/>
            <a:ext cx="8030095" cy="507831"/>
          </a:xfrm>
          <a:prstGeom prst="rect">
            <a:avLst/>
          </a:prstGeom>
          <a:noFill/>
        </p:spPr>
        <p:txBody>
          <a:bodyPr wrap="square" rtlCol="0">
            <a:spAutoFit/>
          </a:bodyPr>
          <a:lstStyle/>
          <a:p>
            <a:pPr marL="214313" indent="-214313">
              <a:buFont typeface="Arial" panose="020B0604020202020204" pitchFamily="34" charset="0"/>
              <a:buChar char="•"/>
            </a:pPr>
            <a:r>
              <a:rPr lang="en-US" sz="1350" dirty="0"/>
              <a:t>Extending the De </a:t>
            </a:r>
            <a:r>
              <a:rPr lang="en-US" sz="1350" dirty="0" err="1"/>
              <a:t>Brujin</a:t>
            </a:r>
            <a:r>
              <a:rPr lang="en-US" sz="1350" dirty="0"/>
              <a:t> procedure to representing transcriptomes can be accomplished by adding “colors” or categorical weights to the edges of the De </a:t>
            </a:r>
            <a:r>
              <a:rPr lang="en-US" sz="1350" dirty="0" err="1"/>
              <a:t>Brujin</a:t>
            </a:r>
            <a:r>
              <a:rPr lang="en-US" sz="1350" dirty="0"/>
              <a:t> graph representing the particular transcript of alignment.</a:t>
            </a:r>
          </a:p>
        </p:txBody>
      </p:sp>
      <p:sp>
        <p:nvSpPr>
          <p:cNvPr id="26" name="TextBox 25"/>
          <p:cNvSpPr txBox="1"/>
          <p:nvPr/>
        </p:nvSpPr>
        <p:spPr>
          <a:xfrm>
            <a:off x="1404851" y="3661758"/>
            <a:ext cx="1552402" cy="507831"/>
          </a:xfrm>
          <a:prstGeom prst="rect">
            <a:avLst/>
          </a:prstGeom>
          <a:noFill/>
        </p:spPr>
        <p:txBody>
          <a:bodyPr wrap="square" rtlCol="0">
            <a:spAutoFit/>
          </a:bodyPr>
          <a:lstStyle/>
          <a:p>
            <a:r>
              <a:rPr lang="en-US" sz="1350" dirty="0"/>
              <a:t>ACCATACC</a:t>
            </a:r>
          </a:p>
          <a:p>
            <a:r>
              <a:rPr lang="en-US" sz="1350" dirty="0">
                <a:solidFill>
                  <a:srgbClr val="FD1E1F"/>
                </a:solidFill>
              </a:rPr>
              <a:t>ACCGTACC</a:t>
            </a:r>
          </a:p>
        </p:txBody>
      </p:sp>
      <p:cxnSp>
        <p:nvCxnSpPr>
          <p:cNvPr id="27" name="Straight Arrow Connector 26"/>
          <p:cNvCxnSpPr/>
          <p:nvPr/>
        </p:nvCxnSpPr>
        <p:spPr>
          <a:xfrm>
            <a:off x="2745278" y="3993529"/>
            <a:ext cx="692035" cy="4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530831" y="3057007"/>
            <a:ext cx="1151312" cy="1962076"/>
          </a:xfrm>
          <a:prstGeom prst="rect">
            <a:avLst/>
          </a:prstGeom>
          <a:noFill/>
        </p:spPr>
        <p:txBody>
          <a:bodyPr wrap="square" rtlCol="0">
            <a:spAutoFit/>
          </a:bodyPr>
          <a:lstStyle/>
          <a:p>
            <a:r>
              <a:rPr lang="en-US" sz="1350" dirty="0">
                <a:solidFill>
                  <a:srgbClr val="864040"/>
                </a:solidFill>
              </a:rPr>
              <a:t>ACC</a:t>
            </a:r>
          </a:p>
          <a:p>
            <a:r>
              <a:rPr lang="en-US" sz="1350" dirty="0"/>
              <a:t>CCA</a:t>
            </a:r>
          </a:p>
          <a:p>
            <a:r>
              <a:rPr lang="en-US" sz="1350" dirty="0">
                <a:solidFill>
                  <a:srgbClr val="FD1E1F"/>
                </a:solidFill>
              </a:rPr>
              <a:t>CCG</a:t>
            </a:r>
          </a:p>
          <a:p>
            <a:r>
              <a:rPr lang="en-US" sz="1350" dirty="0"/>
              <a:t>CAT</a:t>
            </a:r>
            <a:endParaRPr lang="en-US" sz="1350" dirty="0">
              <a:solidFill>
                <a:srgbClr val="FD1E1F"/>
              </a:solidFill>
            </a:endParaRPr>
          </a:p>
          <a:p>
            <a:r>
              <a:rPr lang="en-US" sz="1350" dirty="0">
                <a:solidFill>
                  <a:srgbClr val="FD1E1F"/>
                </a:solidFill>
              </a:rPr>
              <a:t>CGT</a:t>
            </a:r>
          </a:p>
          <a:p>
            <a:r>
              <a:rPr lang="en-US" sz="1350" dirty="0"/>
              <a:t>ATA</a:t>
            </a:r>
          </a:p>
          <a:p>
            <a:r>
              <a:rPr lang="en-US" sz="1350" dirty="0">
                <a:solidFill>
                  <a:srgbClr val="FD1E1F"/>
                </a:solidFill>
              </a:rPr>
              <a:t>GTA</a:t>
            </a:r>
          </a:p>
          <a:p>
            <a:r>
              <a:rPr lang="en-US" sz="1350" dirty="0">
                <a:solidFill>
                  <a:srgbClr val="864040"/>
                </a:solidFill>
              </a:rPr>
              <a:t>TAC</a:t>
            </a:r>
          </a:p>
          <a:p>
            <a:r>
              <a:rPr lang="en-US" sz="1350" dirty="0">
                <a:solidFill>
                  <a:srgbClr val="864040"/>
                </a:solidFill>
              </a:rPr>
              <a:t>ACC</a:t>
            </a:r>
          </a:p>
        </p:txBody>
      </p:sp>
      <p:sp>
        <p:nvSpPr>
          <p:cNvPr id="29" name="TextBox 28"/>
          <p:cNvSpPr txBox="1"/>
          <p:nvPr/>
        </p:nvSpPr>
        <p:spPr>
          <a:xfrm>
            <a:off x="1186641" y="4260274"/>
            <a:ext cx="1843348" cy="300082"/>
          </a:xfrm>
          <a:prstGeom prst="rect">
            <a:avLst/>
          </a:prstGeom>
          <a:noFill/>
        </p:spPr>
        <p:txBody>
          <a:bodyPr wrap="square" rtlCol="0">
            <a:spAutoFit/>
          </a:bodyPr>
          <a:lstStyle/>
          <a:p>
            <a:r>
              <a:rPr lang="en-US" sz="1350" dirty="0">
                <a:solidFill>
                  <a:srgbClr val="000000"/>
                </a:solidFill>
              </a:rPr>
              <a:t>Starting Transcriptome</a:t>
            </a:r>
          </a:p>
        </p:txBody>
      </p:sp>
      <p:sp>
        <p:nvSpPr>
          <p:cNvPr id="31" name="TextBox 30"/>
          <p:cNvSpPr txBox="1"/>
          <p:nvPr/>
        </p:nvSpPr>
        <p:spPr>
          <a:xfrm>
            <a:off x="1363286" y="4662841"/>
            <a:ext cx="1639686" cy="300082"/>
          </a:xfrm>
          <a:prstGeom prst="rect">
            <a:avLst/>
          </a:prstGeom>
          <a:noFill/>
        </p:spPr>
        <p:txBody>
          <a:bodyPr wrap="square" rtlCol="0">
            <a:spAutoFit/>
          </a:bodyPr>
          <a:lstStyle/>
          <a:p>
            <a:r>
              <a:rPr lang="en-US" sz="1350" dirty="0">
                <a:solidFill>
                  <a:srgbClr val="000000"/>
                </a:solidFill>
              </a:rPr>
              <a:t>3-mers</a:t>
            </a:r>
          </a:p>
        </p:txBody>
      </p:sp>
      <p:sp>
        <p:nvSpPr>
          <p:cNvPr id="50" name="TextBox 49"/>
          <p:cNvSpPr txBox="1"/>
          <p:nvPr/>
        </p:nvSpPr>
        <p:spPr>
          <a:xfrm>
            <a:off x="4781895" y="4621276"/>
            <a:ext cx="1959727" cy="300082"/>
          </a:xfrm>
          <a:prstGeom prst="rect">
            <a:avLst/>
          </a:prstGeom>
          <a:noFill/>
        </p:spPr>
        <p:txBody>
          <a:bodyPr wrap="square" rtlCol="0">
            <a:spAutoFit/>
          </a:bodyPr>
          <a:lstStyle/>
          <a:p>
            <a:r>
              <a:rPr lang="en-US" sz="1350" dirty="0">
                <a:solidFill>
                  <a:srgbClr val="000000"/>
                </a:solidFill>
              </a:rPr>
              <a:t>Simple De </a:t>
            </a:r>
            <a:r>
              <a:rPr lang="en-US" sz="1350" dirty="0" err="1">
                <a:solidFill>
                  <a:srgbClr val="000000"/>
                </a:solidFill>
              </a:rPr>
              <a:t>Brujin</a:t>
            </a:r>
            <a:r>
              <a:rPr lang="en-US" sz="1350" dirty="0">
                <a:solidFill>
                  <a:srgbClr val="000000"/>
                </a:solidFill>
              </a:rPr>
              <a:t> Graph</a:t>
            </a:r>
          </a:p>
        </p:txBody>
      </p:sp>
      <p:grpSp>
        <p:nvGrpSpPr>
          <p:cNvPr id="67" name="Group 66"/>
          <p:cNvGrpSpPr/>
          <p:nvPr/>
        </p:nvGrpSpPr>
        <p:grpSpPr>
          <a:xfrm>
            <a:off x="4044141" y="2990506"/>
            <a:ext cx="2884990" cy="1413686"/>
            <a:chOff x="5392188" y="3987340"/>
            <a:chExt cx="3846653" cy="1884915"/>
          </a:xfrm>
        </p:grpSpPr>
        <p:grpSp>
          <p:nvGrpSpPr>
            <p:cNvPr id="36" name="Group 35"/>
            <p:cNvGrpSpPr/>
            <p:nvPr/>
          </p:nvGrpSpPr>
          <p:grpSpPr>
            <a:xfrm>
              <a:off x="6683432" y="3987340"/>
              <a:ext cx="1828800" cy="1779929"/>
              <a:chOff x="6439593" y="4383579"/>
              <a:chExt cx="1828800" cy="1779929"/>
            </a:xfrm>
          </p:grpSpPr>
          <p:sp>
            <p:nvSpPr>
              <p:cNvPr id="38" name="TextBox 37"/>
              <p:cNvSpPr txBox="1"/>
              <p:nvPr/>
            </p:nvSpPr>
            <p:spPr>
              <a:xfrm>
                <a:off x="7686502" y="4826925"/>
                <a:ext cx="581891" cy="677108"/>
              </a:xfrm>
              <a:prstGeom prst="rect">
                <a:avLst/>
              </a:prstGeom>
              <a:noFill/>
            </p:spPr>
            <p:txBody>
              <a:bodyPr wrap="square" rtlCol="0">
                <a:spAutoFit/>
              </a:bodyPr>
              <a:lstStyle/>
              <a:p>
                <a:r>
                  <a:rPr lang="en-US" sz="1350" dirty="0"/>
                  <a:t>CCA</a:t>
                </a:r>
              </a:p>
            </p:txBody>
          </p:sp>
          <p:grpSp>
            <p:nvGrpSpPr>
              <p:cNvPr id="39" name="Group 38"/>
              <p:cNvGrpSpPr/>
              <p:nvPr/>
            </p:nvGrpSpPr>
            <p:grpSpPr>
              <a:xfrm>
                <a:off x="6439593" y="4383579"/>
                <a:ext cx="1537855" cy="1779929"/>
                <a:chOff x="6439593" y="4383579"/>
                <a:chExt cx="1537855" cy="1779929"/>
              </a:xfrm>
            </p:grpSpPr>
            <p:sp>
              <p:nvSpPr>
                <p:cNvPr id="40" name="TextBox 39"/>
                <p:cNvSpPr txBox="1"/>
                <p:nvPr/>
              </p:nvSpPr>
              <p:spPr>
                <a:xfrm>
                  <a:off x="7035338" y="4383579"/>
                  <a:ext cx="581891" cy="677108"/>
                </a:xfrm>
                <a:prstGeom prst="rect">
                  <a:avLst/>
                </a:prstGeom>
                <a:noFill/>
              </p:spPr>
              <p:txBody>
                <a:bodyPr wrap="square" rtlCol="0">
                  <a:spAutoFit/>
                </a:bodyPr>
                <a:lstStyle/>
                <a:p>
                  <a:r>
                    <a:rPr lang="en-US" sz="1350" dirty="0"/>
                    <a:t>ACC</a:t>
                  </a:r>
                </a:p>
              </p:txBody>
            </p:sp>
            <p:sp>
              <p:nvSpPr>
                <p:cNvPr id="41" name="TextBox 40"/>
                <p:cNvSpPr txBox="1"/>
                <p:nvPr/>
              </p:nvSpPr>
              <p:spPr>
                <a:xfrm>
                  <a:off x="7298576" y="5486400"/>
                  <a:ext cx="581891" cy="677108"/>
                </a:xfrm>
                <a:prstGeom prst="rect">
                  <a:avLst/>
                </a:prstGeom>
                <a:noFill/>
              </p:spPr>
              <p:txBody>
                <a:bodyPr wrap="square" rtlCol="0">
                  <a:spAutoFit/>
                </a:bodyPr>
                <a:lstStyle/>
                <a:p>
                  <a:r>
                    <a:rPr lang="en-US" sz="1350" dirty="0"/>
                    <a:t>CAT</a:t>
                  </a:r>
                </a:p>
              </p:txBody>
            </p:sp>
            <p:sp>
              <p:nvSpPr>
                <p:cNvPr id="42" name="TextBox 41"/>
                <p:cNvSpPr txBox="1"/>
                <p:nvPr/>
              </p:nvSpPr>
              <p:spPr>
                <a:xfrm>
                  <a:off x="6461761" y="5256415"/>
                  <a:ext cx="581891" cy="677108"/>
                </a:xfrm>
                <a:prstGeom prst="rect">
                  <a:avLst/>
                </a:prstGeom>
                <a:noFill/>
              </p:spPr>
              <p:txBody>
                <a:bodyPr wrap="square" rtlCol="0">
                  <a:spAutoFit/>
                </a:bodyPr>
                <a:lstStyle/>
                <a:p>
                  <a:r>
                    <a:rPr lang="en-US" sz="1350" dirty="0"/>
                    <a:t>ATA</a:t>
                  </a:r>
                </a:p>
              </p:txBody>
            </p:sp>
            <p:sp>
              <p:nvSpPr>
                <p:cNvPr id="43" name="TextBox 42"/>
                <p:cNvSpPr txBox="1"/>
                <p:nvPr/>
              </p:nvSpPr>
              <p:spPr>
                <a:xfrm>
                  <a:off x="6439593" y="4718858"/>
                  <a:ext cx="581891" cy="677108"/>
                </a:xfrm>
                <a:prstGeom prst="rect">
                  <a:avLst/>
                </a:prstGeom>
                <a:noFill/>
              </p:spPr>
              <p:txBody>
                <a:bodyPr wrap="square" rtlCol="0">
                  <a:spAutoFit/>
                </a:bodyPr>
                <a:lstStyle/>
                <a:p>
                  <a:r>
                    <a:rPr lang="en-US" sz="1350" dirty="0"/>
                    <a:t>TAC</a:t>
                  </a:r>
                </a:p>
              </p:txBody>
            </p:sp>
            <p:cxnSp>
              <p:nvCxnSpPr>
                <p:cNvPr id="44" name="Curved Connector 43"/>
                <p:cNvCxnSpPr>
                  <a:stCxn id="40" idx="3"/>
                  <a:endCxn id="38" idx="0"/>
                </p:cNvCxnSpPr>
                <p:nvPr/>
              </p:nvCxnSpPr>
              <p:spPr>
                <a:xfrm>
                  <a:off x="7617229" y="4722134"/>
                  <a:ext cx="360219" cy="10479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p:cNvCxnSpPr>
                  <a:stCxn id="38" idx="2"/>
                  <a:endCxn id="41" idx="3"/>
                </p:cNvCxnSpPr>
                <p:nvPr/>
              </p:nvCxnSpPr>
              <p:spPr>
                <a:xfrm rot="5400000">
                  <a:off x="7768497" y="5616003"/>
                  <a:ext cx="320921" cy="969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p:cNvCxnSpPr>
                  <a:stCxn id="41" idx="1"/>
                  <a:endCxn id="42" idx="2"/>
                </p:cNvCxnSpPr>
                <p:nvPr/>
              </p:nvCxnSpPr>
              <p:spPr>
                <a:xfrm rot="10800000" flipV="1">
                  <a:off x="6752706" y="5824955"/>
                  <a:ext cx="545869" cy="108568"/>
                </a:xfrm>
                <a:prstGeom prst="curvedConnector4">
                  <a:avLst>
                    <a:gd name="adj1" fmla="val 23350"/>
                    <a:gd name="adj2" fmla="val 5925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urved Connector 46"/>
                <p:cNvCxnSpPr>
                  <a:stCxn id="42" idx="1"/>
                  <a:endCxn id="43" idx="1"/>
                </p:cNvCxnSpPr>
                <p:nvPr/>
              </p:nvCxnSpPr>
              <p:spPr>
                <a:xfrm rot="10800000">
                  <a:off x="6439593" y="5057412"/>
                  <a:ext cx="22168" cy="537557"/>
                </a:xfrm>
                <a:prstGeom prst="curvedConnector3">
                  <a:avLst>
                    <a:gd name="adj1" fmla="val 14749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urved Connector 47"/>
                <p:cNvCxnSpPr>
                  <a:endCxn id="40" idx="0"/>
                </p:cNvCxnSpPr>
                <p:nvPr/>
              </p:nvCxnSpPr>
              <p:spPr>
                <a:xfrm flipV="1">
                  <a:off x="6700058" y="4383579"/>
                  <a:ext cx="626225" cy="329737"/>
                </a:xfrm>
                <a:prstGeom prst="curvedConnector4">
                  <a:avLst>
                    <a:gd name="adj1" fmla="val 26770"/>
                    <a:gd name="adj2" fmla="val 192437"/>
                  </a:avLst>
                </a:prstGeom>
                <a:ln>
                  <a:tailEnd type="triangle"/>
                </a:ln>
              </p:spPr>
              <p:style>
                <a:lnRef idx="1">
                  <a:schemeClr val="accent1"/>
                </a:lnRef>
                <a:fillRef idx="0">
                  <a:schemeClr val="accent1"/>
                </a:fillRef>
                <a:effectRef idx="0">
                  <a:schemeClr val="accent1"/>
                </a:effectRef>
                <a:fontRef idx="minor">
                  <a:schemeClr val="tx1"/>
                </a:fontRef>
              </p:style>
            </p:cxnSp>
          </p:grpSp>
        </p:grpSp>
        <p:cxnSp>
          <p:nvCxnSpPr>
            <p:cNvPr id="49" name="Straight Arrow Connector 48"/>
            <p:cNvCxnSpPr/>
            <p:nvPr/>
          </p:nvCxnSpPr>
          <p:spPr>
            <a:xfrm>
              <a:off x="5392188" y="5302537"/>
              <a:ext cx="922713" cy="6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8601401" y="4532805"/>
              <a:ext cx="637440" cy="400109"/>
            </a:xfrm>
            <a:prstGeom prst="rect">
              <a:avLst/>
            </a:prstGeom>
          </p:spPr>
          <p:txBody>
            <a:bodyPr wrap="none">
              <a:spAutoFit/>
            </a:bodyPr>
            <a:lstStyle/>
            <a:p>
              <a:r>
                <a:rPr lang="en-US" sz="1350" dirty="0">
                  <a:solidFill>
                    <a:srgbClr val="FD1E1F"/>
                  </a:solidFill>
                </a:rPr>
                <a:t>CCG</a:t>
              </a:r>
            </a:p>
          </p:txBody>
        </p:sp>
        <p:sp>
          <p:nvSpPr>
            <p:cNvPr id="20" name="Rectangle 19"/>
            <p:cNvSpPr/>
            <p:nvPr/>
          </p:nvSpPr>
          <p:spPr>
            <a:xfrm>
              <a:off x="7751377" y="5472146"/>
              <a:ext cx="625641" cy="400109"/>
            </a:xfrm>
            <a:prstGeom prst="rect">
              <a:avLst/>
            </a:prstGeom>
          </p:spPr>
          <p:txBody>
            <a:bodyPr wrap="none">
              <a:spAutoFit/>
            </a:bodyPr>
            <a:lstStyle/>
            <a:p>
              <a:r>
                <a:rPr lang="en-US" sz="1350" dirty="0">
                  <a:solidFill>
                    <a:srgbClr val="FD1E1F"/>
                  </a:solidFill>
                </a:rPr>
                <a:t>CGT</a:t>
              </a:r>
            </a:p>
          </p:txBody>
        </p:sp>
        <p:cxnSp>
          <p:nvCxnSpPr>
            <p:cNvPr id="22" name="Curved Connector 21"/>
            <p:cNvCxnSpPr>
              <a:stCxn id="18" idx="2"/>
              <a:endCxn id="20" idx="3"/>
            </p:cNvCxnSpPr>
            <p:nvPr/>
          </p:nvCxnSpPr>
          <p:spPr>
            <a:xfrm rot="5400000">
              <a:off x="8278928" y="5031007"/>
              <a:ext cx="739285" cy="543103"/>
            </a:xfrm>
            <a:prstGeom prst="curvedConnector2">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632333" y="5463834"/>
              <a:ext cx="618204" cy="400109"/>
            </a:xfrm>
            <a:prstGeom prst="rect">
              <a:avLst/>
            </a:prstGeom>
          </p:spPr>
          <p:txBody>
            <a:bodyPr wrap="none">
              <a:spAutoFit/>
            </a:bodyPr>
            <a:lstStyle/>
            <a:p>
              <a:r>
                <a:rPr lang="en-US" sz="1350" dirty="0">
                  <a:solidFill>
                    <a:srgbClr val="FD1E1F"/>
                  </a:solidFill>
                </a:rPr>
                <a:t>GTA</a:t>
              </a:r>
            </a:p>
          </p:txBody>
        </p:sp>
        <p:cxnSp>
          <p:nvCxnSpPr>
            <p:cNvPr id="51" name="Curved Connector 50"/>
            <p:cNvCxnSpPr>
              <a:stCxn id="20" idx="1"/>
              <a:endCxn id="23" idx="3"/>
            </p:cNvCxnSpPr>
            <p:nvPr/>
          </p:nvCxnSpPr>
          <p:spPr>
            <a:xfrm rot="10800000">
              <a:off x="7250537" y="5663888"/>
              <a:ext cx="500840" cy="8312"/>
            </a:xfrm>
            <a:prstGeom prst="curvedConnector3">
              <a:avLst>
                <a:gd name="adj1" fmla="val 50000"/>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urved Connector 53"/>
            <p:cNvCxnSpPr>
              <a:stCxn id="23" idx="1"/>
              <a:endCxn id="43" idx="1"/>
            </p:cNvCxnSpPr>
            <p:nvPr/>
          </p:nvCxnSpPr>
          <p:spPr>
            <a:xfrm rot="10800000" flipH="1">
              <a:off x="6632333" y="4661173"/>
              <a:ext cx="51099" cy="1002715"/>
            </a:xfrm>
            <a:prstGeom prst="curvedConnector3">
              <a:avLst>
                <a:gd name="adj1" fmla="val -596493"/>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urved Connector 58"/>
            <p:cNvCxnSpPr>
              <a:stCxn id="43" idx="0"/>
              <a:endCxn id="40" idx="0"/>
            </p:cNvCxnSpPr>
            <p:nvPr/>
          </p:nvCxnSpPr>
          <p:spPr>
            <a:xfrm rot="5400000" flipH="1" flipV="1">
              <a:off x="7104610" y="3857108"/>
              <a:ext cx="335279" cy="595745"/>
            </a:xfrm>
            <a:prstGeom prst="curvedConnector3">
              <a:avLst>
                <a:gd name="adj1" fmla="val 190909"/>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Curved Connector 61"/>
            <p:cNvCxnSpPr>
              <a:stCxn id="40" idx="0"/>
              <a:endCxn id="18" idx="0"/>
            </p:cNvCxnSpPr>
            <p:nvPr/>
          </p:nvCxnSpPr>
          <p:spPr>
            <a:xfrm rot="16200000" flipH="1">
              <a:off x="7972388" y="3585073"/>
              <a:ext cx="545465" cy="1349999"/>
            </a:xfrm>
            <a:prstGeom prst="curvedConnector3">
              <a:avLst>
                <a:gd name="adj1" fmla="val -55879"/>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3044273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716410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err="1">
                <a:solidFill>
                  <a:srgbClr val="626462"/>
                </a:solidFill>
                <a:latin typeface="Times New Roman" panose="02020603050405020304" pitchFamily="18" charset="0"/>
                <a:cs typeface="Times New Roman" panose="02020603050405020304" pitchFamily="18" charset="0"/>
              </a:rPr>
              <a:t>Kallisto</a:t>
            </a:r>
            <a:r>
              <a:rPr lang="en-US" sz="2100" dirty="0">
                <a:solidFill>
                  <a:srgbClr val="626462"/>
                </a:solidFill>
                <a:latin typeface="Times New Roman" panose="02020603050405020304" pitchFamily="18" charset="0"/>
                <a:cs typeface="Times New Roman" panose="02020603050405020304" pitchFamily="18" charset="0"/>
              </a:rPr>
              <a:t>: Understanding the Algorithm (Pseudo-Alignment)</a:t>
            </a:r>
          </a:p>
        </p:txBody>
      </p:sp>
      <mc:AlternateContent xmlns:mc="http://schemas.openxmlformats.org/markup-compatibility/2006" xmlns:a14="http://schemas.microsoft.com/office/drawing/2010/main">
        <mc:Choice Requires="a14">
          <p:sp>
            <p:nvSpPr>
              <p:cNvPr id="3" name="TextBox 2"/>
              <p:cNvSpPr txBox="1"/>
              <p:nvPr/>
            </p:nvSpPr>
            <p:spPr>
              <a:xfrm>
                <a:off x="523701" y="822961"/>
                <a:ext cx="8030095" cy="507831"/>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Given a new set of reads, the </a:t>
                </a:r>
                <a14:m>
                  <m:oMath xmlns:m="http://schemas.openxmlformats.org/officeDocument/2006/math">
                    <m:r>
                      <a:rPr lang="en-US" sz="1350" i="1">
                        <a:latin typeface="Cambria Math" panose="02040503050406030204" pitchFamily="18" charset="0"/>
                      </a:rPr>
                      <m:t>𝑘</m:t>
                    </m:r>
                  </m:oMath>
                </a14:m>
                <a:r>
                  <a:rPr lang="en-US" sz="1350" dirty="0">
                    <a:latin typeface="Times New Roman" panose="02020603050405020304" pitchFamily="18" charset="0"/>
                    <a:cs typeface="Times New Roman" panose="02020603050405020304" pitchFamily="18" charset="0"/>
                  </a:rPr>
                  <a:t>-</a:t>
                </a:r>
                <a:r>
                  <a:rPr lang="en-US" sz="1350" dirty="0" err="1">
                    <a:latin typeface="Times New Roman" panose="02020603050405020304" pitchFamily="18" charset="0"/>
                    <a:cs typeface="Times New Roman" panose="02020603050405020304" pitchFamily="18" charset="0"/>
                  </a:rPr>
                  <a:t>mers</a:t>
                </a:r>
                <a:r>
                  <a:rPr lang="en-US" sz="1350" dirty="0">
                    <a:latin typeface="Times New Roman" panose="02020603050405020304" pitchFamily="18" charset="0"/>
                    <a:cs typeface="Times New Roman" panose="02020603050405020304" pitchFamily="18" charset="0"/>
                  </a:rPr>
                  <a:t> can be determined, and then using the De </a:t>
                </a:r>
                <a:r>
                  <a:rPr lang="en-US" sz="1350" dirty="0" err="1">
                    <a:latin typeface="Times New Roman" panose="02020603050405020304" pitchFamily="18" charset="0"/>
                    <a:cs typeface="Times New Roman" panose="02020603050405020304" pitchFamily="18" charset="0"/>
                  </a:rPr>
                  <a:t>Brujin</a:t>
                </a:r>
                <a:r>
                  <a:rPr lang="en-US" sz="1350" dirty="0">
                    <a:latin typeface="Times New Roman" panose="02020603050405020304" pitchFamily="18" charset="0"/>
                    <a:cs typeface="Times New Roman" panose="02020603050405020304" pitchFamily="18" charset="0"/>
                  </a:rPr>
                  <a:t> Graph Transcriptome, the </a:t>
                </a:r>
                <a:r>
                  <a:rPr lang="en-US" sz="1350" i="1" dirty="0">
                    <a:latin typeface="Times New Roman" panose="02020603050405020304" pitchFamily="18" charset="0"/>
                    <a:cs typeface="Times New Roman" panose="02020603050405020304" pitchFamily="18" charset="0"/>
                  </a:rPr>
                  <a:t>pseudo-</a:t>
                </a:r>
                <a:r>
                  <a:rPr lang="en-US" sz="1350" dirty="0">
                    <a:latin typeface="Times New Roman" panose="02020603050405020304" pitchFamily="18" charset="0"/>
                    <a:cs typeface="Times New Roman" panose="02020603050405020304" pitchFamily="18" charset="0"/>
                  </a:rPr>
                  <a:t>alignments of a set of reads can be determined.</a:t>
                </a:r>
              </a:p>
            </p:txBody>
          </p:sp>
        </mc:Choice>
        <mc:Fallback xmlns="">
          <p:sp>
            <p:nvSpPr>
              <p:cNvPr id="3" name="TextBox 2"/>
              <p:cNvSpPr txBox="1">
                <a:spLocks noRot="1" noChangeAspect="1" noMove="1" noResize="1" noEditPoints="1" noAdjustHandles="1" noChangeArrowheads="1" noChangeShapeType="1" noTextEdit="1"/>
              </p:cNvSpPr>
              <p:nvPr/>
            </p:nvSpPr>
            <p:spPr>
              <a:xfrm>
                <a:off x="523701" y="822961"/>
                <a:ext cx="8030095" cy="507831"/>
              </a:xfrm>
              <a:prstGeom prst="rect">
                <a:avLst/>
              </a:prstGeom>
              <a:blipFill>
                <a:blip r:embed="rId2"/>
                <a:stretch>
                  <a:fillRect l="-76" t="-1205" b="-12048"/>
                </a:stretch>
              </a:blipFill>
            </p:spPr>
            <p:txBody>
              <a:bodyPr/>
              <a:lstStyle/>
              <a:p>
                <a:r>
                  <a:rPr lang="en-US">
                    <a:noFill/>
                  </a:rPr>
                  <a:t> </a:t>
                </a:r>
              </a:p>
            </p:txBody>
          </p:sp>
        </mc:Fallback>
      </mc:AlternateContent>
      <p:grpSp>
        <p:nvGrpSpPr>
          <p:cNvPr id="4" name="Group 3"/>
          <p:cNvGrpSpPr/>
          <p:nvPr/>
        </p:nvGrpSpPr>
        <p:grpSpPr>
          <a:xfrm>
            <a:off x="4001660" y="1837114"/>
            <a:ext cx="1954881" cy="1413686"/>
            <a:chOff x="6632333" y="3987340"/>
            <a:chExt cx="2606508" cy="1884915"/>
          </a:xfrm>
        </p:grpSpPr>
        <p:grpSp>
          <p:nvGrpSpPr>
            <p:cNvPr id="5" name="Group 4"/>
            <p:cNvGrpSpPr/>
            <p:nvPr/>
          </p:nvGrpSpPr>
          <p:grpSpPr>
            <a:xfrm>
              <a:off x="6683432" y="3987340"/>
              <a:ext cx="1828800" cy="1779927"/>
              <a:chOff x="6439593" y="4383579"/>
              <a:chExt cx="1828800" cy="1779927"/>
            </a:xfrm>
          </p:grpSpPr>
          <p:sp>
            <p:nvSpPr>
              <p:cNvPr id="15" name="TextBox 14"/>
              <p:cNvSpPr txBox="1"/>
              <p:nvPr/>
            </p:nvSpPr>
            <p:spPr>
              <a:xfrm>
                <a:off x="7686502" y="4826925"/>
                <a:ext cx="581891" cy="677108"/>
              </a:xfrm>
              <a:prstGeom prst="rect">
                <a:avLst/>
              </a:prstGeom>
              <a:noFill/>
            </p:spPr>
            <p:txBody>
              <a:bodyPr wrap="square" rtlCol="0">
                <a:spAutoFit/>
              </a:bodyPr>
              <a:lstStyle/>
              <a:p>
                <a:r>
                  <a:rPr lang="en-US" sz="1350" dirty="0"/>
                  <a:t>CCA</a:t>
                </a:r>
              </a:p>
            </p:txBody>
          </p:sp>
          <p:grpSp>
            <p:nvGrpSpPr>
              <p:cNvPr id="16" name="Group 15"/>
              <p:cNvGrpSpPr/>
              <p:nvPr/>
            </p:nvGrpSpPr>
            <p:grpSpPr>
              <a:xfrm>
                <a:off x="6439593" y="4383579"/>
                <a:ext cx="1537855" cy="1779927"/>
                <a:chOff x="6439593" y="4383579"/>
                <a:chExt cx="1537855" cy="1779927"/>
              </a:xfrm>
            </p:grpSpPr>
            <p:sp>
              <p:nvSpPr>
                <p:cNvPr id="17" name="TextBox 16"/>
                <p:cNvSpPr txBox="1"/>
                <p:nvPr/>
              </p:nvSpPr>
              <p:spPr>
                <a:xfrm>
                  <a:off x="7035338" y="4383579"/>
                  <a:ext cx="581891" cy="677108"/>
                </a:xfrm>
                <a:prstGeom prst="rect">
                  <a:avLst/>
                </a:prstGeom>
                <a:noFill/>
              </p:spPr>
              <p:txBody>
                <a:bodyPr wrap="square" rtlCol="0">
                  <a:spAutoFit/>
                </a:bodyPr>
                <a:lstStyle/>
                <a:p>
                  <a:r>
                    <a:rPr lang="en-US" sz="1350" dirty="0"/>
                    <a:t>ACC</a:t>
                  </a:r>
                </a:p>
              </p:txBody>
            </p:sp>
            <p:sp>
              <p:nvSpPr>
                <p:cNvPr id="18" name="TextBox 17"/>
                <p:cNvSpPr txBox="1"/>
                <p:nvPr/>
              </p:nvSpPr>
              <p:spPr>
                <a:xfrm>
                  <a:off x="7298576" y="5486398"/>
                  <a:ext cx="581891" cy="677108"/>
                </a:xfrm>
                <a:prstGeom prst="rect">
                  <a:avLst/>
                </a:prstGeom>
                <a:noFill/>
              </p:spPr>
              <p:txBody>
                <a:bodyPr wrap="square" rtlCol="0">
                  <a:spAutoFit/>
                </a:bodyPr>
                <a:lstStyle/>
                <a:p>
                  <a:r>
                    <a:rPr lang="en-US" sz="1350" dirty="0"/>
                    <a:t>CAT</a:t>
                  </a:r>
                </a:p>
              </p:txBody>
            </p:sp>
            <p:sp>
              <p:nvSpPr>
                <p:cNvPr id="19" name="TextBox 18"/>
                <p:cNvSpPr txBox="1"/>
                <p:nvPr/>
              </p:nvSpPr>
              <p:spPr>
                <a:xfrm>
                  <a:off x="6461761" y="5256415"/>
                  <a:ext cx="581891" cy="677108"/>
                </a:xfrm>
                <a:prstGeom prst="rect">
                  <a:avLst/>
                </a:prstGeom>
                <a:noFill/>
              </p:spPr>
              <p:txBody>
                <a:bodyPr wrap="square" rtlCol="0">
                  <a:spAutoFit/>
                </a:bodyPr>
                <a:lstStyle/>
                <a:p>
                  <a:r>
                    <a:rPr lang="en-US" sz="1350" dirty="0"/>
                    <a:t>ATA</a:t>
                  </a:r>
                </a:p>
              </p:txBody>
            </p:sp>
            <p:sp>
              <p:nvSpPr>
                <p:cNvPr id="20" name="TextBox 19"/>
                <p:cNvSpPr txBox="1"/>
                <p:nvPr/>
              </p:nvSpPr>
              <p:spPr>
                <a:xfrm>
                  <a:off x="6439593" y="4718858"/>
                  <a:ext cx="581891" cy="677108"/>
                </a:xfrm>
                <a:prstGeom prst="rect">
                  <a:avLst/>
                </a:prstGeom>
                <a:noFill/>
              </p:spPr>
              <p:txBody>
                <a:bodyPr wrap="square" rtlCol="0">
                  <a:spAutoFit/>
                </a:bodyPr>
                <a:lstStyle/>
                <a:p>
                  <a:r>
                    <a:rPr lang="en-US" sz="1350" dirty="0"/>
                    <a:t>TAC</a:t>
                  </a:r>
                </a:p>
              </p:txBody>
            </p:sp>
            <p:cxnSp>
              <p:nvCxnSpPr>
                <p:cNvPr id="21" name="Curved Connector 20"/>
                <p:cNvCxnSpPr>
                  <a:stCxn id="17" idx="3"/>
                  <a:endCxn id="15" idx="0"/>
                </p:cNvCxnSpPr>
                <p:nvPr/>
              </p:nvCxnSpPr>
              <p:spPr>
                <a:xfrm>
                  <a:off x="7617229" y="4722134"/>
                  <a:ext cx="360219" cy="10479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urved Connector 21"/>
                <p:cNvCxnSpPr>
                  <a:stCxn id="15" idx="2"/>
                  <a:endCxn id="18" idx="3"/>
                </p:cNvCxnSpPr>
                <p:nvPr/>
              </p:nvCxnSpPr>
              <p:spPr>
                <a:xfrm rot="5400000">
                  <a:off x="7768497" y="5616002"/>
                  <a:ext cx="320920" cy="9698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p:cNvCxnSpPr>
                  <a:stCxn id="18" idx="1"/>
                  <a:endCxn id="19" idx="2"/>
                </p:cNvCxnSpPr>
                <p:nvPr/>
              </p:nvCxnSpPr>
              <p:spPr>
                <a:xfrm rot="10800000" flipV="1">
                  <a:off x="6752706" y="5824953"/>
                  <a:ext cx="545869" cy="108571"/>
                </a:xfrm>
                <a:prstGeom prst="curvedConnector4">
                  <a:avLst>
                    <a:gd name="adj1" fmla="val 23350"/>
                    <a:gd name="adj2" fmla="val 5925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p:cNvCxnSpPr>
                  <a:stCxn id="19" idx="1"/>
                  <a:endCxn id="20" idx="1"/>
                </p:cNvCxnSpPr>
                <p:nvPr/>
              </p:nvCxnSpPr>
              <p:spPr>
                <a:xfrm rot="10800000">
                  <a:off x="6439593" y="5057412"/>
                  <a:ext cx="22168" cy="537557"/>
                </a:xfrm>
                <a:prstGeom prst="curvedConnector3">
                  <a:avLst>
                    <a:gd name="adj1" fmla="val 14749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urved Connector 24"/>
                <p:cNvCxnSpPr>
                  <a:endCxn id="17" idx="0"/>
                </p:cNvCxnSpPr>
                <p:nvPr/>
              </p:nvCxnSpPr>
              <p:spPr>
                <a:xfrm flipV="1">
                  <a:off x="6700058" y="4383579"/>
                  <a:ext cx="626225" cy="329737"/>
                </a:xfrm>
                <a:prstGeom prst="curvedConnector4">
                  <a:avLst>
                    <a:gd name="adj1" fmla="val 26770"/>
                    <a:gd name="adj2" fmla="val 192437"/>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p:nvSpPr>
          <p:spPr>
            <a:xfrm>
              <a:off x="8601401" y="4532806"/>
              <a:ext cx="637440" cy="400109"/>
            </a:xfrm>
            <a:prstGeom prst="rect">
              <a:avLst/>
            </a:prstGeom>
          </p:spPr>
          <p:txBody>
            <a:bodyPr wrap="none">
              <a:spAutoFit/>
            </a:bodyPr>
            <a:lstStyle/>
            <a:p>
              <a:r>
                <a:rPr lang="en-US" sz="1350" dirty="0">
                  <a:solidFill>
                    <a:srgbClr val="FD1E1F"/>
                  </a:solidFill>
                </a:rPr>
                <a:t>CCG</a:t>
              </a:r>
            </a:p>
          </p:txBody>
        </p:sp>
        <p:sp>
          <p:nvSpPr>
            <p:cNvPr id="8" name="Rectangle 7"/>
            <p:cNvSpPr/>
            <p:nvPr/>
          </p:nvSpPr>
          <p:spPr>
            <a:xfrm>
              <a:off x="7751377" y="5472146"/>
              <a:ext cx="625641" cy="400109"/>
            </a:xfrm>
            <a:prstGeom prst="rect">
              <a:avLst/>
            </a:prstGeom>
          </p:spPr>
          <p:txBody>
            <a:bodyPr wrap="none">
              <a:spAutoFit/>
            </a:bodyPr>
            <a:lstStyle/>
            <a:p>
              <a:r>
                <a:rPr lang="en-US" sz="1350" dirty="0">
                  <a:solidFill>
                    <a:srgbClr val="FD1E1F"/>
                  </a:solidFill>
                </a:rPr>
                <a:t>CGT</a:t>
              </a:r>
            </a:p>
          </p:txBody>
        </p:sp>
        <p:cxnSp>
          <p:nvCxnSpPr>
            <p:cNvPr id="9" name="Curved Connector 8"/>
            <p:cNvCxnSpPr>
              <a:stCxn id="7" idx="2"/>
              <a:endCxn id="8" idx="3"/>
            </p:cNvCxnSpPr>
            <p:nvPr/>
          </p:nvCxnSpPr>
          <p:spPr>
            <a:xfrm rot="5400000">
              <a:off x="8278928" y="5031007"/>
              <a:ext cx="739285" cy="543103"/>
            </a:xfrm>
            <a:prstGeom prst="curvedConnector2">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632333" y="5463834"/>
              <a:ext cx="618204" cy="400109"/>
            </a:xfrm>
            <a:prstGeom prst="rect">
              <a:avLst/>
            </a:prstGeom>
          </p:spPr>
          <p:txBody>
            <a:bodyPr wrap="none">
              <a:spAutoFit/>
            </a:bodyPr>
            <a:lstStyle/>
            <a:p>
              <a:r>
                <a:rPr lang="en-US" sz="1350" dirty="0">
                  <a:solidFill>
                    <a:srgbClr val="FD1E1F"/>
                  </a:solidFill>
                </a:rPr>
                <a:t>GTA</a:t>
              </a:r>
            </a:p>
          </p:txBody>
        </p:sp>
        <p:cxnSp>
          <p:nvCxnSpPr>
            <p:cNvPr id="11" name="Curved Connector 10"/>
            <p:cNvCxnSpPr>
              <a:stCxn id="8" idx="1"/>
              <a:endCxn id="10" idx="3"/>
            </p:cNvCxnSpPr>
            <p:nvPr/>
          </p:nvCxnSpPr>
          <p:spPr>
            <a:xfrm rot="10800000">
              <a:off x="7250537" y="5663888"/>
              <a:ext cx="500840" cy="8312"/>
            </a:xfrm>
            <a:prstGeom prst="curvedConnector3">
              <a:avLst>
                <a:gd name="adj1" fmla="val 50000"/>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p:cNvCxnSpPr>
              <a:stCxn id="10" idx="1"/>
              <a:endCxn id="20" idx="1"/>
            </p:cNvCxnSpPr>
            <p:nvPr/>
          </p:nvCxnSpPr>
          <p:spPr>
            <a:xfrm rot="10800000" flipH="1">
              <a:off x="6632333" y="4661173"/>
              <a:ext cx="51099" cy="1002715"/>
            </a:xfrm>
            <a:prstGeom prst="curvedConnector3">
              <a:avLst>
                <a:gd name="adj1" fmla="val -596493"/>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urved Connector 12"/>
            <p:cNvCxnSpPr>
              <a:stCxn id="20" idx="0"/>
              <a:endCxn id="17" idx="0"/>
            </p:cNvCxnSpPr>
            <p:nvPr/>
          </p:nvCxnSpPr>
          <p:spPr>
            <a:xfrm rot="5400000" flipH="1" flipV="1">
              <a:off x="7104611" y="3857108"/>
              <a:ext cx="335279" cy="595745"/>
            </a:xfrm>
            <a:prstGeom prst="curvedConnector3">
              <a:avLst>
                <a:gd name="adj1" fmla="val 190909"/>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17" idx="0"/>
              <a:endCxn id="7" idx="0"/>
            </p:cNvCxnSpPr>
            <p:nvPr/>
          </p:nvCxnSpPr>
          <p:spPr>
            <a:xfrm rot="16200000" flipH="1">
              <a:off x="7972388" y="3585074"/>
              <a:ext cx="545465" cy="1349999"/>
            </a:xfrm>
            <a:prstGeom prst="curvedConnector3">
              <a:avLst>
                <a:gd name="adj1" fmla="val -55879"/>
              </a:avLst>
            </a:prstGeom>
            <a:ln>
              <a:solidFill>
                <a:srgbClr val="FD1E1F"/>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790581" y="2333498"/>
            <a:ext cx="843885" cy="715581"/>
          </a:xfrm>
          <a:prstGeom prst="rect">
            <a:avLst/>
          </a:prstGeom>
          <a:ln>
            <a:noFill/>
          </a:ln>
        </p:spPr>
        <p:txBody>
          <a:bodyPr wrap="none">
            <a:spAutoFit/>
          </a:bodyPr>
          <a:lstStyle/>
          <a:p>
            <a:r>
              <a:rPr lang="en-US" sz="1350" dirty="0">
                <a:solidFill>
                  <a:schemeClr val="accent4"/>
                </a:solidFill>
              </a:rPr>
              <a:t>R1: ACCA</a:t>
            </a:r>
          </a:p>
          <a:p>
            <a:r>
              <a:rPr lang="en-US" sz="1350" dirty="0">
                <a:solidFill>
                  <a:schemeClr val="bg1">
                    <a:lumMod val="10000"/>
                  </a:schemeClr>
                </a:solidFill>
              </a:rPr>
              <a:t>R2: ACCG</a:t>
            </a:r>
          </a:p>
          <a:p>
            <a:r>
              <a:rPr lang="en-US" sz="1350" dirty="0">
                <a:solidFill>
                  <a:srgbClr val="7030A0"/>
                </a:solidFill>
              </a:rPr>
              <a:t>R3: TACC</a:t>
            </a:r>
          </a:p>
        </p:txBody>
      </p:sp>
      <p:cxnSp>
        <p:nvCxnSpPr>
          <p:cNvPr id="28" name="Straight Arrow Connector 27"/>
          <p:cNvCxnSpPr>
            <a:stCxn id="26" idx="3"/>
          </p:cNvCxnSpPr>
          <p:nvPr/>
        </p:nvCxnSpPr>
        <p:spPr>
          <a:xfrm>
            <a:off x="1634466" y="2691289"/>
            <a:ext cx="472811" cy="145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50965" y="3194167"/>
            <a:ext cx="1843348" cy="300082"/>
          </a:xfrm>
          <a:prstGeom prst="rect">
            <a:avLst/>
          </a:prstGeom>
          <a:noFill/>
        </p:spPr>
        <p:txBody>
          <a:bodyPr wrap="square" rtlCol="0">
            <a:spAutoFit/>
          </a:bodyPr>
          <a:lstStyle/>
          <a:p>
            <a:r>
              <a:rPr lang="en-US" sz="1350" dirty="0">
                <a:solidFill>
                  <a:srgbClr val="000000"/>
                </a:solidFill>
              </a:rPr>
              <a:t>Sequencing Reads</a:t>
            </a:r>
          </a:p>
        </p:txBody>
      </p:sp>
      <p:sp>
        <p:nvSpPr>
          <p:cNvPr id="30" name="Rectangle 29"/>
          <p:cNvSpPr/>
          <p:nvPr/>
        </p:nvSpPr>
        <p:spPr>
          <a:xfrm>
            <a:off x="2193371" y="2807324"/>
            <a:ext cx="448456" cy="507831"/>
          </a:xfrm>
          <a:prstGeom prst="rect">
            <a:avLst/>
          </a:prstGeom>
        </p:spPr>
        <p:txBody>
          <a:bodyPr wrap="none">
            <a:spAutoFit/>
          </a:bodyPr>
          <a:lstStyle/>
          <a:p>
            <a:r>
              <a:rPr lang="en-US" sz="1350" dirty="0">
                <a:solidFill>
                  <a:srgbClr val="7030A0"/>
                </a:solidFill>
              </a:rPr>
              <a:t>TAC</a:t>
            </a:r>
          </a:p>
          <a:p>
            <a:r>
              <a:rPr lang="en-US" sz="1350" dirty="0">
                <a:solidFill>
                  <a:srgbClr val="7030A0"/>
                </a:solidFill>
              </a:rPr>
              <a:t>CAT</a:t>
            </a:r>
          </a:p>
        </p:txBody>
      </p:sp>
      <p:sp>
        <p:nvSpPr>
          <p:cNvPr id="31" name="Rectangle 30"/>
          <p:cNvSpPr/>
          <p:nvPr/>
        </p:nvSpPr>
        <p:spPr>
          <a:xfrm>
            <a:off x="2180996" y="2289856"/>
            <a:ext cx="478080" cy="507831"/>
          </a:xfrm>
          <a:prstGeom prst="rect">
            <a:avLst/>
          </a:prstGeom>
        </p:spPr>
        <p:txBody>
          <a:bodyPr wrap="none">
            <a:spAutoFit/>
          </a:bodyPr>
          <a:lstStyle/>
          <a:p>
            <a:r>
              <a:rPr lang="en-US" sz="1350" dirty="0">
                <a:solidFill>
                  <a:schemeClr val="bg1">
                    <a:lumMod val="10000"/>
                  </a:schemeClr>
                </a:solidFill>
              </a:rPr>
              <a:t>ACC</a:t>
            </a:r>
          </a:p>
          <a:p>
            <a:r>
              <a:rPr lang="en-US" sz="1350" dirty="0">
                <a:solidFill>
                  <a:schemeClr val="bg1">
                    <a:lumMod val="10000"/>
                  </a:schemeClr>
                </a:solidFill>
              </a:rPr>
              <a:t>CCG</a:t>
            </a:r>
          </a:p>
        </p:txBody>
      </p:sp>
      <p:sp>
        <p:nvSpPr>
          <p:cNvPr id="32" name="Rectangle 31"/>
          <p:cNvSpPr/>
          <p:nvPr/>
        </p:nvSpPr>
        <p:spPr>
          <a:xfrm>
            <a:off x="2160098" y="1716278"/>
            <a:ext cx="470000" cy="507831"/>
          </a:xfrm>
          <a:prstGeom prst="rect">
            <a:avLst/>
          </a:prstGeom>
        </p:spPr>
        <p:txBody>
          <a:bodyPr wrap="none">
            <a:spAutoFit/>
          </a:bodyPr>
          <a:lstStyle/>
          <a:p>
            <a:r>
              <a:rPr lang="en-US" sz="1350" dirty="0">
                <a:solidFill>
                  <a:schemeClr val="accent4"/>
                </a:solidFill>
              </a:rPr>
              <a:t>ACC</a:t>
            </a:r>
          </a:p>
          <a:p>
            <a:r>
              <a:rPr lang="en-US" sz="1350" dirty="0">
                <a:solidFill>
                  <a:schemeClr val="accent4"/>
                </a:solidFill>
              </a:rPr>
              <a:t>CCA</a:t>
            </a:r>
          </a:p>
        </p:txBody>
      </p:sp>
      <p:sp>
        <p:nvSpPr>
          <p:cNvPr id="33" name="TextBox 32"/>
          <p:cNvSpPr txBox="1"/>
          <p:nvPr/>
        </p:nvSpPr>
        <p:spPr>
          <a:xfrm>
            <a:off x="2092728" y="3289763"/>
            <a:ext cx="1843348" cy="300082"/>
          </a:xfrm>
          <a:prstGeom prst="rect">
            <a:avLst/>
          </a:prstGeom>
          <a:noFill/>
        </p:spPr>
        <p:txBody>
          <a:bodyPr wrap="square" rtlCol="0">
            <a:spAutoFit/>
          </a:bodyPr>
          <a:lstStyle/>
          <a:p>
            <a:r>
              <a:rPr lang="en-US" sz="1350" dirty="0">
                <a:solidFill>
                  <a:srgbClr val="000000"/>
                </a:solidFill>
              </a:rPr>
              <a:t>3-mers</a:t>
            </a:r>
          </a:p>
        </p:txBody>
      </p:sp>
      <p:cxnSp>
        <p:nvCxnSpPr>
          <p:cNvPr id="35" name="Straight Arrow Connector 34"/>
          <p:cNvCxnSpPr>
            <a:stCxn id="31" idx="3"/>
          </p:cNvCxnSpPr>
          <p:nvPr/>
        </p:nvCxnSpPr>
        <p:spPr>
          <a:xfrm flipV="1">
            <a:off x="2659076" y="2506287"/>
            <a:ext cx="1044244" cy="37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867890" y="3647210"/>
            <a:ext cx="4482639" cy="507831"/>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Comparison of 3-mers from reads to color DBG transcriptome allows the determination of compatibility counts.</a:t>
            </a:r>
          </a:p>
        </p:txBody>
      </p:sp>
      <p:cxnSp>
        <p:nvCxnSpPr>
          <p:cNvPr id="37" name="Straight Arrow Connector 36"/>
          <p:cNvCxnSpPr>
            <a:stCxn id="7" idx="3"/>
          </p:cNvCxnSpPr>
          <p:nvPr/>
        </p:nvCxnSpPr>
        <p:spPr>
          <a:xfrm>
            <a:off x="5956541" y="2396255"/>
            <a:ext cx="683250" cy="53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858000" y="1219627"/>
            <a:ext cx="1212850" cy="507831"/>
          </a:xfrm>
          <a:prstGeom prst="rect">
            <a:avLst/>
          </a:prstGeom>
          <a:ln>
            <a:solidFill>
              <a:srgbClr val="000000"/>
            </a:solidFill>
          </a:ln>
        </p:spPr>
        <p:txBody>
          <a:bodyPr wrap="square">
            <a:spAutoFit/>
          </a:bodyPr>
          <a:lstStyle/>
          <a:p>
            <a:r>
              <a:rPr lang="en-US" sz="1350" dirty="0"/>
              <a:t>T1: ACCATACC</a:t>
            </a:r>
          </a:p>
          <a:p>
            <a:r>
              <a:rPr lang="en-US" sz="1350" dirty="0">
                <a:solidFill>
                  <a:srgbClr val="FD1E1F"/>
                </a:solidFill>
              </a:rPr>
              <a:t>T2: ACCGTACC</a:t>
            </a:r>
          </a:p>
        </p:txBody>
      </p:sp>
      <p:sp>
        <p:nvSpPr>
          <p:cNvPr id="45" name="Rectangle 44"/>
          <p:cNvSpPr/>
          <p:nvPr/>
        </p:nvSpPr>
        <p:spPr>
          <a:xfrm>
            <a:off x="6759118" y="2086194"/>
            <a:ext cx="628698" cy="715581"/>
          </a:xfrm>
          <a:prstGeom prst="rect">
            <a:avLst/>
          </a:prstGeom>
          <a:ln>
            <a:noFill/>
          </a:ln>
        </p:spPr>
        <p:txBody>
          <a:bodyPr wrap="none">
            <a:spAutoFit/>
          </a:bodyPr>
          <a:lstStyle/>
          <a:p>
            <a:r>
              <a:rPr lang="en-US" sz="1350" dirty="0">
                <a:solidFill>
                  <a:schemeClr val="accent4"/>
                </a:solidFill>
              </a:rPr>
              <a:t>R1: </a:t>
            </a:r>
            <a:r>
              <a:rPr lang="en-US" sz="1350" dirty="0">
                <a:solidFill>
                  <a:schemeClr val="accent2"/>
                </a:solidFill>
              </a:rPr>
              <a:t>1</a:t>
            </a:r>
            <a:r>
              <a:rPr lang="en-US" sz="1350" dirty="0">
                <a:solidFill>
                  <a:srgbClr val="FF0000"/>
                </a:solidFill>
              </a:rPr>
              <a:t>0</a:t>
            </a:r>
          </a:p>
          <a:p>
            <a:r>
              <a:rPr lang="en-US" sz="1350" dirty="0">
                <a:solidFill>
                  <a:schemeClr val="bg1">
                    <a:lumMod val="10000"/>
                  </a:schemeClr>
                </a:solidFill>
              </a:rPr>
              <a:t>R2: </a:t>
            </a:r>
            <a:r>
              <a:rPr lang="en-US" sz="1350" dirty="0">
                <a:solidFill>
                  <a:schemeClr val="accent2"/>
                </a:solidFill>
              </a:rPr>
              <a:t>0</a:t>
            </a:r>
            <a:r>
              <a:rPr lang="en-US" sz="1350" dirty="0">
                <a:solidFill>
                  <a:srgbClr val="FF0000"/>
                </a:solidFill>
              </a:rPr>
              <a:t>1</a:t>
            </a:r>
          </a:p>
          <a:p>
            <a:r>
              <a:rPr lang="en-US" sz="1350" dirty="0">
                <a:solidFill>
                  <a:srgbClr val="7030A0"/>
                </a:solidFill>
              </a:rPr>
              <a:t>R3: </a:t>
            </a:r>
            <a:r>
              <a:rPr lang="en-US" sz="1350" dirty="0">
                <a:solidFill>
                  <a:schemeClr val="accent2"/>
                </a:solidFill>
              </a:rPr>
              <a:t>1</a:t>
            </a:r>
            <a:r>
              <a:rPr lang="en-US" sz="1350" dirty="0">
                <a:solidFill>
                  <a:srgbClr val="FF0000"/>
                </a:solidFill>
              </a:rPr>
              <a:t>1</a:t>
            </a:r>
          </a:p>
        </p:txBody>
      </p:sp>
      <p:sp>
        <p:nvSpPr>
          <p:cNvPr id="6" name="Rectangle 5"/>
          <p:cNvSpPr/>
          <p:nvPr/>
        </p:nvSpPr>
        <p:spPr>
          <a:xfrm>
            <a:off x="396933" y="4658752"/>
            <a:ext cx="5182985" cy="715581"/>
          </a:xfrm>
          <a:prstGeom prst="rect">
            <a:avLst/>
          </a:prstGeom>
        </p:spPr>
        <p:txBody>
          <a:bodyPr wrap="square">
            <a:spAutoFit/>
          </a:bodyPr>
          <a:lstStyle/>
          <a:p>
            <a:r>
              <a:rPr lang="en-US" sz="1350" dirty="0">
                <a:hlinkClick r:id="rId3"/>
              </a:rPr>
              <a:t>https://tinyheero.github.io/2015/09/02/pseudoalignments-kallisto.html</a:t>
            </a:r>
            <a:endParaRPr lang="en-US" sz="1350" dirty="0"/>
          </a:p>
          <a:p>
            <a:endParaRPr lang="en-US" sz="1350" dirty="0"/>
          </a:p>
        </p:txBody>
      </p:sp>
    </p:spTree>
    <p:extLst>
      <p:ext uri="{BB962C8B-B14F-4D97-AF65-F5344CB8AC3E}">
        <p14:creationId xmlns:p14="http://schemas.microsoft.com/office/powerpoint/2010/main" val="1108589051"/>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13169" y="654217"/>
            <a:ext cx="4350024" cy="1937406"/>
          </a:xfrm>
          <a:prstGeom prst="rect">
            <a:avLst/>
          </a:prstGeom>
        </p:spPr>
      </p:pic>
      <p:pic>
        <p:nvPicPr>
          <p:cNvPr id="3" name="Picture 2"/>
          <p:cNvPicPr>
            <a:picLocks noChangeAspect="1"/>
          </p:cNvPicPr>
          <p:nvPr/>
        </p:nvPicPr>
        <p:blipFill>
          <a:blip r:embed="rId3"/>
          <a:stretch>
            <a:fillRect/>
          </a:stretch>
        </p:blipFill>
        <p:spPr>
          <a:xfrm>
            <a:off x="442718" y="2602878"/>
            <a:ext cx="4438931" cy="1547576"/>
          </a:xfrm>
          <a:prstGeom prst="rect">
            <a:avLst/>
          </a:prstGeom>
        </p:spPr>
      </p:pic>
      <p:sp>
        <p:nvSpPr>
          <p:cNvPr id="4" name="TextBox 3"/>
          <p:cNvSpPr txBox="1"/>
          <p:nvPr/>
        </p:nvSpPr>
        <p:spPr>
          <a:xfrm>
            <a:off x="554876" y="1901536"/>
            <a:ext cx="243147" cy="323165"/>
          </a:xfrm>
          <a:prstGeom prst="rect">
            <a:avLst/>
          </a:prstGeom>
          <a:noFill/>
        </p:spPr>
        <p:txBody>
          <a:bodyPr wrap="square" rtlCol="0">
            <a:spAutoFit/>
          </a:bodyPr>
          <a:lstStyle/>
          <a:p>
            <a:r>
              <a:rPr lang="en-US" sz="1500" b="1" dirty="0">
                <a:solidFill>
                  <a:srgbClr val="000000"/>
                </a:solidFill>
                <a:latin typeface="Times New Roman" panose="02020603050405020304" pitchFamily="18" charset="0"/>
                <a:cs typeface="Times New Roman" panose="02020603050405020304" pitchFamily="18" charset="0"/>
              </a:rPr>
              <a:t>b</a:t>
            </a:r>
          </a:p>
        </p:txBody>
      </p:sp>
      <p:pic>
        <p:nvPicPr>
          <p:cNvPr id="5" name="Picture 4"/>
          <p:cNvPicPr>
            <a:picLocks noChangeAspect="1"/>
          </p:cNvPicPr>
          <p:nvPr/>
        </p:nvPicPr>
        <p:blipFill>
          <a:blip r:embed="rId4"/>
          <a:stretch>
            <a:fillRect/>
          </a:stretch>
        </p:blipFill>
        <p:spPr>
          <a:xfrm>
            <a:off x="4729877" y="654628"/>
            <a:ext cx="4262823" cy="1870364"/>
          </a:xfrm>
          <a:prstGeom prst="rect">
            <a:avLst/>
          </a:prstGeom>
        </p:spPr>
      </p:pic>
      <p:sp>
        <p:nvSpPr>
          <p:cNvPr id="6" name="Title 1">
            <a:extLst>
              <a:ext uri="{FF2B5EF4-FFF2-40B4-BE49-F238E27FC236}">
                <a16:creationId xmlns:a16="http://schemas.microsoft.com/office/drawing/2014/main" id="{636FB483-8A01-854E-9BBE-55E0C355A79B}"/>
              </a:ext>
            </a:extLst>
          </p:cNvPr>
          <p:cNvSpPr txBox="1">
            <a:spLocks/>
          </p:cNvSpPr>
          <p:nvPr/>
        </p:nvSpPr>
        <p:spPr>
          <a:xfrm>
            <a:off x="1520619" y="112533"/>
            <a:ext cx="6384784"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err="1">
                <a:latin typeface="Times New Roman" panose="02020603050405020304" pitchFamily="18" charset="0"/>
                <a:cs typeface="Times New Roman" panose="02020603050405020304" pitchFamily="18" charset="0"/>
              </a:rPr>
              <a:t>Kallisto</a:t>
            </a:r>
            <a:r>
              <a:rPr lang="en-US" sz="2100" dirty="0">
                <a:latin typeface="Times New Roman" panose="02020603050405020304" pitchFamily="18" charset="0"/>
                <a:cs typeface="Times New Roman" panose="02020603050405020304" pitchFamily="18" charset="0"/>
              </a:rPr>
              <a:t> Pseudo-Alignment Example Backup</a:t>
            </a:r>
          </a:p>
        </p:txBody>
      </p:sp>
      <p:sp>
        <p:nvSpPr>
          <p:cNvPr id="7" name="Rectangle 6"/>
          <p:cNvSpPr/>
          <p:nvPr/>
        </p:nvSpPr>
        <p:spPr>
          <a:xfrm>
            <a:off x="4910744" y="3524064"/>
            <a:ext cx="3805151" cy="715581"/>
          </a:xfrm>
          <a:prstGeom prst="rect">
            <a:avLst/>
          </a:prstGeom>
        </p:spPr>
        <p:txBody>
          <a:bodyPr wrap="square">
            <a:spAutoFit/>
          </a:bodyPr>
          <a:lstStyle/>
          <a:p>
            <a:r>
              <a:rPr lang="en-US" sz="1350" dirty="0">
                <a:hlinkClick r:id="rId5"/>
              </a:rPr>
              <a:t>https://tinyheero.github.io/2015/09/02/pseudoalignments-kallisto.html</a:t>
            </a:r>
            <a:endParaRPr lang="en-US" sz="1350" dirty="0"/>
          </a:p>
          <a:p>
            <a:endParaRPr lang="en-US" sz="1350" dirty="0"/>
          </a:p>
        </p:txBody>
      </p:sp>
      <p:sp>
        <p:nvSpPr>
          <p:cNvPr id="8" name="TextBox 7"/>
          <p:cNvSpPr txBox="1"/>
          <p:nvPr/>
        </p:nvSpPr>
        <p:spPr>
          <a:xfrm>
            <a:off x="5311834" y="2774374"/>
            <a:ext cx="2768138" cy="715581"/>
          </a:xfrm>
          <a:prstGeom prst="rect">
            <a:avLst/>
          </a:prstGeom>
          <a:noFill/>
        </p:spPr>
        <p:txBody>
          <a:bodyPr wrap="square" rtlCol="0">
            <a:spAutoFit/>
          </a:bodyPr>
          <a:lstStyle/>
          <a:p>
            <a:r>
              <a:rPr lang="en-US" sz="1350" dirty="0"/>
              <a:t>This is taken from Fong Chun Chan’s Blog post on “How </a:t>
            </a:r>
            <a:r>
              <a:rPr lang="en-US" sz="1350" dirty="0" err="1"/>
              <a:t>Pseudoalignments</a:t>
            </a:r>
            <a:r>
              <a:rPr lang="en-US" sz="1350" dirty="0"/>
              <a:t> Work in </a:t>
            </a:r>
            <a:r>
              <a:rPr lang="en-US" sz="1350" dirty="0" err="1"/>
              <a:t>Kallisto</a:t>
            </a:r>
            <a:r>
              <a:rPr lang="en-US" sz="1350" dirty="0"/>
              <a:t>.”</a:t>
            </a:r>
          </a:p>
        </p:txBody>
      </p:sp>
    </p:spTree>
    <p:extLst>
      <p:ext uri="{BB962C8B-B14F-4D97-AF65-F5344CB8AC3E}">
        <p14:creationId xmlns:p14="http://schemas.microsoft.com/office/powerpoint/2010/main" val="299712448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716410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Salmon: Understanding the Algorithm ( Quasi-Mapping)</a:t>
            </a:r>
          </a:p>
        </p:txBody>
      </p:sp>
      <p:pic>
        <p:nvPicPr>
          <p:cNvPr id="6" name="Picture 5"/>
          <p:cNvPicPr>
            <a:picLocks noChangeAspect="1"/>
          </p:cNvPicPr>
          <p:nvPr/>
        </p:nvPicPr>
        <p:blipFill>
          <a:blip r:embed="rId2"/>
          <a:stretch>
            <a:fillRect/>
          </a:stretch>
        </p:blipFill>
        <p:spPr>
          <a:xfrm>
            <a:off x="555523" y="1123972"/>
            <a:ext cx="8095711" cy="565591"/>
          </a:xfrm>
          <a:prstGeom prst="rect">
            <a:avLst/>
          </a:prstGeom>
        </p:spPr>
      </p:pic>
      <p:cxnSp>
        <p:nvCxnSpPr>
          <p:cNvPr id="34" name="Straight Connector 33"/>
          <p:cNvCxnSpPr/>
          <p:nvPr/>
        </p:nvCxnSpPr>
        <p:spPr>
          <a:xfrm>
            <a:off x="4407824" y="1564871"/>
            <a:ext cx="1477588" cy="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p:cNvSpPr txBox="1"/>
              <p:nvPr/>
            </p:nvSpPr>
            <p:spPr>
              <a:xfrm>
                <a:off x="960120" y="2001289"/>
                <a:ext cx="7512628" cy="1563248"/>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If alignments are being used, then the Fragment-Transcript agreement model used by Salmon incorporates the true alignment information in this term (The Probability of generating alignment </a:t>
                </a:r>
                <a14:m>
                  <m:oMath xmlns:m="http://schemas.openxmlformats.org/officeDocument/2006/math">
                    <m:r>
                      <a:rPr lang="en-US" sz="1350" i="1">
                        <a:latin typeface="Cambria Math" panose="02040503050406030204" pitchFamily="18" charset="0"/>
                      </a:rPr>
                      <m:t>𝑎</m:t>
                    </m:r>
                  </m:oMath>
                </a14:m>
                <a:r>
                  <a:rPr lang="en-US" sz="1350" dirty="0">
                    <a:latin typeface="Times New Roman" panose="02020603050405020304" pitchFamily="18" charset="0"/>
                    <a:cs typeface="Times New Roman" panose="02020603050405020304" pitchFamily="18" charset="0"/>
                  </a:rPr>
                  <a:t> of fragment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𝑓</m:t>
                        </m:r>
                      </m:e>
                      <m:sub>
                        <m:r>
                          <a:rPr lang="en-US" sz="1350" i="1">
                            <a:latin typeface="Cambria Math" panose="02040503050406030204" pitchFamily="18" charset="0"/>
                          </a:rPr>
                          <m:t>𝑗</m:t>
                        </m:r>
                      </m:sub>
                    </m:sSub>
                    <m:r>
                      <a:rPr lang="en-US" sz="1350">
                        <a:latin typeface="Cambria Math" panose="02040503050406030204" pitchFamily="18" charset="0"/>
                      </a:rPr>
                      <m:t>,</m:t>
                    </m:r>
                  </m:oMath>
                </a14:m>
                <a:r>
                  <a:rPr lang="en-US" sz="1350" dirty="0">
                    <a:latin typeface="Times New Roman" panose="02020603050405020304" pitchFamily="18" charset="0"/>
                    <a:cs typeface="Times New Roman" panose="02020603050405020304" pitchFamily="18" charset="0"/>
                  </a:rPr>
                  <a:t> being drawn from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𝑡</m:t>
                        </m:r>
                      </m:e>
                      <m:sub>
                        <m:r>
                          <a:rPr lang="en-US" sz="1350" i="1">
                            <a:latin typeface="Cambria Math" panose="02040503050406030204" pitchFamily="18" charset="0"/>
                          </a:rPr>
                          <m:t>𝑖</m:t>
                        </m:r>
                      </m:sub>
                    </m:sSub>
                    <m:r>
                      <a:rPr lang="en-US" sz="1350" i="1">
                        <a:latin typeface="Cambria Math" panose="02040503050406030204" pitchFamily="18" charset="0"/>
                      </a:rPr>
                      <m:t>,</m:t>
                    </m:r>
                  </m:oMath>
                </a14:m>
                <a:r>
                  <a:rPr lang="en-US" sz="1350" dirty="0">
                    <a:latin typeface="Times New Roman" panose="02020603050405020304" pitchFamily="18" charset="0"/>
                    <a:cs typeface="Times New Roman" panose="02020603050405020304" pitchFamily="18" charset="0"/>
                  </a:rPr>
                  <a:t> with position, orientation, and length, </a:t>
                </a:r>
                <a14:m>
                  <m:oMath xmlns:m="http://schemas.openxmlformats.org/officeDocument/2006/math">
                    <m:r>
                      <a:rPr lang="en-US" sz="1350" i="1">
                        <a:latin typeface="Cambria Math" panose="02040503050406030204" pitchFamily="18" charset="0"/>
                      </a:rPr>
                      <m:t>𝑝</m:t>
                    </m:r>
                    <m:r>
                      <a:rPr lang="en-US" sz="1350" i="1">
                        <a:latin typeface="Cambria Math" panose="02040503050406030204" pitchFamily="18" charset="0"/>
                      </a:rPr>
                      <m:t>,</m:t>
                    </m:r>
                    <m:r>
                      <a:rPr lang="en-US" sz="1350" i="1">
                        <a:latin typeface="Cambria Math" panose="02040503050406030204" pitchFamily="18" charset="0"/>
                      </a:rPr>
                      <m:t>𝑜</m:t>
                    </m:r>
                    <m:r>
                      <a:rPr lang="en-US" sz="1350" i="1">
                        <a:latin typeface="Cambria Math" panose="02040503050406030204" pitchFamily="18" charset="0"/>
                      </a:rPr>
                      <m:t>,ℓ</m:t>
                    </m:r>
                  </m:oMath>
                </a14:m>
                <a:r>
                  <a:rPr lang="en-US" sz="1350" dirty="0">
                    <a:latin typeface="Times New Roman" panose="02020603050405020304" pitchFamily="18" charset="0"/>
                    <a:cs typeface="Times New Roman" panose="02020603050405020304" pitchFamily="18" charset="0"/>
                  </a:rPr>
                  <a:t>.</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In ‘Quasi-Mapping’ Mode however this term is fixed as 1.</a:t>
                </a:r>
              </a:p>
              <a:p>
                <a:pPr marL="214313" indent="-214313">
                  <a:buFont typeface="Arial" panose="020B0604020202020204" pitchFamily="34" charset="0"/>
                  <a:buChar char="•"/>
                </a:pPr>
                <a:endParaRPr lang="en-US" sz="1350"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In Salmon, there are additional phases where parameters are calculated and utilized for determining a better transcript abundance quantification.</a:t>
                </a:r>
              </a:p>
            </p:txBody>
          </p:sp>
        </mc:Choice>
        <mc:Fallback xmlns="">
          <p:sp>
            <p:nvSpPr>
              <p:cNvPr id="38" name="TextBox 37"/>
              <p:cNvSpPr txBox="1">
                <a:spLocks noRot="1" noChangeAspect="1" noMove="1" noResize="1" noEditPoints="1" noAdjustHandles="1" noChangeArrowheads="1" noChangeShapeType="1" noTextEdit="1"/>
              </p:cNvSpPr>
              <p:nvPr/>
            </p:nvSpPr>
            <p:spPr>
              <a:xfrm>
                <a:off x="960120" y="2001289"/>
                <a:ext cx="7512628" cy="1563248"/>
              </a:xfrm>
              <a:prstGeom prst="rect">
                <a:avLst/>
              </a:prstGeom>
              <a:blipFill>
                <a:blip r:embed="rId3"/>
                <a:stretch>
                  <a:fillRect l="-81" t="-389" b="-2724"/>
                </a:stretch>
              </a:blipFill>
            </p:spPr>
            <p:txBody>
              <a:bodyPr/>
              <a:lstStyle/>
              <a:p>
                <a:r>
                  <a:rPr lang="en-US">
                    <a:noFill/>
                  </a:rPr>
                  <a:t> </a:t>
                </a:r>
              </a:p>
            </p:txBody>
          </p:sp>
        </mc:Fallback>
      </mc:AlternateContent>
      <p:sp>
        <p:nvSpPr>
          <p:cNvPr id="40" name="Rectangle 39"/>
          <p:cNvSpPr/>
          <p:nvPr/>
        </p:nvSpPr>
        <p:spPr>
          <a:xfrm>
            <a:off x="652549" y="4598752"/>
            <a:ext cx="5045825" cy="507831"/>
          </a:xfrm>
          <a:prstGeom prst="rect">
            <a:avLst/>
          </a:prstGeom>
        </p:spPr>
        <p:txBody>
          <a:bodyPr wrap="square">
            <a:spAutoFit/>
          </a:bodyPr>
          <a:lstStyle/>
          <a:p>
            <a:r>
              <a:rPr lang="en-US" sz="1350" dirty="0">
                <a:hlinkClick r:id="rId4"/>
              </a:rPr>
              <a:t>https://www.ncbi.nlm.nih.gov/pmc/articles/PMC5600148/#FD10</a:t>
            </a:r>
            <a:endParaRPr lang="en-US" sz="1350" dirty="0"/>
          </a:p>
          <a:p>
            <a:endParaRPr lang="en-US" sz="1350" dirty="0"/>
          </a:p>
        </p:txBody>
      </p:sp>
      <p:sp>
        <p:nvSpPr>
          <p:cNvPr id="42" name="Rectangle 41"/>
          <p:cNvSpPr/>
          <p:nvPr/>
        </p:nvSpPr>
        <p:spPr>
          <a:xfrm>
            <a:off x="347055" y="3842362"/>
            <a:ext cx="5264035" cy="715581"/>
          </a:xfrm>
          <a:prstGeom prst="rect">
            <a:avLst/>
          </a:prstGeom>
        </p:spPr>
        <p:txBody>
          <a:bodyPr wrap="square">
            <a:spAutoFit/>
          </a:bodyPr>
          <a:lstStyle/>
          <a:p>
            <a:r>
              <a:rPr lang="en-US" sz="1350" dirty="0" err="1">
                <a:latin typeface="Times New Roman" panose="02020603050405020304" pitchFamily="18" charset="0"/>
                <a:cs typeface="Times New Roman" panose="02020603050405020304" pitchFamily="18" charset="0"/>
              </a:rPr>
              <a:t>Patro</a:t>
            </a:r>
            <a:r>
              <a:rPr lang="en-US" sz="1350" dirty="0">
                <a:latin typeface="Times New Roman" panose="02020603050405020304" pitchFamily="18" charset="0"/>
                <a:cs typeface="Times New Roman" panose="02020603050405020304" pitchFamily="18" charset="0"/>
              </a:rPr>
              <a:t> R, Duggal G, Love MI, Irizarry RA, Kingsford C. Salmon provides fast and bias-aware quantification of transcript expression. </a:t>
            </a:r>
            <a:r>
              <a:rPr lang="en-US" sz="1350" i="1" dirty="0">
                <a:latin typeface="Times New Roman" panose="02020603050405020304" pitchFamily="18" charset="0"/>
                <a:cs typeface="Times New Roman" panose="02020603050405020304" pitchFamily="18" charset="0"/>
              </a:rPr>
              <a:t>Nat Methods</a:t>
            </a:r>
            <a:r>
              <a:rPr lang="en-US" sz="1350" dirty="0">
                <a:latin typeface="Times New Roman" panose="02020603050405020304" pitchFamily="18" charset="0"/>
                <a:cs typeface="Times New Roman" panose="02020603050405020304" pitchFamily="18" charset="0"/>
              </a:rPr>
              <a:t>. 2017;14(4):417-419. doi:10.1038/nmeth.4197</a:t>
            </a:r>
          </a:p>
        </p:txBody>
      </p:sp>
    </p:spTree>
    <p:extLst>
      <p:ext uri="{BB962C8B-B14F-4D97-AF65-F5344CB8AC3E}">
        <p14:creationId xmlns:p14="http://schemas.microsoft.com/office/powerpoint/2010/main" val="254229736"/>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 y="4517702"/>
            <a:ext cx="6043353" cy="715581"/>
          </a:xfrm>
          <a:prstGeom prst="rect">
            <a:avLst/>
          </a:prstGeom>
        </p:spPr>
        <p:txBody>
          <a:bodyPr wrap="square">
            <a:spAutoFit/>
          </a:bodyPr>
          <a:lstStyle/>
          <a:p>
            <a:r>
              <a:rPr lang="en-US" sz="1350" dirty="0">
                <a:hlinkClick r:id="rId2"/>
              </a:rPr>
              <a:t>https://hbctraining.github.io/Intro-to-rnaseq-hpc-salmon-flipped/lessons/08_quasi_alignment_salmon.html</a:t>
            </a:r>
            <a:endParaRPr lang="en-US" sz="1350" dirty="0"/>
          </a:p>
          <a:p>
            <a:endParaRPr lang="en-US" sz="1350" dirty="0"/>
          </a:p>
        </p:txBody>
      </p:sp>
      <p:sp>
        <p:nvSpPr>
          <p:cNvPr id="3" name="Title 1">
            <a:extLst>
              <a:ext uri="{FF2B5EF4-FFF2-40B4-BE49-F238E27FC236}">
                <a16:creationId xmlns:a16="http://schemas.microsoft.com/office/drawing/2014/main" id="{636FB483-8A01-854E-9BBE-55E0C355A79B}"/>
              </a:ext>
            </a:extLst>
          </p:cNvPr>
          <p:cNvSpPr txBox="1">
            <a:spLocks/>
          </p:cNvSpPr>
          <p:nvPr/>
        </p:nvSpPr>
        <p:spPr>
          <a:xfrm>
            <a:off x="205131" y="162410"/>
            <a:ext cx="716410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Salmon: Understanding the Algorithm ( Quasi-Mapping)</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163" y="513253"/>
            <a:ext cx="6443519" cy="3560232"/>
          </a:xfrm>
          <a:prstGeom prst="rect">
            <a:avLst/>
          </a:prstGeom>
        </p:spPr>
      </p:pic>
      <p:sp>
        <p:nvSpPr>
          <p:cNvPr id="5" name="TextBox 4"/>
          <p:cNvSpPr txBox="1"/>
          <p:nvPr/>
        </p:nvSpPr>
        <p:spPr>
          <a:xfrm>
            <a:off x="62344" y="4052454"/>
            <a:ext cx="4139738" cy="715581"/>
          </a:xfrm>
          <a:prstGeom prst="rect">
            <a:avLst/>
          </a:prstGeom>
          <a:noFill/>
        </p:spPr>
        <p:txBody>
          <a:bodyPr wrap="square" rtlCol="0">
            <a:spAutoFit/>
          </a:bodyPr>
          <a:lstStyle/>
          <a:p>
            <a:r>
              <a:rPr lang="en-US" sz="1350" dirty="0"/>
              <a:t>* From Article: </a:t>
            </a:r>
            <a:r>
              <a:rPr lang="en-US" sz="1350" b="1" dirty="0"/>
              <a:t>Quantification of transcript abundance using Salmon Introduction to bulk RNA-</a:t>
            </a:r>
            <a:r>
              <a:rPr lang="en-US" sz="1350" b="1" dirty="0" err="1"/>
              <a:t>seq</a:t>
            </a:r>
            <a:endParaRPr lang="en-US" sz="1350" b="1" dirty="0"/>
          </a:p>
          <a:p>
            <a:endParaRPr lang="en-US" sz="1350" dirty="0"/>
          </a:p>
        </p:txBody>
      </p:sp>
      <p:sp>
        <p:nvSpPr>
          <p:cNvPr id="6" name="TextBox 5"/>
          <p:cNvSpPr txBox="1"/>
          <p:nvPr/>
        </p:nvSpPr>
        <p:spPr>
          <a:xfrm>
            <a:off x="6041275" y="829195"/>
            <a:ext cx="3046615" cy="3624069"/>
          </a:xfrm>
          <a:prstGeom prst="rect">
            <a:avLst/>
          </a:prstGeom>
          <a:noFill/>
        </p:spPr>
        <p:txBody>
          <a:bodyPr wrap="square" rtlCol="0">
            <a:spAutoFit/>
          </a:bodyPr>
          <a:lstStyle/>
          <a:p>
            <a:pPr marL="257175" indent="-257175">
              <a:buAutoNum type="arabicPeriod"/>
            </a:pPr>
            <a:r>
              <a:rPr lang="en-US" sz="1350" dirty="0"/>
              <a:t>First a Suffix Array is built for the transcriptome</a:t>
            </a:r>
          </a:p>
          <a:p>
            <a:pPr marL="257175" indent="-257175">
              <a:buAutoNum type="arabicPeriod"/>
            </a:pPr>
            <a:r>
              <a:rPr lang="en-US" sz="1350" dirty="0"/>
              <a:t>A K-</a:t>
            </a:r>
            <a:r>
              <a:rPr lang="en-US" sz="1350" dirty="0" err="1"/>
              <a:t>mer</a:t>
            </a:r>
            <a:r>
              <a:rPr lang="en-US" sz="1350" dirty="0"/>
              <a:t> Hash table for indexing into the </a:t>
            </a:r>
            <a:r>
              <a:rPr lang="en-US" sz="1350" dirty="0" err="1"/>
              <a:t>the</a:t>
            </a:r>
            <a:r>
              <a:rPr lang="en-US" sz="1350" dirty="0"/>
              <a:t> suffix array is constructed</a:t>
            </a:r>
          </a:p>
          <a:p>
            <a:pPr marL="257175" indent="-257175">
              <a:buAutoNum type="arabicPeriod"/>
            </a:pPr>
            <a:r>
              <a:rPr lang="en-US" sz="1350" dirty="0"/>
              <a:t>Reads are scanned, and when k-</a:t>
            </a:r>
            <a:r>
              <a:rPr lang="en-US" sz="1350" dirty="0" err="1"/>
              <a:t>mers</a:t>
            </a:r>
            <a:r>
              <a:rPr lang="en-US" sz="1350" dirty="0"/>
              <a:t> in the hash table are found, all suffixes matching are extracted from the suffix array</a:t>
            </a:r>
          </a:p>
          <a:p>
            <a:pPr marL="257175" indent="-257175">
              <a:buAutoNum type="arabicPeriod"/>
            </a:pPr>
            <a:r>
              <a:rPr lang="en-US" sz="1350" dirty="0"/>
              <a:t>The longest prefix in common among all the suffixes (called the MMP Maximal Matching Prefix) is found. </a:t>
            </a:r>
          </a:p>
          <a:p>
            <a:pPr marL="257175" indent="-257175">
              <a:buAutoNum type="arabicPeriod"/>
            </a:pPr>
            <a:r>
              <a:rPr lang="en-US" sz="1350" dirty="0"/>
              <a:t>This is repeated for all </a:t>
            </a:r>
            <a:r>
              <a:rPr lang="en-US" sz="1350" dirty="0" err="1"/>
              <a:t>kmers</a:t>
            </a:r>
            <a:r>
              <a:rPr lang="en-US" sz="1350" dirty="0"/>
              <a:t>, and then the intersection of transcripts in the MMP </a:t>
            </a:r>
          </a:p>
          <a:p>
            <a:pPr marL="257175" indent="-257175">
              <a:buAutoNum type="arabicPeriod"/>
            </a:pPr>
            <a:r>
              <a:rPr lang="en-US" sz="1350" dirty="0"/>
              <a:t>The Transcripts which are intersected by the associated MMP are provided as the compatible quasi-mappings</a:t>
            </a:r>
          </a:p>
        </p:txBody>
      </p:sp>
      <p:sp>
        <p:nvSpPr>
          <p:cNvPr id="7" name="Rectangle 6"/>
          <p:cNvSpPr/>
          <p:nvPr/>
        </p:nvSpPr>
        <p:spPr>
          <a:xfrm>
            <a:off x="303415" y="2973647"/>
            <a:ext cx="3499658" cy="900246"/>
          </a:xfrm>
          <a:prstGeom prst="rect">
            <a:avLst/>
          </a:prstGeom>
        </p:spPr>
        <p:txBody>
          <a:bodyPr wrap="square">
            <a:spAutoFit/>
          </a:bodyPr>
          <a:lstStyle/>
          <a:p>
            <a:r>
              <a:rPr lang="en-US" sz="1050" i="1" dirty="0"/>
              <a:t>From Paper: </a:t>
            </a:r>
          </a:p>
          <a:p>
            <a:endParaRPr lang="en-US" sz="1050" i="1" dirty="0"/>
          </a:p>
          <a:p>
            <a:r>
              <a:rPr lang="en-US" sz="1050" b="1" dirty="0" err="1"/>
              <a:t>RapMap</a:t>
            </a:r>
            <a:r>
              <a:rPr lang="en-US" sz="1050" b="1" dirty="0"/>
              <a:t>: a rapid, sensitive and accurate tool for mapping RNA-</a:t>
            </a:r>
            <a:r>
              <a:rPr lang="en-US" sz="1050" b="1" dirty="0" err="1"/>
              <a:t>seq</a:t>
            </a:r>
            <a:r>
              <a:rPr lang="en-US" sz="1050" b="1" dirty="0"/>
              <a:t> reads to transcriptomes. A. Srivastava, H. Sarkar, N. Gupta, R. </a:t>
            </a:r>
            <a:r>
              <a:rPr lang="en-US" sz="1050" b="1" dirty="0" err="1"/>
              <a:t>Patro</a:t>
            </a:r>
            <a:r>
              <a:rPr lang="en-US" sz="1050" b="1" dirty="0"/>
              <a:t>. Bioinformatics (2016) 32 (12): i192-i200.</a:t>
            </a:r>
          </a:p>
        </p:txBody>
      </p:sp>
    </p:spTree>
    <p:extLst>
      <p:ext uri="{BB962C8B-B14F-4D97-AF65-F5344CB8AC3E}">
        <p14:creationId xmlns:p14="http://schemas.microsoft.com/office/powerpoint/2010/main" val="235637659"/>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1271238" y="2163699"/>
            <a:ext cx="6384784"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000000"/>
                </a:solidFill>
                <a:latin typeface="Times New Roman" panose="02020603050405020304" pitchFamily="18" charset="0"/>
                <a:cs typeface="Times New Roman" panose="02020603050405020304" pitchFamily="18" charset="0"/>
              </a:rPr>
              <a:t>Questions about Pseudo-Alignment/Quasi-Mapping?</a:t>
            </a:r>
          </a:p>
        </p:txBody>
      </p:sp>
    </p:spTree>
    <p:extLst>
      <p:ext uri="{BB962C8B-B14F-4D97-AF65-F5344CB8AC3E}">
        <p14:creationId xmlns:p14="http://schemas.microsoft.com/office/powerpoint/2010/main" val="3314224179"/>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6FB483-8A01-854E-9BBE-55E0C355A79B}"/>
              </a:ext>
            </a:extLst>
          </p:cNvPr>
          <p:cNvSpPr txBox="1">
            <a:spLocks/>
          </p:cNvSpPr>
          <p:nvPr/>
        </p:nvSpPr>
        <p:spPr>
          <a:xfrm>
            <a:off x="205131" y="162410"/>
            <a:ext cx="5770712"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Pseudo/Quasi Alignment in RNA Experiments</a:t>
            </a:r>
          </a:p>
        </p:txBody>
      </p:sp>
      <mc:AlternateContent xmlns:mc="http://schemas.openxmlformats.org/markup-compatibility/2006" xmlns:a14="http://schemas.microsoft.com/office/drawing/2010/main">
        <mc:Choice Requires="a14">
          <p:sp>
            <p:nvSpPr>
              <p:cNvPr id="4" name="TextBox 3"/>
              <p:cNvSpPr txBox="1"/>
              <p:nvPr/>
            </p:nvSpPr>
            <p:spPr>
              <a:xfrm>
                <a:off x="325561" y="1089158"/>
                <a:ext cx="6275264" cy="2377574"/>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Sometimes the </a:t>
                </a:r>
                <a:r>
                  <a:rPr lang="en-US" sz="1350" i="1" dirty="0">
                    <a:solidFill>
                      <a:srgbClr val="626462"/>
                    </a:solidFill>
                    <a:latin typeface="Times New Roman" panose="02020603050405020304" pitchFamily="18" charset="0"/>
                    <a:cs typeface="Times New Roman" panose="02020603050405020304" pitchFamily="18" charset="0"/>
                  </a:rPr>
                  <a:t>exact </a:t>
                </a:r>
                <a:r>
                  <a:rPr lang="en-US" sz="1350" dirty="0">
                    <a:solidFill>
                      <a:srgbClr val="626462"/>
                    </a:solidFill>
                    <a:latin typeface="Times New Roman" panose="02020603050405020304" pitchFamily="18" charset="0"/>
                    <a:cs typeface="Times New Roman" panose="02020603050405020304" pitchFamily="18" charset="0"/>
                  </a:rPr>
                  <a:t>position of a sequencing read is not of critical import.</a:t>
                </a:r>
              </a:p>
              <a:p>
                <a:pPr marL="557213" lvl="1"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There are a few approaches for resolving the </a:t>
                </a:r>
                <a:r>
                  <a:rPr lang="en-US" sz="1350" i="1" dirty="0">
                    <a:solidFill>
                      <a:srgbClr val="626462"/>
                    </a:solidFill>
                    <a:latin typeface="Times New Roman" panose="02020603050405020304" pitchFamily="18" charset="0"/>
                    <a:cs typeface="Times New Roman" panose="02020603050405020304" pitchFamily="18" charset="0"/>
                  </a:rPr>
                  <a:t>approximate </a:t>
                </a:r>
                <a:r>
                  <a:rPr lang="en-US" sz="1350" dirty="0">
                    <a:solidFill>
                      <a:srgbClr val="626462"/>
                    </a:solidFill>
                    <a:latin typeface="Times New Roman" panose="02020603050405020304" pitchFamily="18" charset="0"/>
                    <a:cs typeface="Times New Roman" panose="02020603050405020304" pitchFamily="18" charset="0"/>
                  </a:rPr>
                  <a:t>location of a read.</a:t>
                </a:r>
              </a:p>
              <a:p>
                <a:pPr marL="557213" lvl="1"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Procedures work by determining the subset of </a:t>
                </a:r>
                <a:r>
                  <a:rPr lang="en-US" sz="1350" i="1" dirty="0">
                    <a:solidFill>
                      <a:srgbClr val="626462"/>
                    </a:solidFill>
                    <a:latin typeface="Times New Roman" panose="02020603050405020304" pitchFamily="18" charset="0"/>
                    <a:cs typeface="Times New Roman" panose="02020603050405020304" pitchFamily="18" charset="0"/>
                  </a:rPr>
                  <a:t>transcript isoforms </a:t>
                </a:r>
                <a:r>
                  <a:rPr lang="en-US" sz="1350" dirty="0">
                    <a:solidFill>
                      <a:srgbClr val="626462"/>
                    </a:solidFill>
                    <a:latin typeface="Times New Roman" panose="02020603050405020304" pitchFamily="18" charset="0"/>
                    <a:cs typeface="Times New Roman" panose="02020603050405020304" pitchFamily="18" charset="0"/>
                  </a:rPr>
                  <a:t>compatible with a read. </a:t>
                </a:r>
              </a:p>
              <a:p>
                <a:pPr marL="557213" lvl="1"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Two such approaches are known as: </a:t>
                </a:r>
              </a:p>
              <a:p>
                <a:pPr marL="900113" lvl="2"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Pseudo-Alignment </a:t>
                </a:r>
              </a:p>
              <a:p>
                <a:pPr marL="1243013" lvl="3"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The Approach used by </a:t>
                </a:r>
                <a:r>
                  <a:rPr lang="en-US" sz="1350" b="1" dirty="0" err="1">
                    <a:solidFill>
                      <a:srgbClr val="626462"/>
                    </a:solidFill>
                    <a:latin typeface="Times New Roman" panose="02020603050405020304" pitchFamily="18" charset="0"/>
                    <a:cs typeface="Times New Roman" panose="02020603050405020304" pitchFamily="18" charset="0"/>
                  </a:rPr>
                  <a:t>Kallisto</a:t>
                </a:r>
                <a:r>
                  <a:rPr lang="en-US" sz="1350" b="1" dirty="0">
                    <a:solidFill>
                      <a:srgbClr val="626462"/>
                    </a:solidFill>
                    <a:latin typeface="Times New Roman" panose="02020603050405020304" pitchFamily="18" charset="0"/>
                    <a:cs typeface="Times New Roman" panose="02020603050405020304" pitchFamily="18" charset="0"/>
                  </a:rPr>
                  <a:t>.</a:t>
                </a:r>
              </a:p>
              <a:p>
                <a:pPr marL="1243013" lvl="3"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Uses the De </a:t>
                </a:r>
                <a:r>
                  <a:rPr lang="en-US" sz="1350" dirty="0" err="1">
                    <a:solidFill>
                      <a:srgbClr val="626462"/>
                    </a:solidFill>
                    <a:latin typeface="Times New Roman" panose="02020603050405020304" pitchFamily="18" charset="0"/>
                    <a:cs typeface="Times New Roman" panose="02020603050405020304" pitchFamily="18" charset="0"/>
                  </a:rPr>
                  <a:t>Brujin</a:t>
                </a:r>
                <a:r>
                  <a:rPr lang="en-US" sz="1350" dirty="0">
                    <a:solidFill>
                      <a:srgbClr val="626462"/>
                    </a:solidFill>
                    <a:latin typeface="Times New Roman" panose="02020603050405020304" pitchFamily="18" charset="0"/>
                    <a:cs typeface="Times New Roman" panose="02020603050405020304" pitchFamily="18" charset="0"/>
                  </a:rPr>
                  <a:t> (‘</a:t>
                </a:r>
                <a:r>
                  <a:rPr lang="en-US" sz="1350" dirty="0" err="1">
                    <a:solidFill>
                      <a:srgbClr val="626462"/>
                    </a:solidFill>
                    <a:latin typeface="Times New Roman" panose="02020603050405020304" pitchFamily="18" charset="0"/>
                    <a:cs typeface="Times New Roman" panose="02020603050405020304" pitchFamily="18" charset="0"/>
                  </a:rPr>
                  <a:t>Deh-Broine</a:t>
                </a:r>
                <a:r>
                  <a:rPr lang="en-US" sz="1350" dirty="0">
                    <a:solidFill>
                      <a:srgbClr val="626462"/>
                    </a:solidFill>
                    <a:latin typeface="Times New Roman" panose="02020603050405020304" pitchFamily="18" charset="0"/>
                    <a:cs typeface="Times New Roman" panose="02020603050405020304" pitchFamily="18" charset="0"/>
                  </a:rPr>
                  <a:t>’) graph procedure.</a:t>
                </a:r>
              </a:p>
              <a:p>
                <a:pPr marL="900113" lvl="2"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Quasi-Alignment</a:t>
                </a:r>
              </a:p>
              <a:p>
                <a:pPr marL="1243013" lvl="3"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The Approach used by </a:t>
                </a:r>
                <a:r>
                  <a:rPr lang="en-US" sz="1350" b="1" dirty="0">
                    <a:solidFill>
                      <a:srgbClr val="626462"/>
                    </a:solidFill>
                    <a:latin typeface="Times New Roman" panose="02020603050405020304" pitchFamily="18" charset="0"/>
                    <a:cs typeface="Times New Roman" panose="02020603050405020304" pitchFamily="18" charset="0"/>
                  </a:rPr>
                  <a:t>Salmon.</a:t>
                </a:r>
              </a:p>
              <a:p>
                <a:pPr marL="1243013" lvl="3"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Uses a </a:t>
                </a:r>
                <a14:m>
                  <m:oMath xmlns:m="http://schemas.openxmlformats.org/officeDocument/2006/math">
                    <m:r>
                      <a:rPr lang="en-US" sz="1350" i="1">
                        <a:solidFill>
                          <a:srgbClr val="626462"/>
                        </a:solidFill>
                        <a:latin typeface="Cambria Math" panose="02040503050406030204" pitchFamily="18" charset="0"/>
                        <a:cs typeface="Times New Roman" panose="02020603050405020304" pitchFamily="18" charset="0"/>
                      </a:rPr>
                      <m:t>𝐾</m:t>
                    </m:r>
                  </m:oMath>
                </a14:m>
                <a:r>
                  <a:rPr lang="en-US" sz="1350" dirty="0">
                    <a:solidFill>
                      <a:srgbClr val="626462"/>
                    </a:solidFill>
                    <a:latin typeface="Times New Roman" panose="02020603050405020304" pitchFamily="18" charset="0"/>
                    <a:cs typeface="Times New Roman" panose="02020603050405020304" pitchFamily="18" charset="0"/>
                  </a:rPr>
                  <a:t>-</a:t>
                </a:r>
                <a:r>
                  <a:rPr lang="en-US" sz="1350" dirty="0" err="1">
                    <a:solidFill>
                      <a:srgbClr val="626462"/>
                    </a:solidFill>
                    <a:latin typeface="Times New Roman" panose="02020603050405020304" pitchFamily="18" charset="0"/>
                    <a:cs typeface="Times New Roman" panose="02020603050405020304" pitchFamily="18" charset="0"/>
                  </a:rPr>
                  <a:t>mer</a:t>
                </a:r>
                <a:r>
                  <a:rPr lang="en-US" sz="1350" dirty="0">
                    <a:solidFill>
                      <a:srgbClr val="626462"/>
                    </a:solidFill>
                    <a:latin typeface="Times New Roman" panose="02020603050405020304" pitchFamily="18" charset="0"/>
                    <a:cs typeface="Times New Roman" panose="02020603050405020304" pitchFamily="18" charset="0"/>
                  </a:rPr>
                  <a:t> Hash table and Suffix Array.</a:t>
                </a:r>
              </a:p>
            </p:txBody>
          </p:sp>
        </mc:Choice>
        <mc:Fallback xmlns="">
          <p:sp>
            <p:nvSpPr>
              <p:cNvPr id="4" name="TextBox 3"/>
              <p:cNvSpPr txBox="1">
                <a:spLocks noRot="1" noChangeAspect="1" noMove="1" noResize="1" noEditPoints="1" noAdjustHandles="1" noChangeArrowheads="1" noChangeShapeType="1" noTextEdit="1"/>
              </p:cNvSpPr>
              <p:nvPr/>
            </p:nvSpPr>
            <p:spPr>
              <a:xfrm>
                <a:off x="325561" y="1089158"/>
                <a:ext cx="6275264" cy="2377574"/>
              </a:xfrm>
              <a:prstGeom prst="rect">
                <a:avLst/>
              </a:prstGeom>
              <a:blipFill>
                <a:blip r:embed="rId2"/>
                <a:stretch>
                  <a:fillRect l="-97" t="-513" b="-1795"/>
                </a:stretch>
              </a:blipFill>
            </p:spPr>
            <p:txBody>
              <a:bodyPr/>
              <a:lstStyle/>
              <a:p>
                <a:r>
                  <a:rPr lang="en-US">
                    <a:noFill/>
                  </a:rPr>
                  <a:t> </a:t>
                </a:r>
              </a:p>
            </p:txBody>
          </p:sp>
        </mc:Fallback>
      </mc:AlternateContent>
      <p:sp>
        <p:nvSpPr>
          <p:cNvPr id="2" name="TextBox 1"/>
          <p:cNvSpPr txBox="1"/>
          <p:nvPr/>
        </p:nvSpPr>
        <p:spPr>
          <a:xfrm>
            <a:off x="5607844" y="3181307"/>
            <a:ext cx="3421856" cy="1131079"/>
          </a:xfrm>
          <a:prstGeom prst="rect">
            <a:avLst/>
          </a:prstGeom>
          <a:noFill/>
          <a:ln>
            <a:solidFill>
              <a:schemeClr val="bg1">
                <a:lumMod val="10000"/>
              </a:schemeClr>
            </a:solidFill>
          </a:ln>
        </p:spPr>
        <p:txBody>
          <a:bodyPr wrap="square" rtlCol="0">
            <a:spAutoFit/>
          </a:bodyPr>
          <a:lstStyle/>
          <a:p>
            <a:r>
              <a:rPr lang="en-US" sz="1350" dirty="0">
                <a:latin typeface="Times New Roman" panose="02020603050405020304" pitchFamily="18" charset="0"/>
                <a:cs typeface="Times New Roman" panose="02020603050405020304" pitchFamily="18" charset="0"/>
              </a:rPr>
              <a:t>Recall that in most typical sequencing experiments we are dealing with a large collection of shorter subsequences called </a:t>
            </a:r>
            <a:r>
              <a:rPr lang="en-US" sz="1350" b="1" i="1" u="sng" dirty="0">
                <a:latin typeface="Times New Roman" panose="02020603050405020304" pitchFamily="18" charset="0"/>
                <a:cs typeface="Times New Roman" panose="02020603050405020304" pitchFamily="18" charset="0"/>
              </a:rPr>
              <a:t>reads</a:t>
            </a:r>
            <a:r>
              <a:rPr lang="en-US" sz="1350" dirty="0">
                <a:latin typeface="Times New Roman" panose="02020603050405020304" pitchFamily="18" charset="0"/>
                <a:cs typeface="Times New Roman" panose="02020603050405020304" pitchFamily="18" charset="0"/>
              </a:rPr>
              <a:t>, which we attempt to map to a larger sequence known as the </a:t>
            </a:r>
            <a:r>
              <a:rPr lang="en-US" sz="1350" b="1" i="1" u="sng" dirty="0">
                <a:latin typeface="Times New Roman" panose="02020603050405020304" pitchFamily="18" charset="0"/>
                <a:cs typeface="Times New Roman" panose="02020603050405020304" pitchFamily="18" charset="0"/>
              </a:rPr>
              <a:t>reference</a:t>
            </a:r>
            <a:r>
              <a:rPr lang="en-US" sz="1350" dirty="0">
                <a:latin typeface="Times New Roman" panose="02020603050405020304" pitchFamily="18" charset="0"/>
                <a:cs typeface="Times New Roman" panose="02020603050405020304" pitchFamily="18" charset="0"/>
              </a:rPr>
              <a:t>.</a:t>
            </a:r>
          </a:p>
        </p:txBody>
      </p:sp>
      <p:grpSp>
        <p:nvGrpSpPr>
          <p:cNvPr id="112" name="Group 111"/>
          <p:cNvGrpSpPr/>
          <p:nvPr/>
        </p:nvGrpSpPr>
        <p:grpSpPr>
          <a:xfrm>
            <a:off x="6472238" y="142876"/>
            <a:ext cx="2228850" cy="1408118"/>
            <a:chOff x="8886825" y="152400"/>
            <a:chExt cx="2971800" cy="1877491"/>
          </a:xfrm>
        </p:grpSpPr>
        <p:grpSp>
          <p:nvGrpSpPr>
            <p:cNvPr id="36" name="Group 35"/>
            <p:cNvGrpSpPr/>
            <p:nvPr/>
          </p:nvGrpSpPr>
          <p:grpSpPr>
            <a:xfrm>
              <a:off x="9172575" y="785483"/>
              <a:ext cx="2390775" cy="1244408"/>
              <a:chOff x="8991600" y="1457325"/>
              <a:chExt cx="1838325" cy="833449"/>
            </a:xfrm>
          </p:grpSpPr>
          <p:sp>
            <p:nvSpPr>
              <p:cNvPr id="22" name="Rectangle 21"/>
              <p:cNvSpPr/>
              <p:nvPr/>
            </p:nvSpPr>
            <p:spPr>
              <a:xfrm>
                <a:off x="8991600" y="1457325"/>
                <a:ext cx="1838325" cy="828674"/>
              </a:xfrm>
              <a:prstGeom prst="rect">
                <a:avLst/>
              </a:prstGeom>
              <a:solidFill>
                <a:schemeClr val="accent6"/>
              </a:solidFill>
              <a:ln>
                <a:solidFill>
                  <a:schemeClr val="bg1">
                    <a:lumMod val="10000"/>
                  </a:schemeClr>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9" name="Straight Connector 8"/>
              <p:cNvCxnSpPr/>
              <p:nvPr/>
            </p:nvCxnSpPr>
            <p:spPr>
              <a:xfrm>
                <a:off x="9149345" y="1919287"/>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631481" y="1833562"/>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442408" y="1766887"/>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243881" y="1843087"/>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527491" y="1928812"/>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886730" y="1928812"/>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085256" y="1843087"/>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848915" y="1766887"/>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0283783" y="1938337"/>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9081140" y="1994033"/>
                <a:ext cx="1624871" cy="37901"/>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0" name="TextBox 19"/>
              <p:cNvSpPr txBox="1"/>
              <p:nvPr/>
            </p:nvSpPr>
            <p:spPr>
              <a:xfrm>
                <a:off x="9511292" y="2022799"/>
                <a:ext cx="1148993" cy="267975"/>
              </a:xfrm>
              <a:prstGeom prst="rect">
                <a:avLst/>
              </a:prstGeom>
              <a:noFill/>
            </p:spPr>
            <p:txBody>
              <a:bodyPr wrap="square" rtlCol="0">
                <a:spAutoFit/>
              </a:bodyPr>
              <a:lstStyle/>
              <a:p>
                <a:r>
                  <a:rPr lang="en-US" sz="1350" i="1" dirty="0">
                    <a:solidFill>
                      <a:schemeClr val="accent4"/>
                    </a:solidFill>
                    <a:latin typeface="Times New Roman" panose="02020603050405020304" pitchFamily="18" charset="0"/>
                    <a:cs typeface="Times New Roman" panose="02020603050405020304" pitchFamily="18" charset="0"/>
                  </a:rPr>
                  <a:t>Reference</a:t>
                </a:r>
              </a:p>
            </p:txBody>
          </p:sp>
          <p:sp>
            <p:nvSpPr>
              <p:cNvPr id="21" name="TextBox 20"/>
              <p:cNvSpPr txBox="1"/>
              <p:nvPr/>
            </p:nvSpPr>
            <p:spPr>
              <a:xfrm>
                <a:off x="9632995" y="1467115"/>
                <a:ext cx="1148993" cy="267975"/>
              </a:xfrm>
              <a:prstGeom prst="rect">
                <a:avLst/>
              </a:prstGeom>
              <a:noFill/>
            </p:spPr>
            <p:txBody>
              <a:bodyPr wrap="square" rtlCol="0">
                <a:spAutoFit/>
              </a:bodyPr>
              <a:lstStyle/>
              <a:p>
                <a:r>
                  <a:rPr lang="en-US" sz="1350" i="1" dirty="0">
                    <a:solidFill>
                      <a:schemeClr val="tx2"/>
                    </a:solidFill>
                    <a:latin typeface="Times New Roman" panose="02020603050405020304" pitchFamily="18" charset="0"/>
                    <a:cs typeface="Times New Roman" panose="02020603050405020304" pitchFamily="18" charset="0"/>
                  </a:rPr>
                  <a:t>Reads</a:t>
                </a:r>
              </a:p>
            </p:txBody>
          </p:sp>
        </p:grpSp>
        <p:sp>
          <p:nvSpPr>
            <p:cNvPr id="37" name="TextBox 36"/>
            <p:cNvSpPr txBox="1"/>
            <p:nvPr/>
          </p:nvSpPr>
          <p:spPr>
            <a:xfrm>
              <a:off x="8886825" y="152400"/>
              <a:ext cx="2971800" cy="615553"/>
            </a:xfrm>
            <a:prstGeom prst="rect">
              <a:avLst/>
            </a:prstGeom>
            <a:noFill/>
          </p:spPr>
          <p:txBody>
            <a:bodyPr wrap="square" rtlCol="0">
              <a:spAutoFit/>
            </a:bodyPr>
            <a:lstStyle/>
            <a:p>
              <a:pPr algn="ctr"/>
              <a:r>
                <a:rPr lang="en-US" sz="1200" b="1" i="1" dirty="0">
                  <a:latin typeface="Times New Roman" panose="02020603050405020304" pitchFamily="18" charset="0"/>
                  <a:cs typeface="Times New Roman" panose="02020603050405020304" pitchFamily="18" charset="0"/>
                </a:rPr>
                <a:t>Typical ‘DNA-</a:t>
              </a:r>
              <a:r>
                <a:rPr lang="en-US" sz="1200" b="1" i="1" dirty="0" err="1">
                  <a:latin typeface="Times New Roman" panose="02020603050405020304" pitchFamily="18" charset="0"/>
                  <a:cs typeface="Times New Roman" panose="02020603050405020304" pitchFamily="18" charset="0"/>
                </a:rPr>
                <a:t>Seq</a:t>
              </a:r>
              <a:r>
                <a:rPr lang="en-US" sz="1200" b="1" i="1" dirty="0">
                  <a:latin typeface="Times New Roman" panose="02020603050405020304" pitchFamily="18" charset="0"/>
                  <a:cs typeface="Times New Roman" panose="02020603050405020304" pitchFamily="18" charset="0"/>
                </a:rPr>
                <a:t> Like’ Experiment</a:t>
              </a:r>
            </a:p>
          </p:txBody>
        </p:sp>
      </p:grpSp>
      <p:sp>
        <p:nvSpPr>
          <p:cNvPr id="104" name="TextBox 103"/>
          <p:cNvSpPr txBox="1"/>
          <p:nvPr/>
        </p:nvSpPr>
        <p:spPr>
          <a:xfrm>
            <a:off x="64294" y="3716178"/>
            <a:ext cx="5486400" cy="1384995"/>
          </a:xfrm>
          <a:prstGeom prst="rect">
            <a:avLst/>
          </a:prstGeom>
          <a:noFill/>
          <a:ln>
            <a:solidFill>
              <a:schemeClr val="bg1">
                <a:lumMod val="10000"/>
              </a:schemeClr>
            </a:solidFill>
          </a:ln>
        </p:spPr>
        <p:txBody>
          <a:bodyPr wrap="square" rtlCol="0">
            <a:spAutoFit/>
          </a:bodyPr>
          <a:lstStyle/>
          <a:p>
            <a:r>
              <a:rPr lang="en-US" sz="825" b="1" u="sng" dirty="0">
                <a:latin typeface="Times New Roman" panose="02020603050405020304" pitchFamily="18" charset="0"/>
                <a:cs typeface="Times New Roman" panose="02020603050405020304" pitchFamily="18" charset="0"/>
              </a:rPr>
              <a:t>Resources – </a:t>
            </a:r>
            <a:r>
              <a:rPr lang="en-US" sz="825" b="1" u="sng" dirty="0" err="1">
                <a:latin typeface="Times New Roman" panose="02020603050405020304" pitchFamily="18" charset="0"/>
                <a:cs typeface="Times New Roman" panose="02020603050405020304" pitchFamily="18" charset="0"/>
              </a:rPr>
              <a:t>Kallisto</a:t>
            </a:r>
            <a:r>
              <a:rPr lang="en-US" sz="825" b="1" u="sng" dirty="0">
                <a:latin typeface="Times New Roman" panose="02020603050405020304" pitchFamily="18" charset="0"/>
                <a:cs typeface="Times New Roman" panose="02020603050405020304" pitchFamily="18" charset="0"/>
              </a:rPr>
              <a:t> (Pseudo-alignment)</a:t>
            </a:r>
          </a:p>
          <a:p>
            <a:pPr marL="257175" indent="-257175">
              <a:buFont typeface="+mj-lt"/>
              <a:buAutoNum type="arabicPeriod"/>
            </a:pPr>
            <a:r>
              <a:rPr lang="en-US" sz="825" dirty="0">
                <a:latin typeface="Times New Roman" panose="02020603050405020304" pitchFamily="18" charset="0"/>
                <a:cs typeface="Times New Roman" panose="02020603050405020304" pitchFamily="18" charset="0"/>
                <a:hlinkClick r:id="rId3"/>
              </a:rPr>
              <a:t>https://tinyheero.github.io/2015/09/02/pseudoalignments-kallisto.html</a:t>
            </a:r>
            <a:r>
              <a:rPr lang="en-US" sz="825" dirty="0">
                <a:latin typeface="Times New Roman" panose="02020603050405020304" pitchFamily="18" charset="0"/>
                <a:cs typeface="Times New Roman" panose="02020603050405020304" pitchFamily="18" charset="0"/>
              </a:rPr>
              <a:t>  (Higher Level Overview pseudo alignment)</a:t>
            </a:r>
          </a:p>
          <a:p>
            <a:pPr marL="257175" indent="-257175">
              <a:buFont typeface="+mj-lt"/>
              <a:buAutoNum type="arabicPeriod"/>
            </a:pPr>
            <a:r>
              <a:rPr lang="en-US" sz="825" dirty="0">
                <a:latin typeface="Times New Roman" panose="02020603050405020304" pitchFamily="18" charset="0"/>
                <a:cs typeface="Times New Roman" panose="02020603050405020304" pitchFamily="18" charset="0"/>
                <a:hlinkClick r:id="rId4"/>
              </a:rPr>
              <a:t>https://www.youtube.com/watch?v=f-ecmECK7lw</a:t>
            </a:r>
            <a:r>
              <a:rPr lang="en-US" sz="825" dirty="0">
                <a:latin typeface="Times New Roman" panose="02020603050405020304" pitchFamily="18" charset="0"/>
                <a:cs typeface="Times New Roman" panose="02020603050405020304" pitchFamily="18" charset="0"/>
              </a:rPr>
              <a:t> (Video Describing how To Build The De </a:t>
            </a:r>
            <a:r>
              <a:rPr lang="en-US" sz="825" dirty="0" err="1">
                <a:latin typeface="Times New Roman" panose="02020603050405020304" pitchFamily="18" charset="0"/>
                <a:cs typeface="Times New Roman" panose="02020603050405020304" pitchFamily="18" charset="0"/>
              </a:rPr>
              <a:t>Brujin</a:t>
            </a:r>
            <a:r>
              <a:rPr lang="en-US" sz="825" dirty="0">
                <a:latin typeface="Times New Roman" panose="02020603050405020304" pitchFamily="18" charset="0"/>
                <a:cs typeface="Times New Roman" panose="02020603050405020304" pitchFamily="18" charset="0"/>
              </a:rPr>
              <a:t> graph)</a:t>
            </a:r>
          </a:p>
          <a:p>
            <a:pPr marL="257175" indent="-257175">
              <a:buFont typeface="+mj-lt"/>
              <a:buAutoNum type="arabicPeriod"/>
            </a:pPr>
            <a:r>
              <a:rPr lang="en-US" sz="825" dirty="0">
                <a:latin typeface="Times New Roman" panose="02020603050405020304" pitchFamily="18" charset="0"/>
                <a:cs typeface="Times New Roman" panose="02020603050405020304" pitchFamily="18" charset="0"/>
                <a:hlinkClick r:id="rId5"/>
              </a:rPr>
              <a:t>https://www.nature.com/articles/nbt.2023</a:t>
            </a:r>
            <a:r>
              <a:rPr lang="en-US" sz="825" dirty="0">
                <a:latin typeface="Times New Roman" panose="02020603050405020304" pitchFamily="18" charset="0"/>
                <a:cs typeface="Times New Roman" panose="02020603050405020304" pitchFamily="18" charset="0"/>
              </a:rPr>
              <a:t> (Nature Primer on Using De </a:t>
            </a:r>
            <a:r>
              <a:rPr lang="en-US" sz="825" dirty="0" err="1">
                <a:latin typeface="Times New Roman" panose="02020603050405020304" pitchFamily="18" charset="0"/>
                <a:cs typeface="Times New Roman" panose="02020603050405020304" pitchFamily="18" charset="0"/>
              </a:rPr>
              <a:t>Brujin</a:t>
            </a:r>
            <a:r>
              <a:rPr lang="en-US" sz="825" dirty="0">
                <a:latin typeface="Times New Roman" panose="02020603050405020304" pitchFamily="18" charset="0"/>
                <a:cs typeface="Times New Roman" panose="02020603050405020304" pitchFamily="18" charset="0"/>
              </a:rPr>
              <a:t> Graphs for Genomic Alignments).</a:t>
            </a:r>
          </a:p>
          <a:p>
            <a:r>
              <a:rPr lang="en-US" sz="825" b="1" u="sng" dirty="0">
                <a:latin typeface="Times New Roman" panose="02020603050405020304" pitchFamily="18" charset="0"/>
                <a:cs typeface="Times New Roman" panose="02020603050405020304" pitchFamily="18" charset="0"/>
              </a:rPr>
              <a:t>Resources – Salmon (Quasi-alignment)</a:t>
            </a:r>
          </a:p>
          <a:p>
            <a:pPr marL="171450" indent="-171450">
              <a:buFont typeface="+mj-lt"/>
              <a:buAutoNum type="arabicPeriod"/>
            </a:pPr>
            <a:r>
              <a:rPr lang="en-US" sz="825" dirty="0">
                <a:latin typeface="Times New Roman" panose="02020603050405020304" pitchFamily="18" charset="0"/>
                <a:cs typeface="Times New Roman" panose="02020603050405020304" pitchFamily="18" charset="0"/>
                <a:hlinkClick r:id="rId6"/>
              </a:rPr>
              <a:t>https://hbctraining.github.io/Intro-to-rnaseq-hpc-salmon-flipped/lessons/08_quasi_alignment_salmon.html</a:t>
            </a:r>
            <a:r>
              <a:rPr lang="en-US" sz="825" dirty="0">
                <a:latin typeface="Times New Roman" panose="02020603050405020304" pitchFamily="18" charset="0"/>
                <a:cs typeface="Times New Roman" panose="02020603050405020304" pitchFamily="18" charset="0"/>
              </a:rPr>
              <a:t> (Higher Level Overview Quasi-Alignment)</a:t>
            </a:r>
          </a:p>
          <a:p>
            <a:pPr marL="171450" indent="-171450">
              <a:buFont typeface="+mj-lt"/>
              <a:buAutoNum type="arabicPeriod"/>
            </a:pPr>
            <a:r>
              <a:rPr lang="en-US" sz="825" dirty="0">
                <a:latin typeface="Times New Roman" panose="02020603050405020304" pitchFamily="18" charset="0"/>
                <a:cs typeface="Times New Roman" panose="02020603050405020304" pitchFamily="18" charset="0"/>
                <a:hlinkClick r:id="rId7"/>
              </a:rPr>
              <a:t>https://academic.oup.com/bioinformatics/article/32/12/i192/2288985?login=true</a:t>
            </a:r>
            <a:r>
              <a:rPr lang="en-US" sz="825" dirty="0">
                <a:latin typeface="Times New Roman" panose="02020603050405020304" pitchFamily="18" charset="0"/>
                <a:cs typeface="Times New Roman" panose="02020603050405020304" pitchFamily="18" charset="0"/>
              </a:rPr>
              <a:t> (</a:t>
            </a:r>
            <a:r>
              <a:rPr lang="en-US" sz="825" dirty="0" err="1">
                <a:latin typeface="Times New Roman" panose="02020603050405020304" pitchFamily="18" charset="0"/>
                <a:cs typeface="Times New Roman" panose="02020603050405020304" pitchFamily="18" charset="0"/>
              </a:rPr>
              <a:t>RapMap</a:t>
            </a:r>
            <a:r>
              <a:rPr lang="en-US" sz="825" dirty="0">
                <a:latin typeface="Times New Roman" panose="02020603050405020304" pitchFamily="18" charset="0"/>
                <a:cs typeface="Times New Roman" panose="02020603050405020304" pitchFamily="18" charset="0"/>
              </a:rPr>
              <a:t> Paper and Description).</a:t>
            </a:r>
          </a:p>
          <a:p>
            <a:pPr marL="257175" indent="-257175">
              <a:buFont typeface="+mj-lt"/>
              <a:buAutoNum type="arabicPeriod"/>
            </a:pPr>
            <a:endParaRPr lang="en-US" dirty="0"/>
          </a:p>
        </p:txBody>
      </p:sp>
      <p:grpSp>
        <p:nvGrpSpPr>
          <p:cNvPr id="111" name="Group 110"/>
          <p:cNvGrpSpPr/>
          <p:nvPr/>
        </p:nvGrpSpPr>
        <p:grpSpPr>
          <a:xfrm>
            <a:off x="6257925" y="1593057"/>
            <a:ext cx="3153966" cy="1500476"/>
            <a:chOff x="8467725" y="1724025"/>
            <a:chExt cx="4205288" cy="2000635"/>
          </a:xfrm>
        </p:grpSpPr>
        <p:sp>
          <p:nvSpPr>
            <p:cNvPr id="38" name="TextBox 37"/>
            <p:cNvSpPr txBox="1"/>
            <p:nvPr/>
          </p:nvSpPr>
          <p:spPr>
            <a:xfrm>
              <a:off x="8467725" y="1724025"/>
              <a:ext cx="3352800" cy="615553"/>
            </a:xfrm>
            <a:prstGeom prst="rect">
              <a:avLst/>
            </a:prstGeom>
            <a:noFill/>
          </p:spPr>
          <p:txBody>
            <a:bodyPr wrap="square" rtlCol="0">
              <a:spAutoFit/>
            </a:bodyPr>
            <a:lstStyle/>
            <a:p>
              <a:pPr algn="ctr"/>
              <a:r>
                <a:rPr lang="en-US" sz="1200" b="1" i="1" dirty="0">
                  <a:latin typeface="Times New Roman" panose="02020603050405020304" pitchFamily="18" charset="0"/>
                  <a:cs typeface="Times New Roman" panose="02020603050405020304" pitchFamily="18" charset="0"/>
                </a:rPr>
                <a:t>Typical ‘RNA-</a:t>
              </a:r>
              <a:r>
                <a:rPr lang="en-US" sz="1200" b="1" i="1" dirty="0" err="1">
                  <a:latin typeface="Times New Roman" panose="02020603050405020304" pitchFamily="18" charset="0"/>
                  <a:cs typeface="Times New Roman" panose="02020603050405020304" pitchFamily="18" charset="0"/>
                </a:rPr>
                <a:t>Seq</a:t>
              </a:r>
              <a:r>
                <a:rPr lang="en-US" sz="1200" b="1" i="1" dirty="0">
                  <a:latin typeface="Times New Roman" panose="02020603050405020304" pitchFamily="18" charset="0"/>
                  <a:cs typeface="Times New Roman" panose="02020603050405020304" pitchFamily="18" charset="0"/>
                </a:rPr>
                <a:t> Like’ </a:t>
              </a:r>
            </a:p>
            <a:p>
              <a:pPr algn="ctr"/>
              <a:r>
                <a:rPr lang="en-US" sz="1200" b="1" i="1" dirty="0">
                  <a:latin typeface="Times New Roman" panose="02020603050405020304" pitchFamily="18" charset="0"/>
                  <a:cs typeface="Times New Roman" panose="02020603050405020304" pitchFamily="18" charset="0"/>
                </a:rPr>
                <a:t>Experiment</a:t>
              </a:r>
            </a:p>
          </p:txBody>
        </p:sp>
        <p:sp>
          <p:nvSpPr>
            <p:cNvPr id="39" name="Rectangle 38"/>
            <p:cNvSpPr/>
            <p:nvPr/>
          </p:nvSpPr>
          <p:spPr>
            <a:xfrm>
              <a:off x="8815387" y="2295526"/>
              <a:ext cx="2933701" cy="1404938"/>
            </a:xfrm>
            <a:prstGeom prst="rect">
              <a:avLst/>
            </a:prstGeom>
            <a:solidFill>
              <a:schemeClr val="accent6"/>
            </a:solidFill>
            <a:ln>
              <a:solidFill>
                <a:schemeClr val="bg1">
                  <a:lumMod val="10000"/>
                </a:schemeClr>
              </a:solid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TextBox 69"/>
            <p:cNvSpPr txBox="1"/>
            <p:nvPr/>
          </p:nvSpPr>
          <p:spPr>
            <a:xfrm>
              <a:off x="8782048" y="2282824"/>
              <a:ext cx="3890965" cy="276999"/>
            </a:xfrm>
            <a:prstGeom prst="rect">
              <a:avLst/>
            </a:prstGeom>
            <a:noFill/>
          </p:spPr>
          <p:txBody>
            <a:bodyPr wrap="square" rtlCol="0">
              <a:spAutoFit/>
            </a:bodyPr>
            <a:lstStyle/>
            <a:p>
              <a:r>
                <a:rPr lang="en-US" sz="750" dirty="0">
                  <a:latin typeface="Times New Roman" panose="02020603050405020304" pitchFamily="18" charset="0"/>
                  <a:cs typeface="Times New Roman" panose="02020603050405020304" pitchFamily="18" charset="0"/>
                </a:rPr>
                <a:t>Reads mapped to compatible isoforms in Transcriptome</a:t>
              </a:r>
            </a:p>
          </p:txBody>
        </p:sp>
        <p:grpSp>
          <p:nvGrpSpPr>
            <p:cNvPr id="106" name="Group 105"/>
            <p:cNvGrpSpPr/>
            <p:nvPr/>
          </p:nvGrpSpPr>
          <p:grpSpPr>
            <a:xfrm>
              <a:off x="11113293" y="2711449"/>
              <a:ext cx="482601" cy="863600"/>
              <a:chOff x="9248774" y="2568575"/>
              <a:chExt cx="482601" cy="863600"/>
            </a:xfrm>
          </p:grpSpPr>
          <p:cxnSp>
            <p:nvCxnSpPr>
              <p:cNvPr id="41" name="Straight Connector 40"/>
              <p:cNvCxnSpPr/>
              <p:nvPr/>
            </p:nvCxnSpPr>
            <p:spPr>
              <a:xfrm>
                <a:off x="9432925" y="3038475"/>
                <a:ext cx="285750" cy="393700"/>
              </a:xfrm>
              <a:prstGeom prst="line">
                <a:avLst/>
              </a:prstGeom>
              <a:ln w="28575">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442450" y="2917825"/>
                <a:ext cx="285750" cy="3937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9442450" y="2800350"/>
                <a:ext cx="285750" cy="3937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445625" y="2692400"/>
                <a:ext cx="285750" cy="393700"/>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248774" y="2568575"/>
                <a:ext cx="333374" cy="553997"/>
              </a:xfrm>
              <a:prstGeom prst="rect">
                <a:avLst/>
              </a:prstGeom>
              <a:noFill/>
              <a:ln>
                <a:noFill/>
              </a:ln>
            </p:spPr>
            <p:txBody>
              <a:bodyPr wrap="square" rtlCol="0">
                <a:spAutoFit/>
              </a:bodyPr>
              <a:lstStyle/>
              <a:p>
                <a:r>
                  <a:rPr lang="en-US" sz="525" dirty="0">
                    <a:solidFill>
                      <a:srgbClr val="8348AD"/>
                    </a:solidFill>
                  </a:rPr>
                  <a:t>T1</a:t>
                </a:r>
              </a:p>
              <a:p>
                <a:r>
                  <a:rPr lang="en-US" sz="525" dirty="0">
                    <a:solidFill>
                      <a:srgbClr val="3CAF2C"/>
                    </a:solidFill>
                  </a:rPr>
                  <a:t>T2</a:t>
                </a:r>
              </a:p>
              <a:p>
                <a:r>
                  <a:rPr lang="en-US" sz="525" dirty="0">
                    <a:solidFill>
                      <a:srgbClr val="105D8C"/>
                    </a:solidFill>
                  </a:rPr>
                  <a:t>T3</a:t>
                </a:r>
              </a:p>
              <a:p>
                <a:r>
                  <a:rPr lang="en-US" sz="525" dirty="0">
                    <a:solidFill>
                      <a:srgbClr val="6CFFFF"/>
                    </a:solidFill>
                  </a:rPr>
                  <a:t>T4</a:t>
                </a:r>
              </a:p>
            </p:txBody>
          </p:sp>
        </p:grpSp>
        <p:grpSp>
          <p:nvGrpSpPr>
            <p:cNvPr id="92" name="Group 91"/>
            <p:cNvGrpSpPr/>
            <p:nvPr/>
          </p:nvGrpSpPr>
          <p:grpSpPr>
            <a:xfrm>
              <a:off x="8886871" y="2534671"/>
              <a:ext cx="1384902" cy="1189989"/>
              <a:chOff x="10498978" y="2372747"/>
              <a:chExt cx="1384902" cy="1189989"/>
            </a:xfrm>
          </p:grpSpPr>
          <p:cxnSp>
            <p:nvCxnSpPr>
              <p:cNvPr id="56" name="Straight Connector 55"/>
              <p:cNvCxnSpPr/>
              <p:nvPr/>
            </p:nvCxnSpPr>
            <p:spPr>
              <a:xfrm>
                <a:off x="11027214" y="3122612"/>
                <a:ext cx="93104"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63381" y="3271837"/>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1113486" y="2677318"/>
                <a:ext cx="123921"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10711766" y="3227387"/>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11071005" y="3227387"/>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11269531" y="3141662"/>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1033190" y="3065462"/>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282320" y="2572543"/>
                <a:ext cx="321418" cy="7145"/>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10589418" y="2444750"/>
                <a:ext cx="1165226" cy="1012825"/>
                <a:chOff x="8054974" y="2441575"/>
                <a:chExt cx="1165226" cy="1012825"/>
              </a:xfrm>
            </p:grpSpPr>
            <p:sp>
              <p:nvSpPr>
                <p:cNvPr id="72" name="Oval 71"/>
                <p:cNvSpPr/>
                <p:nvPr/>
              </p:nvSpPr>
              <p:spPr>
                <a:xfrm>
                  <a:off x="8054975" y="2454274"/>
                  <a:ext cx="755650" cy="733425"/>
                </a:xfrm>
                <a:prstGeom prst="ellipse">
                  <a:avLst/>
                </a:prstGeom>
                <a:solidFill>
                  <a:srgbClr val="8348AD">
                    <a:alpha val="32941"/>
                  </a:srgb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Oval 72"/>
                <p:cNvSpPr/>
                <p:nvPr/>
              </p:nvSpPr>
              <p:spPr>
                <a:xfrm>
                  <a:off x="8464550" y="2441575"/>
                  <a:ext cx="755650" cy="742950"/>
                </a:xfrm>
                <a:prstGeom prst="ellipse">
                  <a:avLst/>
                </a:prstGeom>
                <a:solidFill>
                  <a:srgbClr val="3CAF2C">
                    <a:alpha val="50000"/>
                  </a:srgb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3CAF2C"/>
                    </a:solidFill>
                  </a:endParaRPr>
                </a:p>
              </p:txBody>
            </p:sp>
            <p:sp>
              <p:nvSpPr>
                <p:cNvPr id="74" name="Oval 73"/>
                <p:cNvSpPr/>
                <p:nvPr/>
              </p:nvSpPr>
              <p:spPr>
                <a:xfrm>
                  <a:off x="8054974" y="2714625"/>
                  <a:ext cx="758825" cy="736600"/>
                </a:xfrm>
                <a:prstGeom prst="ellipse">
                  <a:avLst/>
                </a:prstGeom>
                <a:solidFill>
                  <a:srgbClr val="005284">
                    <a:alpha val="50196"/>
                  </a:srgb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Oval 74"/>
                <p:cNvSpPr/>
                <p:nvPr/>
              </p:nvSpPr>
              <p:spPr>
                <a:xfrm>
                  <a:off x="8455025" y="2720975"/>
                  <a:ext cx="762000" cy="733425"/>
                </a:xfrm>
                <a:prstGeom prst="ellipse">
                  <a:avLst/>
                </a:prstGeom>
                <a:solidFill>
                  <a:srgbClr val="00FFFF">
                    <a:alpha val="50196"/>
                  </a:srgbClr>
                </a:solid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9" name="Rectangle 78"/>
              <p:cNvSpPr/>
              <p:nvPr/>
            </p:nvSpPr>
            <p:spPr>
              <a:xfrm>
                <a:off x="10512473" y="2372747"/>
                <a:ext cx="346677" cy="246221"/>
              </a:xfrm>
              <a:prstGeom prst="rect">
                <a:avLst/>
              </a:prstGeom>
            </p:spPr>
            <p:txBody>
              <a:bodyPr wrap="none">
                <a:spAutoFit/>
              </a:bodyPr>
              <a:lstStyle/>
              <a:p>
                <a:r>
                  <a:rPr lang="en-US" sz="600" dirty="0">
                    <a:solidFill>
                      <a:schemeClr val="bg1">
                        <a:lumMod val="10000"/>
                      </a:schemeClr>
                    </a:solidFill>
                  </a:rPr>
                  <a:t>T1</a:t>
                </a:r>
              </a:p>
            </p:txBody>
          </p:sp>
          <p:sp>
            <p:nvSpPr>
              <p:cNvPr id="80" name="Rectangle 79"/>
              <p:cNvSpPr/>
              <p:nvPr/>
            </p:nvSpPr>
            <p:spPr>
              <a:xfrm>
                <a:off x="11537203" y="2378303"/>
                <a:ext cx="346677" cy="246221"/>
              </a:xfrm>
              <a:prstGeom prst="rect">
                <a:avLst/>
              </a:prstGeom>
            </p:spPr>
            <p:txBody>
              <a:bodyPr wrap="none">
                <a:spAutoFit/>
              </a:bodyPr>
              <a:lstStyle/>
              <a:p>
                <a:r>
                  <a:rPr lang="en-US" sz="600" dirty="0">
                    <a:solidFill>
                      <a:schemeClr val="bg1">
                        <a:lumMod val="10000"/>
                      </a:schemeClr>
                    </a:solidFill>
                  </a:rPr>
                  <a:t>T2</a:t>
                </a:r>
              </a:p>
            </p:txBody>
          </p:sp>
          <p:sp>
            <p:nvSpPr>
              <p:cNvPr id="81" name="Rectangle 80"/>
              <p:cNvSpPr/>
              <p:nvPr/>
            </p:nvSpPr>
            <p:spPr>
              <a:xfrm>
                <a:off x="10498978" y="3283178"/>
                <a:ext cx="346677" cy="246221"/>
              </a:xfrm>
              <a:prstGeom prst="rect">
                <a:avLst/>
              </a:prstGeom>
            </p:spPr>
            <p:txBody>
              <a:bodyPr wrap="none">
                <a:spAutoFit/>
              </a:bodyPr>
              <a:lstStyle/>
              <a:p>
                <a:r>
                  <a:rPr lang="en-US" sz="600" dirty="0">
                    <a:solidFill>
                      <a:schemeClr val="bg1">
                        <a:lumMod val="10000"/>
                      </a:schemeClr>
                    </a:solidFill>
                  </a:rPr>
                  <a:t>T3</a:t>
                </a:r>
              </a:p>
            </p:txBody>
          </p:sp>
          <p:sp>
            <p:nvSpPr>
              <p:cNvPr id="82" name="Rectangle 81"/>
              <p:cNvSpPr/>
              <p:nvPr/>
            </p:nvSpPr>
            <p:spPr>
              <a:xfrm>
                <a:off x="11522916" y="3316515"/>
                <a:ext cx="346677" cy="246221"/>
              </a:xfrm>
              <a:prstGeom prst="rect">
                <a:avLst/>
              </a:prstGeom>
            </p:spPr>
            <p:txBody>
              <a:bodyPr wrap="none">
                <a:spAutoFit/>
              </a:bodyPr>
              <a:lstStyle/>
              <a:p>
                <a:r>
                  <a:rPr lang="en-US" sz="600" dirty="0">
                    <a:solidFill>
                      <a:schemeClr val="bg1">
                        <a:lumMod val="10000"/>
                      </a:schemeClr>
                    </a:solidFill>
                  </a:rPr>
                  <a:t>T4</a:t>
                </a:r>
              </a:p>
            </p:txBody>
          </p:sp>
          <p:grpSp>
            <p:nvGrpSpPr>
              <p:cNvPr id="87" name="Group 86"/>
              <p:cNvGrpSpPr/>
              <p:nvPr/>
            </p:nvGrpSpPr>
            <p:grpSpPr>
              <a:xfrm>
                <a:off x="10675571" y="2617787"/>
                <a:ext cx="360151" cy="11908"/>
                <a:chOff x="10223134" y="2579687"/>
                <a:chExt cx="360151" cy="11908"/>
              </a:xfrm>
            </p:grpSpPr>
            <p:cxnSp>
              <p:nvCxnSpPr>
                <p:cNvPr id="58" name="Straight Connector 57"/>
                <p:cNvCxnSpPr/>
                <p:nvPr/>
              </p:nvCxnSpPr>
              <p:spPr>
                <a:xfrm>
                  <a:off x="10223134" y="2579687"/>
                  <a:ext cx="136313"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0446972" y="2584450"/>
                  <a:ext cx="136313"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0337006" y="2581275"/>
                  <a:ext cx="145257" cy="476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8" name="Group 87"/>
              <p:cNvGrpSpPr/>
              <p:nvPr/>
            </p:nvGrpSpPr>
            <p:grpSpPr>
              <a:xfrm>
                <a:off x="10642234" y="2677318"/>
                <a:ext cx="360151" cy="11908"/>
                <a:chOff x="10223134" y="2579687"/>
                <a:chExt cx="360151" cy="11908"/>
              </a:xfrm>
            </p:grpSpPr>
            <p:cxnSp>
              <p:nvCxnSpPr>
                <p:cNvPr id="89" name="Straight Connector 88"/>
                <p:cNvCxnSpPr/>
                <p:nvPr/>
              </p:nvCxnSpPr>
              <p:spPr>
                <a:xfrm>
                  <a:off x="10223134" y="2579687"/>
                  <a:ext cx="136313"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0446972" y="2584450"/>
                  <a:ext cx="136313" cy="714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0337006" y="2581275"/>
                  <a:ext cx="145257" cy="4763"/>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07" name="Group 106"/>
            <p:cNvGrpSpPr/>
            <p:nvPr/>
          </p:nvGrpSpPr>
          <p:grpSpPr>
            <a:xfrm>
              <a:off x="10241757" y="3007519"/>
              <a:ext cx="735807" cy="605790"/>
              <a:chOff x="11056144" y="2855118"/>
              <a:chExt cx="735807" cy="605790"/>
            </a:xfrm>
          </p:grpSpPr>
          <p:grpSp>
            <p:nvGrpSpPr>
              <p:cNvPr id="98" name="Group 97"/>
              <p:cNvGrpSpPr/>
              <p:nvPr/>
            </p:nvGrpSpPr>
            <p:grpSpPr>
              <a:xfrm>
                <a:off x="11056144" y="2855118"/>
                <a:ext cx="709613" cy="605790"/>
                <a:chOff x="9860756" y="2733675"/>
                <a:chExt cx="785813" cy="605790"/>
              </a:xfrm>
            </p:grpSpPr>
            <p:sp>
              <p:nvSpPr>
                <p:cNvPr id="93" name="TextBox 92"/>
                <p:cNvSpPr txBox="1"/>
                <p:nvPr/>
              </p:nvSpPr>
              <p:spPr>
                <a:xfrm>
                  <a:off x="9875043" y="2733675"/>
                  <a:ext cx="766762" cy="246222"/>
                </a:xfrm>
                <a:prstGeom prst="rect">
                  <a:avLst/>
                </a:prstGeom>
                <a:noFill/>
              </p:spPr>
              <p:txBody>
                <a:bodyPr wrap="square" rtlCol="0">
                  <a:spAutoFit/>
                </a:bodyPr>
                <a:lstStyle/>
                <a:p>
                  <a:r>
                    <a:rPr lang="en-US" sz="600" strike="sngStrike" dirty="0">
                      <a:solidFill>
                        <a:srgbClr val="8348AD"/>
                      </a:solidFill>
                      <a:latin typeface="Times New Roman" panose="02020603050405020304" pitchFamily="18" charset="0"/>
                      <a:cs typeface="Times New Roman" panose="02020603050405020304" pitchFamily="18" charset="0"/>
                    </a:rPr>
                    <a:t>||||</a:t>
                  </a:r>
                </a:p>
              </p:txBody>
            </p:sp>
            <p:sp>
              <p:nvSpPr>
                <p:cNvPr id="94" name="TextBox 93"/>
                <p:cNvSpPr txBox="1"/>
                <p:nvPr/>
              </p:nvSpPr>
              <p:spPr>
                <a:xfrm>
                  <a:off x="9877427" y="2850356"/>
                  <a:ext cx="766762" cy="246222"/>
                </a:xfrm>
                <a:prstGeom prst="rect">
                  <a:avLst/>
                </a:prstGeom>
                <a:noFill/>
              </p:spPr>
              <p:txBody>
                <a:bodyPr wrap="square" rtlCol="0">
                  <a:spAutoFit/>
                </a:bodyPr>
                <a:lstStyle/>
                <a:p>
                  <a:r>
                    <a:rPr lang="en-US" sz="600" dirty="0">
                      <a:solidFill>
                        <a:srgbClr val="3CAF2C"/>
                      </a:solidFill>
                      <a:latin typeface="Times New Roman" panose="02020603050405020304" pitchFamily="18" charset="0"/>
                      <a:cs typeface="Times New Roman" panose="02020603050405020304" pitchFamily="18" charset="0"/>
                    </a:rPr>
                    <a:t>||||</a:t>
                  </a:r>
                </a:p>
              </p:txBody>
            </p:sp>
            <p:sp>
              <p:nvSpPr>
                <p:cNvPr id="95" name="TextBox 94"/>
                <p:cNvSpPr txBox="1"/>
                <p:nvPr/>
              </p:nvSpPr>
              <p:spPr>
                <a:xfrm>
                  <a:off x="9860756" y="2974181"/>
                  <a:ext cx="766762" cy="246222"/>
                </a:xfrm>
                <a:prstGeom prst="rect">
                  <a:avLst/>
                </a:prstGeom>
                <a:noFill/>
              </p:spPr>
              <p:txBody>
                <a:bodyPr wrap="square" rtlCol="0">
                  <a:spAutoFit/>
                </a:bodyPr>
                <a:lstStyle/>
                <a:p>
                  <a:r>
                    <a:rPr lang="en-US" sz="600" strike="sngStrike" dirty="0">
                      <a:solidFill>
                        <a:srgbClr val="105D8C"/>
                      </a:solidFill>
                      <a:latin typeface="Times New Roman" panose="02020603050405020304" pitchFamily="18" charset="0"/>
                      <a:cs typeface="Times New Roman" panose="02020603050405020304" pitchFamily="18" charset="0"/>
                    </a:rPr>
                    <a:t>||||</a:t>
                  </a:r>
                  <a:r>
                    <a:rPr lang="en-US" sz="600" dirty="0">
                      <a:solidFill>
                        <a:srgbClr val="105D8C"/>
                      </a:solidFill>
                      <a:latin typeface="Times New Roman" panose="02020603050405020304" pitchFamily="18" charset="0"/>
                      <a:cs typeface="Times New Roman" panose="02020603050405020304" pitchFamily="18" charset="0"/>
                    </a:rPr>
                    <a:t> |</a:t>
                  </a:r>
                </a:p>
              </p:txBody>
            </p:sp>
            <p:sp>
              <p:nvSpPr>
                <p:cNvPr id="96" name="TextBox 95"/>
                <p:cNvSpPr txBox="1"/>
                <p:nvPr/>
              </p:nvSpPr>
              <p:spPr>
                <a:xfrm>
                  <a:off x="9879807" y="3093243"/>
                  <a:ext cx="766762" cy="246222"/>
                </a:xfrm>
                <a:prstGeom prst="rect">
                  <a:avLst/>
                </a:prstGeom>
                <a:noFill/>
              </p:spPr>
              <p:txBody>
                <a:bodyPr wrap="square" rtlCol="0">
                  <a:spAutoFit/>
                </a:bodyPr>
                <a:lstStyle/>
                <a:p>
                  <a:r>
                    <a:rPr lang="en-US" sz="600" strike="sngStrike" dirty="0">
                      <a:solidFill>
                        <a:srgbClr val="6CFFFF"/>
                      </a:solidFill>
                      <a:latin typeface="Times New Roman" panose="02020603050405020304" pitchFamily="18" charset="0"/>
                      <a:cs typeface="Times New Roman" panose="02020603050405020304" pitchFamily="18" charset="0"/>
                    </a:rPr>
                    <a:t>||||</a:t>
                  </a:r>
                </a:p>
              </p:txBody>
            </p:sp>
            <p:sp>
              <p:nvSpPr>
                <p:cNvPr id="97" name="Rectangle 96"/>
                <p:cNvSpPr/>
                <p:nvPr/>
              </p:nvSpPr>
              <p:spPr>
                <a:xfrm>
                  <a:off x="9894094" y="2740819"/>
                  <a:ext cx="246180" cy="54530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00" name="Straight Arrow Connector 99"/>
              <p:cNvCxnSpPr/>
              <p:nvPr/>
            </p:nvCxnSpPr>
            <p:spPr>
              <a:xfrm>
                <a:off x="11304716" y="3136107"/>
                <a:ext cx="23720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Left Brace 100"/>
              <p:cNvSpPr/>
              <p:nvPr/>
            </p:nvSpPr>
            <p:spPr>
              <a:xfrm>
                <a:off x="11551444" y="2890838"/>
                <a:ext cx="100013" cy="511969"/>
              </a:xfrm>
              <a:prstGeom prst="leftBrace">
                <a:avLst>
                  <a:gd name="adj1" fmla="val 64285"/>
                  <a:gd name="adj2" fmla="val 4954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2" name="Right Brace 101"/>
              <p:cNvSpPr/>
              <p:nvPr/>
            </p:nvSpPr>
            <p:spPr>
              <a:xfrm>
                <a:off x="11658601" y="2890839"/>
                <a:ext cx="133350" cy="514350"/>
              </a:xfrm>
              <a:prstGeom prst="rightBrace">
                <a:avLst>
                  <a:gd name="adj1" fmla="val 95089"/>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3" name="TextBox 102"/>
              <p:cNvSpPr txBox="1"/>
              <p:nvPr/>
            </p:nvSpPr>
            <p:spPr>
              <a:xfrm>
                <a:off x="11610975" y="2919414"/>
                <a:ext cx="104775" cy="230832"/>
              </a:xfrm>
              <a:prstGeom prst="rect">
                <a:avLst/>
              </a:prstGeom>
              <a:noFill/>
            </p:spPr>
            <p:txBody>
              <a:bodyPr wrap="square" rtlCol="0">
                <a:spAutoFit/>
              </a:bodyPr>
              <a:lstStyle/>
              <a:p>
                <a:endParaRPr lang="en-US" sz="525" dirty="0"/>
              </a:p>
            </p:txBody>
          </p:sp>
        </p:grpSp>
        <p:sp>
          <p:nvSpPr>
            <p:cNvPr id="108" name="TextBox 107"/>
            <p:cNvSpPr txBox="1"/>
            <p:nvPr/>
          </p:nvSpPr>
          <p:spPr>
            <a:xfrm>
              <a:off x="9244012" y="2587625"/>
              <a:ext cx="2781301" cy="430887"/>
            </a:xfrm>
            <a:prstGeom prst="rect">
              <a:avLst/>
            </a:prstGeom>
            <a:noFill/>
          </p:spPr>
          <p:txBody>
            <a:bodyPr wrap="square" rtlCol="0">
              <a:spAutoFit/>
            </a:bodyPr>
            <a:lstStyle/>
            <a:p>
              <a:pPr algn="ctr"/>
              <a:r>
                <a:rPr lang="en-US" sz="750" b="1" u="sng" dirty="0">
                  <a:latin typeface="Times New Roman" panose="02020603050405020304" pitchFamily="18" charset="0"/>
                  <a:cs typeface="Times New Roman" panose="02020603050405020304" pitchFamily="18" charset="0"/>
                </a:rPr>
                <a:t>Expectation </a:t>
              </a:r>
            </a:p>
            <a:p>
              <a:pPr algn="ctr"/>
              <a:r>
                <a:rPr lang="en-US" sz="750" b="1" u="sng" dirty="0">
                  <a:latin typeface="Times New Roman" panose="02020603050405020304" pitchFamily="18" charset="0"/>
                  <a:cs typeface="Times New Roman" panose="02020603050405020304" pitchFamily="18" charset="0"/>
                </a:rPr>
                <a:t>Maximization</a:t>
              </a:r>
            </a:p>
          </p:txBody>
        </p:sp>
        <p:sp>
          <p:nvSpPr>
            <p:cNvPr id="109" name="TextBox 108"/>
            <p:cNvSpPr txBox="1"/>
            <p:nvPr/>
          </p:nvSpPr>
          <p:spPr>
            <a:xfrm>
              <a:off x="10734676" y="2995612"/>
              <a:ext cx="295275" cy="615553"/>
            </a:xfrm>
            <a:prstGeom prst="rect">
              <a:avLst/>
            </a:prstGeom>
            <a:noFill/>
          </p:spPr>
          <p:txBody>
            <a:bodyPr wrap="square" rtlCol="0">
              <a:spAutoFit/>
            </a:bodyPr>
            <a:lstStyle/>
            <a:p>
              <a:r>
                <a:rPr lang="en-US" sz="600" dirty="0">
                  <a:solidFill>
                    <a:srgbClr val="8348AD"/>
                  </a:solidFill>
                </a:rPr>
                <a:t>3</a:t>
              </a:r>
            </a:p>
            <a:p>
              <a:r>
                <a:rPr lang="en-US" sz="600" dirty="0">
                  <a:solidFill>
                    <a:srgbClr val="7FCB75"/>
                  </a:solidFill>
                </a:rPr>
                <a:t>2</a:t>
              </a:r>
            </a:p>
            <a:p>
              <a:r>
                <a:rPr lang="en-US" sz="600" dirty="0">
                  <a:solidFill>
                    <a:srgbClr val="005284"/>
                  </a:solidFill>
                </a:rPr>
                <a:t>4</a:t>
              </a:r>
            </a:p>
            <a:p>
              <a:r>
                <a:rPr lang="en-US" sz="600" dirty="0">
                  <a:solidFill>
                    <a:srgbClr val="00FFFF"/>
                  </a:solidFill>
                </a:rPr>
                <a:t>1</a:t>
              </a:r>
            </a:p>
          </p:txBody>
        </p:sp>
      </p:grpSp>
    </p:spTree>
    <p:extLst>
      <p:ext uri="{BB962C8B-B14F-4D97-AF65-F5344CB8AC3E}">
        <p14:creationId xmlns:p14="http://schemas.microsoft.com/office/powerpoint/2010/main" val="2542970376"/>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7067207"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(in general) – Incomplete Data &amp; A Restricted Case</a:t>
            </a:r>
          </a:p>
        </p:txBody>
      </p:sp>
      <mc:AlternateContent xmlns:mc="http://schemas.openxmlformats.org/markup-compatibility/2006" xmlns:a14="http://schemas.microsoft.com/office/drawing/2010/main">
        <mc:Choice Requires="a14">
          <p:sp>
            <p:nvSpPr>
              <p:cNvPr id="3" name="TextBox 2"/>
              <p:cNvSpPr txBox="1"/>
              <p:nvPr/>
            </p:nvSpPr>
            <p:spPr>
              <a:xfrm>
                <a:off x="299258" y="785553"/>
                <a:ext cx="8335588" cy="2828082"/>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Two general uses include: </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determination of maximum likelihood estimates for parameters when missing data is present and </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estimation of missing or otherwise incomplete data.</a:t>
                </a:r>
              </a:p>
              <a:p>
                <a:pPr marL="557213" lvl="1" indent="-214313">
                  <a:buFont typeface="Arial" panose="020B0604020202020204" pitchFamily="34" charset="0"/>
                  <a:buChar char="•"/>
                </a:pPr>
                <a:endParaRPr lang="en-US" sz="1350"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In general, suppose that we would like to observe the values,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𝑥</m:t>
                        </m:r>
                      </m:e>
                      <m:sub>
                        <m:r>
                          <a:rPr lang="en-US" sz="1350" i="1">
                            <a:latin typeface="Cambria Math" panose="02040503050406030204" pitchFamily="18" charset="0"/>
                            <a:cs typeface="Times New Roman" panose="02020603050405020304" pitchFamily="18" charset="0"/>
                          </a:rPr>
                          <m:t>1</m:t>
                        </m:r>
                      </m:sub>
                    </m:sSub>
                    <m:r>
                      <a:rPr lang="en-US" sz="1350" i="1">
                        <a:latin typeface="Cambria Math" panose="02040503050406030204" pitchFamily="18" charset="0"/>
                        <a:cs typeface="Times New Roman" panose="02020603050405020304" pitchFamily="18" charset="0"/>
                      </a:rPr>
                      <m:t>,</m:t>
                    </m:r>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𝑥</m:t>
                        </m:r>
                      </m:e>
                      <m:sub>
                        <m:r>
                          <a:rPr lang="en-US" sz="1350" i="1">
                            <a:latin typeface="Cambria Math" panose="02040503050406030204" pitchFamily="18" charset="0"/>
                            <a:cs typeface="Times New Roman" panose="02020603050405020304" pitchFamily="18" charset="0"/>
                          </a:rPr>
                          <m:t>2</m:t>
                        </m:r>
                      </m:sub>
                    </m:sSub>
                    <m:r>
                      <a:rPr lang="en-US" sz="1350" i="1">
                        <a:latin typeface="Cambria Math" panose="02040503050406030204" pitchFamily="18" charset="0"/>
                        <a:cs typeface="Times New Roman" panose="02020603050405020304" pitchFamily="18" charset="0"/>
                      </a:rPr>
                      <m:t>,…</m:t>
                    </m:r>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𝑥</m:t>
                        </m:r>
                      </m:e>
                      <m:sub>
                        <m:r>
                          <a:rPr lang="en-US" sz="1350" i="1">
                            <a:latin typeface="Cambria Math" panose="02040503050406030204" pitchFamily="18" charset="0"/>
                            <a:cs typeface="Times New Roman" panose="02020603050405020304" pitchFamily="18" charset="0"/>
                          </a:rPr>
                          <m:t>𝑛</m:t>
                        </m:r>
                      </m:sub>
                    </m:sSub>
                  </m:oMath>
                </a14:m>
                <a:r>
                  <a:rPr lang="en-US" sz="1350" dirty="0">
                    <a:latin typeface="Times New Roman" panose="02020603050405020304" pitchFamily="18" charset="0"/>
                    <a:cs typeface="Times New Roman" panose="02020603050405020304" pitchFamily="18" charset="0"/>
                  </a:rPr>
                  <a:t>, to determine something about the parameters of the random variable </a:t>
                </a:r>
                <a14:m>
                  <m:oMath xmlns:m="http://schemas.openxmlformats.org/officeDocument/2006/math">
                    <m:r>
                      <a:rPr lang="en-US" sz="1350" i="1">
                        <a:latin typeface="Cambria Math" panose="02040503050406030204" pitchFamily="18" charset="0"/>
                        <a:cs typeface="Times New Roman" panose="02020603050405020304" pitchFamily="18" charset="0"/>
                      </a:rPr>
                      <m:t>𝑋</m:t>
                    </m:r>
                  </m:oMath>
                </a14:m>
                <a:r>
                  <a:rPr lang="en-US" sz="1350" dirty="0">
                    <a:latin typeface="Times New Roman" panose="02020603050405020304" pitchFamily="18" charset="0"/>
                    <a:cs typeface="Times New Roman" panose="02020603050405020304" pitchFamily="18" charset="0"/>
                  </a:rPr>
                  <a:t> which has sample space </a:t>
                </a:r>
                <a14:m>
                  <m:oMath xmlns:m="http://schemas.openxmlformats.org/officeDocument/2006/math">
                    <m:r>
                      <a:rPr lang="en-US" sz="1350" i="1">
                        <a:latin typeface="Cambria Math" panose="02040503050406030204" pitchFamily="18" charset="0"/>
                      </a:rPr>
                      <m:t>𝒳</m:t>
                    </m:r>
                  </m:oMath>
                </a14:m>
                <a:r>
                  <a:rPr lang="en-US" sz="1350" dirty="0"/>
                  <a:t> </a:t>
                </a:r>
                <a:r>
                  <a:rPr lang="en-US" sz="1350" dirty="0">
                    <a:latin typeface="Times New Roman" panose="02020603050405020304" pitchFamily="18" charset="0"/>
                    <a:cs typeface="Times New Roman" panose="02020603050405020304" pitchFamily="18" charset="0"/>
                  </a:rPr>
                  <a:t>as shown (top right).</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However, we are only able to observe,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𝑦</m:t>
                        </m:r>
                      </m:e>
                      <m:sub>
                        <m:r>
                          <a:rPr lang="en-US" sz="1350" i="1">
                            <a:latin typeface="Cambria Math" panose="02040503050406030204" pitchFamily="18" charset="0"/>
                            <a:cs typeface="Times New Roman" panose="02020603050405020304" pitchFamily="18" charset="0"/>
                          </a:rPr>
                          <m:t>1</m:t>
                        </m:r>
                      </m:sub>
                    </m:sSub>
                    <m:r>
                      <a:rPr lang="en-US" sz="1350" i="1">
                        <a:latin typeface="Cambria Math" panose="02040503050406030204" pitchFamily="18" charset="0"/>
                        <a:cs typeface="Times New Roman" panose="02020603050405020304" pitchFamily="18" charset="0"/>
                      </a:rPr>
                      <m:t>,</m:t>
                    </m:r>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𝑦</m:t>
                        </m:r>
                      </m:e>
                      <m:sub>
                        <m:r>
                          <a:rPr lang="en-US" sz="1350" i="1">
                            <a:latin typeface="Cambria Math" panose="02040503050406030204" pitchFamily="18" charset="0"/>
                            <a:cs typeface="Times New Roman" panose="02020603050405020304" pitchFamily="18" charset="0"/>
                          </a:rPr>
                          <m:t>2</m:t>
                        </m:r>
                      </m:sub>
                    </m:sSub>
                    <m:r>
                      <a:rPr lang="en-US" sz="1350" i="1">
                        <a:latin typeface="Cambria Math" panose="02040503050406030204" pitchFamily="18" charset="0"/>
                        <a:cs typeface="Times New Roman" panose="02020603050405020304" pitchFamily="18" charset="0"/>
                      </a:rPr>
                      <m:t>,…</m:t>
                    </m:r>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𝑦</m:t>
                        </m:r>
                      </m:e>
                      <m:sub>
                        <m:r>
                          <a:rPr lang="en-US" sz="1350" i="1">
                            <a:latin typeface="Cambria Math" panose="02040503050406030204" pitchFamily="18" charset="0"/>
                            <a:cs typeface="Times New Roman" panose="02020603050405020304" pitchFamily="18" charset="0"/>
                          </a:rPr>
                          <m:t>𝑛</m:t>
                        </m:r>
                      </m:sub>
                    </m:sSub>
                  </m:oMath>
                </a14:m>
                <a:r>
                  <a:rPr lang="en-US" sz="1350" dirty="0">
                    <a:latin typeface="Times New Roman" panose="02020603050405020304" pitchFamily="18" charset="0"/>
                    <a:cs typeface="Times New Roman" panose="02020603050405020304" pitchFamily="18" charset="0"/>
                  </a:rPr>
                  <a:t>, valuations of the random variable </a:t>
                </a:r>
                <a14:m>
                  <m:oMath xmlns:m="http://schemas.openxmlformats.org/officeDocument/2006/math">
                    <m:r>
                      <a:rPr lang="en-US" sz="1350" i="1">
                        <a:latin typeface="Cambria Math" panose="02040503050406030204" pitchFamily="18" charset="0"/>
                        <a:cs typeface="Times New Roman" panose="02020603050405020304" pitchFamily="18" charset="0"/>
                      </a:rPr>
                      <m:t>𝑌</m:t>
                    </m:r>
                  </m:oMath>
                </a14:m>
                <a:r>
                  <a:rPr lang="en-US" sz="1350" dirty="0">
                    <a:latin typeface="Times New Roman" panose="02020603050405020304" pitchFamily="18" charset="0"/>
                    <a:cs typeface="Times New Roman" panose="02020603050405020304" pitchFamily="18" charset="0"/>
                  </a:rPr>
                  <a:t> which has sample space </a:t>
                </a:r>
                <a14:m>
                  <m:oMath xmlns:m="http://schemas.openxmlformats.org/officeDocument/2006/math">
                    <m:r>
                      <a:rPr lang="en-US" sz="1350" i="1">
                        <a:latin typeface="Cambria Math" panose="02040503050406030204" pitchFamily="18" charset="0"/>
                      </a:rPr>
                      <m:t>𝒴</m:t>
                    </m:r>
                    <m:r>
                      <a:rPr lang="en-US" sz="1350">
                        <a:latin typeface="Cambria Math" panose="02040503050406030204" pitchFamily="18" charset="0"/>
                      </a:rPr>
                      <m:t> </m:t>
                    </m:r>
                  </m:oMath>
                </a14:m>
                <a:r>
                  <a:rPr lang="en-US" sz="1350" dirty="0">
                    <a:latin typeface="Times New Roman" panose="02020603050405020304" pitchFamily="18" charset="0"/>
                    <a:cs typeface="Times New Roman" panose="02020603050405020304" pitchFamily="18" charset="0"/>
                  </a:rPr>
                  <a:t>onto which there exists a many-to-one mapping from </a:t>
                </a:r>
                <a14:m>
                  <m:oMath xmlns:m="http://schemas.openxmlformats.org/officeDocument/2006/math">
                    <m:r>
                      <a:rPr lang="en-US" sz="1350" i="1">
                        <a:latin typeface="Cambria Math" panose="02040503050406030204" pitchFamily="18" charset="0"/>
                      </a:rPr>
                      <m:t>𝒳</m:t>
                    </m:r>
                    <m:r>
                      <a:rPr lang="en-US" sz="1350">
                        <a:latin typeface="Cambria Math" panose="02040503050406030204" pitchFamily="18" charset="0"/>
                      </a:rPr>
                      <m:t>.</m:t>
                    </m:r>
                  </m:oMath>
                </a14:m>
                <a:r>
                  <a:rPr lang="en-US" sz="1350" dirty="0">
                    <a:latin typeface="Times New Roman" panose="02020603050405020304" pitchFamily="18" charset="0"/>
                    <a:cs typeface="Times New Roman" panose="02020603050405020304" pitchFamily="18" charset="0"/>
                  </a:rPr>
                  <a:t> </a:t>
                </a:r>
              </a:p>
              <a:p>
                <a:pPr marL="900113" lvl="2"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In other words, there are multiple values possible to observe in </a:t>
                </a:r>
                <a14:m>
                  <m:oMath xmlns:m="http://schemas.openxmlformats.org/officeDocument/2006/math">
                    <m:r>
                      <a:rPr lang="en-US" sz="1350" i="1">
                        <a:latin typeface="Cambria Math" panose="02040503050406030204" pitchFamily="18" charset="0"/>
                      </a:rPr>
                      <m:t>𝒳</m:t>
                    </m:r>
                  </m:oMath>
                </a14:m>
                <a:r>
                  <a:rPr lang="en-US" sz="1350" dirty="0">
                    <a:latin typeface="Times New Roman" panose="02020603050405020304" pitchFamily="18" charset="0"/>
                    <a:cs typeface="Times New Roman" panose="02020603050405020304" pitchFamily="18" charset="0"/>
                  </a:rPr>
                  <a:t> corresponding to the same value in </a:t>
                </a:r>
                <a14:m>
                  <m:oMath xmlns:m="http://schemas.openxmlformats.org/officeDocument/2006/math">
                    <m:r>
                      <a:rPr lang="en-US" sz="1350" i="1">
                        <a:latin typeface="Cambria Math" panose="02040503050406030204" pitchFamily="18" charset="0"/>
                      </a:rPr>
                      <m:t>𝒴</m:t>
                    </m:r>
                  </m:oMath>
                </a14:m>
                <a:r>
                  <a:rPr lang="en-US" sz="1350" dirty="0">
                    <a:latin typeface="Times New Roman" panose="02020603050405020304" pitchFamily="18" charset="0"/>
                    <a:cs typeface="Times New Roman" panose="02020603050405020304" pitchFamily="18" charset="0"/>
                  </a:rPr>
                  <a:t>.</a:t>
                </a:r>
              </a:p>
              <a:p>
                <a:pPr marL="900113" lvl="2" indent="-214313">
                  <a:buFont typeface="Arial" panose="020B0604020202020204" pitchFamily="34" charset="0"/>
                  <a:buChar char="•"/>
                </a:pPr>
                <a:endParaRPr lang="en-US" sz="1350"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Suppose, at first, that the distribution of </a:t>
                </a:r>
                <a14:m>
                  <m:oMath xmlns:m="http://schemas.openxmlformats.org/officeDocument/2006/math">
                    <m:r>
                      <a:rPr lang="en-US" sz="1350" b="1" i="1">
                        <a:latin typeface="Cambria Math" panose="02040503050406030204" pitchFamily="18" charset="0"/>
                        <a:cs typeface="Times New Roman" panose="02020603050405020304" pitchFamily="18" charset="0"/>
                      </a:rPr>
                      <m:t>𝑿</m:t>
                    </m:r>
                  </m:oMath>
                </a14:m>
                <a:r>
                  <a:rPr lang="en-US" sz="1350" dirty="0">
                    <a:latin typeface="Times New Roman" panose="02020603050405020304" pitchFamily="18" charset="0"/>
                    <a:cs typeface="Times New Roman" panose="02020603050405020304" pitchFamily="18" charset="0"/>
                  </a:rPr>
                  <a:t> (note boldface indicates that </a:t>
                </a:r>
                <a14:m>
                  <m:oMath xmlns:m="http://schemas.openxmlformats.org/officeDocument/2006/math">
                    <m:r>
                      <a:rPr lang="en-US" sz="1350" b="1" i="1">
                        <a:latin typeface="Cambria Math" panose="02040503050406030204" pitchFamily="18" charset="0"/>
                        <a:cs typeface="Times New Roman" panose="02020603050405020304" pitchFamily="18" charset="0"/>
                      </a:rPr>
                      <m:t>𝑿</m:t>
                    </m:r>
                  </m:oMath>
                </a14:m>
                <a:r>
                  <a:rPr lang="en-US" sz="1350" dirty="0">
                    <a:latin typeface="Times New Roman" panose="02020603050405020304" pitchFamily="18" charset="0"/>
                    <a:cs typeface="Times New Roman" panose="02020603050405020304" pitchFamily="18" charset="0"/>
                  </a:rPr>
                  <a:t> could be a vector quantity) is one of the exponential family of distributions generally denoted,</a:t>
                </a:r>
                <a:endParaRPr lang="en-US" sz="1350" i="1"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𝑓</m:t>
                          </m:r>
                        </m:e>
                        <m:sub>
                          <m:r>
                            <a:rPr lang="en-US" sz="1350" b="1" i="1">
                              <a:latin typeface="Cambria Math" panose="02040503050406030204" pitchFamily="18" charset="0"/>
                              <a:cs typeface="Times New Roman" panose="02020603050405020304" pitchFamily="18" charset="0"/>
                            </a:rPr>
                            <m:t>𝑿</m:t>
                          </m:r>
                        </m:sub>
                      </m:sSub>
                      <m:d>
                        <m:dPr>
                          <m:ctrlPr>
                            <a:rPr lang="en-US" sz="1350"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𝒙</m:t>
                          </m:r>
                        </m:e>
                        <m:e>
                          <m:r>
                            <a:rPr lang="en-US" sz="1350" b="1" i="1">
                              <a:latin typeface="Cambria Math" panose="02040503050406030204" pitchFamily="18" charset="0"/>
                              <a:cs typeface="Times New Roman" panose="02020603050405020304" pitchFamily="18" charset="0"/>
                            </a:rPr>
                            <m:t>𝜽</m:t>
                          </m:r>
                        </m:e>
                      </m:d>
                      <m:r>
                        <a:rPr lang="en-US" sz="1350" i="1">
                          <a:latin typeface="Cambria Math" panose="02040503050406030204" pitchFamily="18" charset="0"/>
                          <a:cs typeface="Times New Roman" panose="02020603050405020304" pitchFamily="18" charset="0"/>
                        </a:rPr>
                        <m:t>=</m:t>
                      </m:r>
                      <m:r>
                        <a:rPr lang="en-US" sz="1350" i="1">
                          <a:latin typeface="Cambria Math" panose="02040503050406030204" pitchFamily="18" charset="0"/>
                          <a:cs typeface="Times New Roman" panose="02020603050405020304" pitchFamily="18" charset="0"/>
                        </a:rPr>
                        <m:t>𝑏</m:t>
                      </m:r>
                      <m:d>
                        <m:dPr>
                          <m:ctrlPr>
                            <a:rPr lang="en-US" sz="1350"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𝒙</m:t>
                          </m:r>
                        </m:e>
                      </m:d>
                      <m:sSup>
                        <m:sSupPr>
                          <m:ctrlPr>
                            <a:rPr lang="en-US" sz="1350" i="1">
                              <a:latin typeface="Cambria Math" panose="02040503050406030204" pitchFamily="18" charset="0"/>
                              <a:cs typeface="Times New Roman" panose="02020603050405020304" pitchFamily="18" charset="0"/>
                            </a:rPr>
                          </m:ctrlPr>
                        </m:sSupPr>
                        <m:e>
                          <m:r>
                            <a:rPr lang="en-US" sz="1350" i="1">
                              <a:latin typeface="Cambria Math" panose="02040503050406030204" pitchFamily="18" charset="0"/>
                              <a:cs typeface="Times New Roman" panose="02020603050405020304" pitchFamily="18" charset="0"/>
                            </a:rPr>
                            <m:t>𝑒</m:t>
                          </m:r>
                        </m:e>
                        <m:sup>
                          <m:d>
                            <m:dPr>
                              <m:ctrlPr>
                                <a:rPr lang="en-US" sz="1350"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𝜽</m:t>
                              </m:r>
                              <m:r>
                                <a:rPr lang="en-US" sz="1350" b="1" i="1">
                                  <a:latin typeface="Cambria Math" panose="02040503050406030204" pitchFamily="18" charset="0"/>
                                  <a:cs typeface="Times New Roman" panose="02020603050405020304" pitchFamily="18" charset="0"/>
                                </a:rPr>
                                <m:t>𝒕</m:t>
                              </m:r>
                              <m:sSup>
                                <m:sSupPr>
                                  <m:ctrlPr>
                                    <a:rPr lang="en-US" sz="1350" b="1" i="1">
                                      <a:latin typeface="Cambria Math" panose="02040503050406030204" pitchFamily="18" charset="0"/>
                                      <a:cs typeface="Times New Roman" panose="02020603050405020304" pitchFamily="18" charset="0"/>
                                    </a:rPr>
                                  </m:ctrlPr>
                                </m:sSupPr>
                                <m:e>
                                  <m:d>
                                    <m:dPr>
                                      <m:ctrlPr>
                                        <a:rPr lang="en-US" sz="1350" b="1"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𝒙</m:t>
                                      </m:r>
                                    </m:e>
                                  </m:d>
                                </m:e>
                                <m:sup>
                                  <m:r>
                                    <a:rPr lang="en-US" sz="1350" b="1" i="1">
                                      <a:latin typeface="Cambria Math" panose="02040503050406030204" pitchFamily="18" charset="0"/>
                                      <a:cs typeface="Times New Roman" panose="02020603050405020304" pitchFamily="18" charset="0"/>
                                    </a:rPr>
                                    <m:t>𝑻</m:t>
                                  </m:r>
                                </m:sup>
                              </m:sSup>
                            </m:e>
                          </m:d>
                        </m:sup>
                      </m:sSup>
                      <m:r>
                        <a:rPr lang="en-US" sz="1350" i="1">
                          <a:latin typeface="Cambria Math" panose="02040503050406030204" pitchFamily="18" charset="0"/>
                          <a:cs typeface="Times New Roman" panose="02020603050405020304" pitchFamily="18" charset="0"/>
                        </a:rPr>
                        <m:t>𝑎</m:t>
                      </m:r>
                      <m:sSup>
                        <m:sSupPr>
                          <m:ctrlPr>
                            <a:rPr lang="en-US" sz="1350" b="1" i="1">
                              <a:latin typeface="Cambria Math" panose="02040503050406030204" pitchFamily="18" charset="0"/>
                              <a:cs typeface="Times New Roman" panose="02020603050405020304" pitchFamily="18" charset="0"/>
                            </a:rPr>
                          </m:ctrlPr>
                        </m:sSupPr>
                        <m:e>
                          <m:d>
                            <m:dPr>
                              <m:ctrlPr>
                                <a:rPr lang="en-US" sz="1350"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𝜽</m:t>
                              </m:r>
                            </m:e>
                          </m:d>
                        </m:e>
                        <m:sup>
                          <m:r>
                            <a:rPr lang="en-US" sz="1350" b="1" i="1">
                              <a:latin typeface="Cambria Math" panose="02040503050406030204" pitchFamily="18" charset="0"/>
                              <a:cs typeface="Times New Roman" panose="02020603050405020304" pitchFamily="18" charset="0"/>
                            </a:rPr>
                            <m:t>−</m:t>
                          </m:r>
                          <m:r>
                            <a:rPr lang="en-US" sz="1350" b="1" i="1">
                              <a:latin typeface="Cambria Math" panose="02040503050406030204" pitchFamily="18" charset="0"/>
                              <a:cs typeface="Times New Roman" panose="02020603050405020304" pitchFamily="18" charset="0"/>
                            </a:rPr>
                            <m:t>𝟏</m:t>
                          </m:r>
                        </m:sup>
                      </m:sSup>
                    </m:oMath>
                  </m:oMathPara>
                </a14:m>
                <a:endParaRPr lang="en-US" sz="1350" dirty="0">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99258" y="785553"/>
                <a:ext cx="8335588" cy="2828082"/>
              </a:xfrm>
              <a:prstGeom prst="rect">
                <a:avLst/>
              </a:prstGeom>
              <a:blipFill>
                <a:blip r:embed="rId2"/>
                <a:stretch>
                  <a:fillRect l="-73" t="-431" b="-216"/>
                </a:stretch>
              </a:blipFill>
            </p:spPr>
            <p:txBody>
              <a:bodyPr/>
              <a:lstStyle/>
              <a:p>
                <a:r>
                  <a:rPr lang="en-US">
                    <a:noFill/>
                  </a:rPr>
                  <a:t> </a:t>
                </a:r>
              </a:p>
            </p:txBody>
          </p:sp>
        </mc:Fallback>
      </mc:AlternateContent>
      <p:grpSp>
        <p:nvGrpSpPr>
          <p:cNvPr id="120" name="Group 119"/>
          <p:cNvGrpSpPr/>
          <p:nvPr/>
        </p:nvGrpSpPr>
        <p:grpSpPr>
          <a:xfrm>
            <a:off x="7480935" y="52539"/>
            <a:ext cx="1763078" cy="1407644"/>
            <a:chOff x="1927860" y="2761817"/>
            <a:chExt cx="2350770" cy="1876858"/>
          </a:xfrm>
        </p:grpSpPr>
        <mc:AlternateContent xmlns:mc="http://schemas.openxmlformats.org/markup-compatibility/2006" xmlns:a14="http://schemas.microsoft.com/office/drawing/2010/main">
          <mc:Choice Requires="a14">
            <p:sp>
              <p:nvSpPr>
                <p:cNvPr id="33" name="TextBox 32"/>
                <p:cNvSpPr txBox="1"/>
                <p:nvPr/>
              </p:nvSpPr>
              <p:spPr>
                <a:xfrm>
                  <a:off x="1927860" y="3404870"/>
                  <a:ext cx="1531620" cy="4001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𝒳</m:t>
                        </m:r>
                      </m:oMath>
                    </m:oMathPara>
                  </a14:m>
                  <a:endParaRPr lang="en-US" sz="1350" dirty="0"/>
                </a:p>
              </p:txBody>
            </p:sp>
          </mc:Choice>
          <mc:Fallback xmlns="">
            <p:sp>
              <p:nvSpPr>
                <p:cNvPr id="33" name="TextBox 32"/>
                <p:cNvSpPr txBox="1">
                  <a:spLocks noRot="1" noChangeAspect="1" noMove="1" noResize="1" noEditPoints="1" noAdjustHandles="1" noChangeArrowheads="1" noChangeShapeType="1" noTextEdit="1"/>
                </p:cNvSpPr>
                <p:nvPr/>
              </p:nvSpPr>
              <p:spPr>
                <a:xfrm>
                  <a:off x="1927860" y="3404870"/>
                  <a:ext cx="1531620" cy="400109"/>
                </a:xfrm>
                <a:prstGeom prst="rect">
                  <a:avLst/>
                </a:prstGeom>
                <a:blipFill>
                  <a:blip r:embed="rId3"/>
                  <a:stretch>
                    <a:fillRect/>
                  </a:stretch>
                </a:blipFill>
              </p:spPr>
              <p:txBody>
                <a:bodyPr/>
                <a:lstStyle/>
                <a:p>
                  <a:r>
                    <a:rPr lang="en-US">
                      <a:noFill/>
                    </a:rPr>
                    <a:t> </a:t>
                  </a:r>
                </a:p>
              </p:txBody>
            </p:sp>
          </mc:Fallback>
        </mc:AlternateContent>
        <p:grpSp>
          <p:nvGrpSpPr>
            <p:cNvPr id="119" name="Group 118"/>
            <p:cNvGrpSpPr/>
            <p:nvPr/>
          </p:nvGrpSpPr>
          <p:grpSpPr>
            <a:xfrm>
              <a:off x="2376749" y="2761817"/>
              <a:ext cx="1901881" cy="1876858"/>
              <a:chOff x="2376749" y="2761817"/>
              <a:chExt cx="1901881" cy="1876858"/>
            </a:xfrm>
          </p:grpSpPr>
          <p:sp>
            <p:nvSpPr>
              <p:cNvPr id="5" name="Oval 4"/>
              <p:cNvSpPr/>
              <p:nvPr/>
            </p:nvSpPr>
            <p:spPr>
              <a:xfrm>
                <a:off x="3311542" y="3836194"/>
                <a:ext cx="415115" cy="73818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3524853" y="3932093"/>
                <a:ext cx="49877" cy="4987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11" name="Group 110"/>
              <p:cNvGrpSpPr/>
              <p:nvPr/>
            </p:nvGrpSpPr>
            <p:grpSpPr>
              <a:xfrm>
                <a:off x="2376749" y="3746788"/>
                <a:ext cx="550602" cy="891887"/>
                <a:chOff x="1525849" y="3070513"/>
                <a:chExt cx="550602" cy="891887"/>
              </a:xfrm>
            </p:grpSpPr>
            <p:sp>
              <p:nvSpPr>
                <p:cNvPr id="4" name="Oval 3"/>
                <p:cNvSpPr/>
                <p:nvPr/>
              </p:nvSpPr>
              <p:spPr>
                <a:xfrm>
                  <a:off x="1525849" y="3070513"/>
                  <a:ext cx="550602" cy="891887"/>
                </a:xfrm>
                <a:prstGeom prst="ellipse">
                  <a:avLst/>
                </a:prstGeom>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 name="Straight Connector 6"/>
                <p:cNvCxnSpPr>
                  <a:stCxn id="4" idx="1"/>
                  <a:endCxn id="4" idx="7"/>
                </p:cNvCxnSpPr>
                <p:nvPr/>
              </p:nvCxnSpPr>
              <p:spPr>
                <a:xfrm>
                  <a:off x="1606483" y="3201127"/>
                  <a:ext cx="389334" cy="0"/>
                </a:xfrm>
                <a:prstGeom prst="line">
                  <a:avLst/>
                </a:prstGeom>
                <a:ln w="28575">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4" idx="3"/>
                  <a:endCxn id="4" idx="5"/>
                </p:cNvCxnSpPr>
                <p:nvPr/>
              </p:nvCxnSpPr>
              <p:spPr>
                <a:xfrm>
                  <a:off x="1606483" y="3831786"/>
                  <a:ext cx="389334" cy="0"/>
                </a:xfrm>
                <a:prstGeom prst="line">
                  <a:avLst/>
                </a:prstGeom>
                <a:ln w="28575">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725136" y="3583362"/>
                  <a:ext cx="49877" cy="49877"/>
                </a:xfrm>
                <a:prstGeom prst="ellipse">
                  <a:avLst/>
                </a:prstGeom>
                <a:solidFill>
                  <a:srgbClr val="FFC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714702" y="3700433"/>
                  <a:ext cx="49877" cy="49877"/>
                </a:xfrm>
                <a:prstGeom prst="ellipse">
                  <a:avLst/>
                </a:prstGeom>
                <a:solidFill>
                  <a:schemeClr val="accent6"/>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1774076" y="3353376"/>
                  <a:ext cx="49877" cy="49877"/>
                </a:xfrm>
                <a:prstGeom prst="ellipse">
                  <a:avLst/>
                </a:prstGeom>
                <a:solidFill>
                  <a:schemeClr val="accent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1683530" y="3848866"/>
                  <a:ext cx="49877" cy="49877"/>
                </a:xfrm>
                <a:prstGeom prst="ellipse">
                  <a:avLst/>
                </a:prstGeom>
                <a:solidFill>
                  <a:schemeClr val="accent5">
                    <a:lumMod val="75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786528" y="3083501"/>
                  <a:ext cx="49877" cy="49877"/>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718657" y="3127548"/>
                  <a:ext cx="49877" cy="49877"/>
                </a:xfrm>
                <a:prstGeom prst="ellipse">
                  <a:avLst/>
                </a:prstGeom>
                <a:solidFill>
                  <a:srgbClr val="FF0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1809404" y="3894543"/>
                  <a:ext cx="49877" cy="49877"/>
                </a:xfrm>
                <a:prstGeom prst="ellipse">
                  <a:avLst/>
                </a:prstGeom>
                <a:solidFill>
                  <a:schemeClr val="accent4"/>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22" name="Straight Arrow Connector 21"/>
              <p:cNvCxnSpPr>
                <a:stCxn id="16" idx="6"/>
                <a:endCxn id="18" idx="2"/>
              </p:cNvCxnSpPr>
              <p:nvPr/>
            </p:nvCxnSpPr>
            <p:spPr>
              <a:xfrm>
                <a:off x="2687305" y="3784715"/>
                <a:ext cx="837548" cy="172317"/>
              </a:xfrm>
              <a:prstGeom prst="straightConnector1">
                <a:avLst/>
              </a:prstGeom>
              <a:ln w="1270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6"/>
                <a:endCxn id="18" idx="2"/>
              </p:cNvCxnSpPr>
              <p:nvPr/>
            </p:nvCxnSpPr>
            <p:spPr>
              <a:xfrm>
                <a:off x="2619434" y="3828762"/>
                <a:ext cx="905419" cy="128270"/>
              </a:xfrm>
              <a:prstGeom prst="straightConnector1">
                <a:avLst/>
              </a:prstGeom>
              <a:ln w="1270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747010" y="3422650"/>
                    <a:ext cx="1531620" cy="4001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𝒴</m:t>
                          </m:r>
                        </m:oMath>
                      </m:oMathPara>
                    </a14:m>
                    <a:endParaRPr lang="en-US" sz="1350" dirty="0"/>
                  </a:p>
                </p:txBody>
              </p:sp>
            </mc:Choice>
            <mc:Fallback xmlns="">
              <p:sp>
                <p:nvSpPr>
                  <p:cNvPr id="34" name="TextBox 33"/>
                  <p:cNvSpPr txBox="1">
                    <a:spLocks noRot="1" noChangeAspect="1" noMove="1" noResize="1" noEditPoints="1" noAdjustHandles="1" noChangeArrowheads="1" noChangeShapeType="1" noTextEdit="1"/>
                  </p:cNvSpPr>
                  <p:nvPr/>
                </p:nvSpPr>
                <p:spPr>
                  <a:xfrm>
                    <a:off x="2747010" y="3422650"/>
                    <a:ext cx="1531620" cy="400109"/>
                  </a:xfrm>
                  <a:prstGeom prst="rect">
                    <a:avLst/>
                  </a:prstGeom>
                  <a:blipFill>
                    <a:blip r:embed="rId4"/>
                    <a:stretch>
                      <a:fillRect b="-6122"/>
                    </a:stretch>
                  </a:blipFill>
                </p:spPr>
                <p:txBody>
                  <a:bodyPr/>
                  <a:lstStyle/>
                  <a:p>
                    <a:r>
                      <a:rPr lang="en-US">
                        <a:noFill/>
                      </a:rPr>
                      <a:t> </a:t>
                    </a:r>
                  </a:p>
                </p:txBody>
              </p:sp>
            </mc:Fallback>
          </mc:AlternateContent>
          <p:sp>
            <p:nvSpPr>
              <p:cNvPr id="36" name="Oval 35"/>
              <p:cNvSpPr/>
              <p:nvPr/>
            </p:nvSpPr>
            <p:spPr>
              <a:xfrm>
                <a:off x="3527190" y="4159004"/>
                <a:ext cx="49877" cy="49877"/>
              </a:xfrm>
              <a:prstGeom prst="ellipse">
                <a:avLst/>
              </a:prstGeom>
              <a:solidFill>
                <a:schemeClr val="tx2">
                  <a:lumMod val="20000"/>
                  <a:lumOff val="80000"/>
                </a:schemeClr>
              </a:solidFill>
              <a:ln>
                <a:solidFill>
                  <a:srgbClr val="6C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37" name="Straight Arrow Connector 36"/>
              <p:cNvCxnSpPr>
                <a:stCxn id="13" idx="6"/>
                <a:endCxn id="36" idx="2"/>
              </p:cNvCxnSpPr>
              <p:nvPr/>
            </p:nvCxnSpPr>
            <p:spPr>
              <a:xfrm flipV="1">
                <a:off x="2615479" y="4183943"/>
                <a:ext cx="911711" cy="217704"/>
              </a:xfrm>
              <a:prstGeom prst="straightConnector1">
                <a:avLst/>
              </a:prstGeom>
              <a:ln w="12700">
                <a:solidFill>
                  <a:srgbClr val="3CAF2C"/>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2" idx="6"/>
                <a:endCxn id="36" idx="1"/>
              </p:cNvCxnSpPr>
              <p:nvPr/>
            </p:nvCxnSpPr>
            <p:spPr>
              <a:xfrm flipV="1">
                <a:off x="2625913" y="4166308"/>
                <a:ext cx="908581" cy="118268"/>
              </a:xfrm>
              <a:prstGeom prst="straightConnector1">
                <a:avLst/>
              </a:prstGeom>
              <a:ln w="12700">
                <a:solidFill>
                  <a:srgbClr val="3CAF2C"/>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4" idx="6"/>
                <a:endCxn id="36" idx="2"/>
              </p:cNvCxnSpPr>
              <p:nvPr/>
            </p:nvCxnSpPr>
            <p:spPr>
              <a:xfrm>
                <a:off x="2674853" y="4054590"/>
                <a:ext cx="852337" cy="129353"/>
              </a:xfrm>
              <a:prstGeom prst="straightConnector1">
                <a:avLst/>
              </a:prstGeom>
              <a:ln w="12700">
                <a:solidFill>
                  <a:srgbClr val="3CAF2C"/>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2441172" y="2761817"/>
                <a:ext cx="1422169" cy="954108"/>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Many-to-one relationship</a:t>
                </a:r>
              </a:p>
            </p:txBody>
          </p:sp>
          <p:sp>
            <p:nvSpPr>
              <p:cNvPr id="50" name="Oval 49"/>
              <p:cNvSpPr/>
              <p:nvPr/>
            </p:nvSpPr>
            <p:spPr>
              <a:xfrm>
                <a:off x="3539486" y="4388081"/>
                <a:ext cx="49877" cy="49877"/>
              </a:xfrm>
              <a:prstGeom prst="ellips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1" name="Straight Arrow Connector 50"/>
              <p:cNvCxnSpPr>
                <a:stCxn id="19" idx="6"/>
                <a:endCxn id="50" idx="2"/>
              </p:cNvCxnSpPr>
              <p:nvPr/>
            </p:nvCxnSpPr>
            <p:spPr>
              <a:xfrm flipV="1">
                <a:off x="2710181" y="4413020"/>
                <a:ext cx="829305" cy="182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5" idx="6"/>
                <a:endCxn id="50" idx="3"/>
              </p:cNvCxnSpPr>
              <p:nvPr/>
            </p:nvCxnSpPr>
            <p:spPr>
              <a:xfrm flipV="1">
                <a:off x="2584307" y="4430654"/>
                <a:ext cx="962483" cy="1194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21" name="TextBox 120"/>
          <p:cNvSpPr txBox="1"/>
          <p:nvPr/>
        </p:nvSpPr>
        <p:spPr>
          <a:xfrm>
            <a:off x="1" y="4658752"/>
            <a:ext cx="7222331" cy="507831"/>
          </a:xfrm>
          <a:prstGeom prst="rect">
            <a:avLst/>
          </a:prstGeom>
          <a:noFill/>
        </p:spPr>
        <p:txBody>
          <a:bodyPr wrap="square" rtlCol="0">
            <a:spAutoFit/>
          </a:bodyPr>
          <a:lstStyle/>
          <a:p>
            <a:r>
              <a:rPr lang="en-US" sz="1350" dirty="0">
                <a:latin typeface="Times New Roman" panose="02020603050405020304" pitchFamily="18" charset="0"/>
                <a:cs typeface="Times New Roman" panose="02020603050405020304" pitchFamily="18" charset="0"/>
              </a:rPr>
              <a:t>These Expectation Maximization Notes Draw Heavily from “Maximum Likelihood from Incomplete Data via the EM Algorithm” by </a:t>
            </a:r>
            <a:r>
              <a:rPr lang="en-US" sz="1350" dirty="0" err="1">
                <a:latin typeface="Times New Roman" panose="02020603050405020304" pitchFamily="18" charset="0"/>
                <a:cs typeface="Times New Roman" panose="02020603050405020304" pitchFamily="18" charset="0"/>
              </a:rPr>
              <a:t>Dempster</a:t>
            </a:r>
            <a:r>
              <a:rPr lang="en-US" sz="1350" dirty="0">
                <a:latin typeface="Times New Roman" panose="02020603050405020304" pitchFamily="18" charset="0"/>
                <a:cs typeface="Times New Roman" panose="02020603050405020304" pitchFamily="18" charset="0"/>
              </a:rPr>
              <a:t> Rubin and Laird (</a:t>
            </a:r>
            <a:r>
              <a:rPr lang="en-US" sz="1350" dirty="0">
                <a:latin typeface="Times New Roman" panose="02020603050405020304" pitchFamily="18" charset="0"/>
                <a:cs typeface="Times New Roman" panose="02020603050405020304" pitchFamily="18" charset="0"/>
                <a:hlinkClick r:id="rId5"/>
              </a:rPr>
              <a:t>https://www.jstor.org/stable/2984875</a:t>
            </a:r>
            <a:r>
              <a:rPr lang="en-US" sz="135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22" name="TextBox 121"/>
              <p:cNvSpPr txBox="1"/>
              <p:nvPr/>
            </p:nvSpPr>
            <p:spPr>
              <a:xfrm>
                <a:off x="128588" y="3686176"/>
                <a:ext cx="3500438" cy="1018997"/>
              </a:xfrm>
              <a:prstGeom prst="rect">
                <a:avLst/>
              </a:prstGeom>
              <a:noFill/>
              <a:ln>
                <a:solidFill>
                  <a:schemeClr val="bg1">
                    <a:lumMod val="10000"/>
                  </a:schemeClr>
                </a:solidFill>
              </a:ln>
            </p:spPr>
            <p:txBody>
              <a:bodyPr wrap="square" rtlCol="0">
                <a:spAutoFit/>
              </a:bodyPr>
              <a:lstStyle/>
              <a:p>
                <a14:m>
                  <m:oMath xmlns:m="http://schemas.openxmlformats.org/officeDocument/2006/math">
                    <m:r>
                      <a:rPr lang="en-US" sz="1200" b="1" i="1">
                        <a:latin typeface="Cambria Math" panose="02040503050406030204" pitchFamily="18" charset="0"/>
                      </a:rPr>
                      <m:t>𝜽</m:t>
                    </m:r>
                  </m:oMath>
                </a14:m>
                <a:r>
                  <a:rPr 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is a parameter [column]-vector (of size </a:t>
                </a:r>
                <a14:m>
                  <m:oMath xmlns:m="http://schemas.openxmlformats.org/officeDocument/2006/math">
                    <m:r>
                      <a:rPr lang="en-US" sz="1200" i="1">
                        <a:latin typeface="Cambria Math" panose="02040503050406030204" pitchFamily="18" charset="0"/>
                      </a:rPr>
                      <m:t>𝑟</m:t>
                    </m:r>
                  </m:oMath>
                </a14:m>
                <a:r>
                  <a:rPr lang="en-US" sz="1200" dirty="0">
                    <a:latin typeface="Times New Roman" panose="02020603050405020304" pitchFamily="18" charset="0"/>
                    <a:cs typeface="Times New Roman" panose="02020603050405020304" pitchFamily="18" charset="0"/>
                  </a:rPr>
                  <a:t>).</a:t>
                </a:r>
              </a:p>
              <a:p>
                <a14:m>
                  <m:oMath xmlns:m="http://schemas.openxmlformats.org/officeDocument/2006/math">
                    <m:r>
                      <a:rPr lang="en-US" sz="1200" b="1" i="1">
                        <a:latin typeface="Cambria Math" panose="02040503050406030204" pitchFamily="18" charset="0"/>
                        <a:cs typeface="Times New Roman" panose="02020603050405020304" pitchFamily="18" charset="0"/>
                      </a:rPr>
                      <m:t>𝒕</m:t>
                    </m:r>
                    <m:sSup>
                      <m:sSupPr>
                        <m:ctrlPr>
                          <a:rPr lang="en-US" sz="1200" b="1" i="1">
                            <a:latin typeface="Cambria Math" panose="02040503050406030204" pitchFamily="18" charset="0"/>
                            <a:cs typeface="Times New Roman" panose="02020603050405020304" pitchFamily="18" charset="0"/>
                          </a:rPr>
                        </m:ctrlPr>
                      </m:sSupPr>
                      <m:e>
                        <m:d>
                          <m:dPr>
                            <m:ctrlPr>
                              <a:rPr lang="en-US" sz="1200" b="1" i="1">
                                <a:latin typeface="Cambria Math" panose="02040503050406030204" pitchFamily="18" charset="0"/>
                                <a:cs typeface="Times New Roman" panose="02020603050405020304" pitchFamily="18" charset="0"/>
                              </a:rPr>
                            </m:ctrlPr>
                          </m:dPr>
                          <m:e>
                            <m:r>
                              <a:rPr lang="en-US" sz="1200" b="1" i="1">
                                <a:latin typeface="Cambria Math" panose="02040503050406030204" pitchFamily="18" charset="0"/>
                                <a:cs typeface="Times New Roman" panose="02020603050405020304" pitchFamily="18" charset="0"/>
                              </a:rPr>
                              <m:t>𝒙</m:t>
                            </m:r>
                          </m:e>
                        </m:d>
                      </m:e>
                      <m:sup>
                        <m:r>
                          <a:rPr lang="en-US" sz="1200" b="1" i="1">
                            <a:latin typeface="Cambria Math" panose="02040503050406030204" pitchFamily="18" charset="0"/>
                            <a:cs typeface="Times New Roman" panose="02020603050405020304" pitchFamily="18" charset="0"/>
                          </a:rPr>
                          <m:t>𝑻</m:t>
                        </m:r>
                      </m:sup>
                    </m:sSup>
                  </m:oMath>
                </a14:m>
                <a:r>
                  <a:rPr lang="en-US" sz="1200" b="1"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is the sufficient statistic [row]-vector (of size </a:t>
                </a:r>
                <a14:m>
                  <m:oMath xmlns:m="http://schemas.openxmlformats.org/officeDocument/2006/math">
                    <m:r>
                      <a:rPr lang="en-US" sz="1200" i="1" dirty="0">
                        <a:latin typeface="Cambria Math" panose="02040503050406030204" pitchFamily="18" charset="0"/>
                        <a:cs typeface="Times New Roman" panose="02020603050405020304" pitchFamily="18" charset="0"/>
                      </a:rPr>
                      <m:t>𝑟</m:t>
                    </m:r>
                  </m:oMath>
                </a14:m>
                <a:r>
                  <a:rPr lang="en-US" sz="1200" dirty="0">
                    <a:latin typeface="Times New Roman" panose="02020603050405020304" pitchFamily="18" charset="0"/>
                    <a:cs typeface="Times New Roman" panose="02020603050405020304" pitchFamily="18" charset="0"/>
                  </a:rPr>
                  <a:t>).</a:t>
                </a:r>
              </a:p>
              <a:p>
                <a14:m>
                  <m:oMath xmlns:m="http://schemas.openxmlformats.org/officeDocument/2006/math">
                    <m:r>
                      <a:rPr lang="en-US" sz="1200" i="1">
                        <a:latin typeface="Cambria Math" panose="02040503050406030204" pitchFamily="18" charset="0"/>
                        <a:cs typeface="Times New Roman" panose="02020603050405020304" pitchFamily="18" charset="0"/>
                      </a:rPr>
                      <m:t>𝑎</m:t>
                    </m:r>
                    <m:d>
                      <m:dPr>
                        <m:ctrlPr>
                          <a:rPr lang="en-US" sz="1200" i="1">
                            <a:latin typeface="Cambria Math" panose="02040503050406030204" pitchFamily="18" charset="0"/>
                            <a:cs typeface="Times New Roman" panose="02020603050405020304" pitchFamily="18" charset="0"/>
                          </a:rPr>
                        </m:ctrlPr>
                      </m:dPr>
                      <m:e>
                        <m:r>
                          <a:rPr lang="en-US" sz="1200" i="1">
                            <a:latin typeface="Cambria Math" panose="02040503050406030204" pitchFamily="18" charset="0"/>
                            <a:cs typeface="Times New Roman" panose="02020603050405020304" pitchFamily="18" charset="0"/>
                          </a:rPr>
                          <m:t>⋅</m:t>
                        </m:r>
                      </m:e>
                    </m:d>
                    <m:r>
                      <a:rPr lang="en-US" sz="1200" i="1">
                        <a:latin typeface="Cambria Math" panose="02040503050406030204" pitchFamily="18" charset="0"/>
                        <a:cs typeface="Times New Roman" panose="02020603050405020304" pitchFamily="18" charset="0"/>
                      </a:rPr>
                      <m:t>,</m:t>
                    </m:r>
                    <m:r>
                      <a:rPr lang="en-US" sz="1200" i="1">
                        <a:latin typeface="Cambria Math" panose="02040503050406030204" pitchFamily="18" charset="0"/>
                        <a:cs typeface="Times New Roman" panose="02020603050405020304" pitchFamily="18" charset="0"/>
                      </a:rPr>
                      <m:t>𝑏</m:t>
                    </m:r>
                    <m:r>
                      <a:rPr lang="en-US" sz="1200" i="1">
                        <a:latin typeface="Cambria Math" panose="02040503050406030204" pitchFamily="18" charset="0"/>
                        <a:cs typeface="Times New Roman" panose="02020603050405020304" pitchFamily="18" charset="0"/>
                      </a:rPr>
                      <m:t>(⋅)</m:t>
                    </m:r>
                  </m:oMath>
                </a14:m>
                <a:r>
                  <a:rPr lang="en-US" sz="1200" dirty="0">
                    <a:latin typeface="Times New Roman" panose="02020603050405020304" pitchFamily="18" charset="0"/>
                    <a:cs typeface="Times New Roman" panose="02020603050405020304" pitchFamily="18" charset="0"/>
                  </a:rPr>
                  <a:t>, are any arbitrary function.</a:t>
                </a:r>
              </a:p>
              <a:p>
                <a14:m>
                  <m:oMath xmlns:m="http://schemas.openxmlformats.org/officeDocument/2006/math">
                    <m:r>
                      <a:rPr lang="en-US" sz="1200" i="1">
                        <a:latin typeface="Cambria Math" panose="02040503050406030204" pitchFamily="18" charset="0"/>
                        <a:cs typeface="Times New Roman" panose="02020603050405020304" pitchFamily="18" charset="0"/>
                      </a:rPr>
                      <m:t>𝑒</m:t>
                    </m:r>
                  </m:oMath>
                </a14:m>
                <a:r>
                  <a:rPr lang="en-US" sz="1200" dirty="0">
                    <a:latin typeface="Times New Roman" panose="02020603050405020304" pitchFamily="18" charset="0"/>
                    <a:cs typeface="Times New Roman" panose="02020603050405020304" pitchFamily="18" charset="0"/>
                  </a:rPr>
                  <a:t> is the natural number. </a:t>
                </a:r>
              </a:p>
            </p:txBody>
          </p:sp>
        </mc:Choice>
        <mc:Fallback xmlns="">
          <p:sp>
            <p:nvSpPr>
              <p:cNvPr id="122" name="TextBox 121"/>
              <p:cNvSpPr txBox="1">
                <a:spLocks noRot="1" noChangeAspect="1" noMove="1" noResize="1" noEditPoints="1" noAdjustHandles="1" noChangeArrowheads="1" noChangeShapeType="1" noTextEdit="1"/>
              </p:cNvSpPr>
              <p:nvPr/>
            </p:nvSpPr>
            <p:spPr>
              <a:xfrm>
                <a:off x="128588" y="3686176"/>
                <a:ext cx="3500438" cy="1018997"/>
              </a:xfrm>
              <a:prstGeom prst="rect">
                <a:avLst/>
              </a:prstGeom>
              <a:blipFill>
                <a:blip r:embed="rId6"/>
                <a:stretch>
                  <a:fillRect b="-3550"/>
                </a:stretch>
              </a:blipFill>
              <a:ln>
                <a:solidFill>
                  <a:schemeClr val="bg1">
                    <a:lumMod val="10000"/>
                  </a:schemeClr>
                </a:solidFill>
              </a:ln>
            </p:spPr>
            <p:txBody>
              <a:bodyPr/>
              <a:lstStyle/>
              <a:p>
                <a:r>
                  <a:rPr lang="en-US">
                    <a:noFill/>
                  </a:rPr>
                  <a:t> </a:t>
                </a:r>
              </a:p>
            </p:txBody>
          </p:sp>
        </mc:Fallback>
      </mc:AlternateContent>
      <p:sp>
        <p:nvSpPr>
          <p:cNvPr id="123" name="TextBox 122"/>
          <p:cNvSpPr txBox="1"/>
          <p:nvPr/>
        </p:nvSpPr>
        <p:spPr>
          <a:xfrm>
            <a:off x="4386263" y="3821907"/>
            <a:ext cx="1935956" cy="507831"/>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See section II of the </a:t>
            </a:r>
            <a:r>
              <a:rPr lang="en-US" sz="900" dirty="0" err="1">
                <a:latin typeface="Times New Roman" panose="02020603050405020304" pitchFamily="18" charset="0"/>
                <a:cs typeface="Times New Roman" panose="02020603050405020304" pitchFamily="18" charset="0"/>
              </a:rPr>
              <a:t>Dempster</a:t>
            </a:r>
            <a:r>
              <a:rPr lang="en-US" sz="900" dirty="0">
                <a:latin typeface="Times New Roman" panose="02020603050405020304" pitchFamily="18" charset="0"/>
                <a:cs typeface="Times New Roman" panose="02020603050405020304" pitchFamily="18" charset="0"/>
              </a:rPr>
              <a:t>, Laird, Rubin paper mentioned below for more details about natural parameters.</a:t>
            </a:r>
          </a:p>
        </p:txBody>
      </p:sp>
    </p:spTree>
    <p:extLst>
      <p:ext uri="{BB962C8B-B14F-4D97-AF65-F5344CB8AC3E}">
        <p14:creationId xmlns:p14="http://schemas.microsoft.com/office/powerpoint/2010/main" val="32696473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7067207"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(in general) – The Algorithm</a:t>
            </a:r>
          </a:p>
        </p:txBody>
      </p:sp>
      <p:sp>
        <p:nvSpPr>
          <p:cNvPr id="3" name="TextBox 2"/>
          <p:cNvSpPr txBox="1"/>
          <p:nvPr/>
        </p:nvSpPr>
        <p:spPr>
          <a:xfrm>
            <a:off x="363552" y="749834"/>
            <a:ext cx="8335588"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The “simple characterization” of the EM algorithm according to </a:t>
            </a:r>
            <a:r>
              <a:rPr lang="en-US" sz="1350" dirty="0" err="1">
                <a:latin typeface="Times New Roman" panose="02020603050405020304" pitchFamily="18" charset="0"/>
                <a:cs typeface="Times New Roman" panose="02020603050405020304" pitchFamily="18" charset="0"/>
              </a:rPr>
              <a:t>Dempster</a:t>
            </a:r>
            <a:r>
              <a:rPr lang="en-US" sz="1350" dirty="0">
                <a:latin typeface="Times New Roman" panose="02020603050405020304" pitchFamily="18" charset="0"/>
                <a:cs typeface="Times New Roman" panose="02020603050405020304" pitchFamily="18" charset="0"/>
              </a:rPr>
              <a:t>, Laird, and Rubin (DLR77) is:</a:t>
            </a:r>
          </a:p>
        </p:txBody>
      </p:sp>
      <mc:AlternateContent xmlns:mc="http://schemas.openxmlformats.org/markup-compatibility/2006" xmlns:a14="http://schemas.microsoft.com/office/drawing/2010/main">
        <mc:Choice Requires="a14">
          <p:sp>
            <p:nvSpPr>
              <p:cNvPr id="4" name="TextBox 3"/>
              <p:cNvSpPr txBox="1"/>
              <p:nvPr/>
            </p:nvSpPr>
            <p:spPr>
              <a:xfrm>
                <a:off x="1257300" y="1228725"/>
                <a:ext cx="6229350" cy="1822230"/>
              </a:xfrm>
              <a:prstGeom prst="rect">
                <a:avLst/>
              </a:prstGeom>
              <a:noFill/>
            </p:spPr>
            <p:txBody>
              <a:bodyPr wrap="square" rtlCol="0">
                <a:spAutoFit/>
              </a:bodyPr>
              <a:lstStyle/>
              <a:p>
                <a:pPr marL="257175" indent="-257175">
                  <a:buAutoNum type="arabicParenBoth"/>
                </a:pPr>
                <a:r>
                  <a:rPr lang="en-US" sz="1350" dirty="0">
                    <a:latin typeface="Times New Roman" panose="02020603050405020304" pitchFamily="18" charset="0"/>
                    <a:cs typeface="Times New Roman" panose="02020603050405020304" pitchFamily="18" charset="0"/>
                  </a:rPr>
                  <a:t>With </a:t>
                </a:r>
                <a14:m>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𝜃</m:t>
                        </m:r>
                      </m:e>
                      <m:sup>
                        <m:r>
                          <a:rPr lang="en-US" sz="1350" i="1">
                            <a:latin typeface="Cambria Math" panose="02040503050406030204" pitchFamily="18" charset="0"/>
                          </a:rPr>
                          <m:t>(</m:t>
                        </m:r>
                        <m:r>
                          <a:rPr lang="en-US" sz="1350" i="1">
                            <a:latin typeface="Cambria Math" panose="02040503050406030204" pitchFamily="18" charset="0"/>
                          </a:rPr>
                          <m:t>𝑝</m:t>
                        </m:r>
                        <m:r>
                          <a:rPr lang="en-US" sz="1350" i="1">
                            <a:latin typeface="Cambria Math" panose="02040503050406030204" pitchFamily="18" charset="0"/>
                          </a:rPr>
                          <m:t>)</m:t>
                        </m:r>
                      </m:sup>
                    </m:sSup>
                  </m:oMath>
                </a14:m>
                <a:r>
                  <a:rPr lang="en-US" sz="1350" dirty="0">
                    <a:latin typeface="Times New Roman" panose="02020603050405020304" pitchFamily="18" charset="0"/>
                    <a:cs typeface="Times New Roman" panose="02020603050405020304" pitchFamily="18" charset="0"/>
                  </a:rPr>
                  <a:t> indicating the estimate of </a:t>
                </a:r>
                <a14:m>
                  <m:oMath xmlns:m="http://schemas.openxmlformats.org/officeDocument/2006/math">
                    <m:r>
                      <a:rPr lang="en-US" sz="1350" i="1">
                        <a:latin typeface="Cambria Math" panose="02040503050406030204" pitchFamily="18" charset="0"/>
                        <a:cs typeface="Times New Roman" panose="02020603050405020304" pitchFamily="18" charset="0"/>
                      </a:rPr>
                      <m:t>𝜃</m:t>
                    </m:r>
                  </m:oMath>
                </a14:m>
                <a:r>
                  <a:rPr lang="en-US" sz="1350" dirty="0">
                    <a:latin typeface="Times New Roman" panose="02020603050405020304" pitchFamily="18" charset="0"/>
                    <a:cs typeface="Times New Roman" panose="02020603050405020304" pitchFamily="18" charset="0"/>
                  </a:rPr>
                  <a:t> at the </a:t>
                </a:r>
                <a14:m>
                  <m:oMath xmlns:m="http://schemas.openxmlformats.org/officeDocument/2006/math">
                    <m:r>
                      <a:rPr lang="en-US" sz="1350" i="1" dirty="0">
                        <a:latin typeface="Cambria Math" panose="02040503050406030204" pitchFamily="18" charset="0"/>
                        <a:cs typeface="Times New Roman" panose="02020603050405020304" pitchFamily="18" charset="0"/>
                      </a:rPr>
                      <m:t>𝑝</m:t>
                    </m:r>
                  </m:oMath>
                </a14:m>
                <a:r>
                  <a:rPr lang="en-US" sz="1350" baseline="30000" dirty="0" err="1">
                    <a:latin typeface="Times New Roman" panose="02020603050405020304" pitchFamily="18" charset="0"/>
                    <a:cs typeface="Times New Roman" panose="02020603050405020304" pitchFamily="18" charset="0"/>
                  </a:rPr>
                  <a:t>th</a:t>
                </a:r>
                <a:r>
                  <a:rPr lang="en-US" sz="1350" dirty="0">
                    <a:latin typeface="Times New Roman" panose="02020603050405020304" pitchFamily="18" charset="0"/>
                    <a:cs typeface="Times New Roman" panose="02020603050405020304" pitchFamily="18" charset="0"/>
                  </a:rPr>
                  <a:t> step of the algorithm, estimate the complete-data sufficient statistics </a:t>
                </a:r>
                <a14:m>
                  <m:oMath xmlns:m="http://schemas.openxmlformats.org/officeDocument/2006/math">
                    <m:r>
                      <a:rPr lang="en-US" sz="1350" b="1" i="1">
                        <a:latin typeface="Cambria Math" panose="02040503050406030204" pitchFamily="18" charset="0"/>
                        <a:cs typeface="Times New Roman" panose="02020603050405020304" pitchFamily="18" charset="0"/>
                      </a:rPr>
                      <m:t>𝒕</m:t>
                    </m:r>
                    <m:d>
                      <m:dPr>
                        <m:ctrlPr>
                          <a:rPr lang="en-US" sz="1350" b="1"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𝒙</m:t>
                        </m:r>
                      </m:e>
                    </m:d>
                  </m:oMath>
                </a14:m>
                <a:r>
                  <a:rPr lang="en-US" sz="1350" b="1" dirty="0">
                    <a:latin typeface="Times New Roman" panose="02020603050405020304" pitchFamily="18" charset="0"/>
                    <a:cs typeface="Times New Roman" panose="02020603050405020304" pitchFamily="18" charset="0"/>
                  </a:rPr>
                  <a:t> </a:t>
                </a:r>
                <a:r>
                  <a:rPr lang="en-US" sz="1350" dirty="0">
                    <a:latin typeface="Times New Roman" panose="02020603050405020304" pitchFamily="18" charset="0"/>
                    <a:cs typeface="Times New Roman" panose="02020603050405020304" pitchFamily="18" charset="0"/>
                  </a:rPr>
                  <a:t>by finding</a:t>
                </a:r>
              </a:p>
              <a:p>
                <a:endParaRPr lang="en-US" sz="135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en-US" sz="1350" b="1" i="1">
                              <a:latin typeface="Cambria Math" panose="02040503050406030204" pitchFamily="18" charset="0"/>
                              <a:cs typeface="Times New Roman" panose="02020603050405020304" pitchFamily="18" charset="0"/>
                            </a:rPr>
                          </m:ctrlPr>
                        </m:sSupPr>
                        <m:e>
                          <m:r>
                            <a:rPr lang="en-US" sz="1350" b="1" i="1">
                              <a:latin typeface="Cambria Math" panose="02040503050406030204" pitchFamily="18" charset="0"/>
                              <a:cs typeface="Times New Roman" panose="02020603050405020304" pitchFamily="18" charset="0"/>
                            </a:rPr>
                            <m:t>𝒕</m:t>
                          </m:r>
                        </m:e>
                        <m:sup>
                          <m:d>
                            <m:dPr>
                              <m:ctrlPr>
                                <a:rPr lang="en-US" sz="1350" i="1">
                                  <a:latin typeface="Cambria Math" panose="02040503050406030204" pitchFamily="18" charset="0"/>
                                  <a:cs typeface="Times New Roman" panose="02020603050405020304" pitchFamily="18" charset="0"/>
                                </a:rPr>
                              </m:ctrlPr>
                            </m:dPr>
                            <m:e>
                              <m:r>
                                <a:rPr lang="en-US" sz="1350" i="1">
                                  <a:latin typeface="Cambria Math" panose="02040503050406030204" pitchFamily="18" charset="0"/>
                                  <a:cs typeface="Times New Roman" panose="02020603050405020304" pitchFamily="18" charset="0"/>
                                </a:rPr>
                                <m:t>𝑝</m:t>
                              </m:r>
                            </m:e>
                          </m:d>
                        </m:sup>
                      </m:sSup>
                      <m:r>
                        <a:rPr lang="en-US" sz="1350" i="1">
                          <a:latin typeface="Cambria Math" panose="02040503050406030204" pitchFamily="18" charset="0"/>
                          <a:cs typeface="Times New Roman" panose="02020603050405020304" pitchFamily="18" charset="0"/>
                        </a:rPr>
                        <m:t>=</m:t>
                      </m:r>
                      <m:r>
                        <a:rPr lang="en-US" sz="1350" i="1">
                          <a:latin typeface="Cambria Math" panose="02040503050406030204" pitchFamily="18" charset="0"/>
                          <a:cs typeface="Times New Roman" panose="02020603050405020304" pitchFamily="18" charset="0"/>
                        </a:rPr>
                        <m:t>𝐸</m:t>
                      </m:r>
                      <m:d>
                        <m:dPr>
                          <m:ctrlPr>
                            <a:rPr lang="en-US" sz="1350"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𝒕</m:t>
                          </m:r>
                          <m:d>
                            <m:dPr>
                              <m:ctrlPr>
                                <a:rPr lang="en-US" sz="1350" b="1"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𝒙</m:t>
                              </m:r>
                            </m:e>
                          </m:d>
                        </m:e>
                        <m:e>
                          <m:r>
                            <a:rPr lang="en-US" sz="1350" b="1" i="1">
                              <a:latin typeface="Cambria Math" panose="02040503050406030204" pitchFamily="18" charset="0"/>
                              <a:cs typeface="Times New Roman" panose="02020603050405020304" pitchFamily="18" charset="0"/>
                            </a:rPr>
                            <m:t>𝒚</m:t>
                          </m:r>
                          <m:r>
                            <a:rPr lang="en-US" sz="1350" b="1" i="1">
                              <a:latin typeface="Cambria Math" panose="02040503050406030204" pitchFamily="18" charset="0"/>
                              <a:cs typeface="Times New Roman" panose="02020603050405020304" pitchFamily="18" charset="0"/>
                            </a:rPr>
                            <m:t>,</m:t>
                          </m:r>
                          <m:sSup>
                            <m:sSupPr>
                              <m:ctrlPr>
                                <a:rPr lang="en-US" sz="1350" b="1" i="1">
                                  <a:latin typeface="Cambria Math" panose="02040503050406030204" pitchFamily="18" charset="0"/>
                                  <a:cs typeface="Times New Roman" panose="02020603050405020304" pitchFamily="18" charset="0"/>
                                </a:rPr>
                              </m:ctrlPr>
                            </m:sSupPr>
                            <m:e>
                              <m:r>
                                <a:rPr lang="en-US" sz="1350" b="1" i="1">
                                  <a:latin typeface="Cambria Math" panose="02040503050406030204" pitchFamily="18" charset="0"/>
                                  <a:cs typeface="Times New Roman" panose="02020603050405020304" pitchFamily="18" charset="0"/>
                                </a:rPr>
                                <m:t>𝜽</m:t>
                              </m:r>
                            </m:e>
                            <m:sup>
                              <m:d>
                                <m:dPr>
                                  <m:ctrlPr>
                                    <a:rPr lang="en-US" sz="1350" i="1">
                                      <a:latin typeface="Cambria Math" panose="02040503050406030204" pitchFamily="18" charset="0"/>
                                      <a:cs typeface="Times New Roman" panose="02020603050405020304" pitchFamily="18" charset="0"/>
                                    </a:rPr>
                                  </m:ctrlPr>
                                </m:dPr>
                                <m:e>
                                  <m:r>
                                    <a:rPr lang="en-US" sz="1350" i="1">
                                      <a:latin typeface="Cambria Math" panose="02040503050406030204" pitchFamily="18" charset="0"/>
                                      <a:cs typeface="Times New Roman" panose="02020603050405020304" pitchFamily="18" charset="0"/>
                                    </a:rPr>
                                    <m:t>𝑝</m:t>
                                  </m:r>
                                </m:e>
                              </m:d>
                            </m:sup>
                          </m:sSup>
                        </m:e>
                      </m:d>
                      <m:r>
                        <a:rPr lang="en-US" sz="1350" b="1" i="1">
                          <a:latin typeface="Cambria Math" panose="02040503050406030204" pitchFamily="18" charset="0"/>
                          <a:cs typeface="Times New Roman" panose="02020603050405020304" pitchFamily="18" charset="0"/>
                        </a:rPr>
                        <m:t>.</m:t>
                      </m:r>
                    </m:oMath>
                  </m:oMathPara>
                </a14:m>
                <a:endParaRPr lang="en-US" sz="1350" dirty="0">
                  <a:latin typeface="Times New Roman" panose="02020603050405020304" pitchFamily="18" charset="0"/>
                  <a:cs typeface="Times New Roman" panose="02020603050405020304" pitchFamily="18" charset="0"/>
                </a:endParaRPr>
              </a:p>
              <a:p>
                <a:endParaRPr lang="en-US" sz="1350" dirty="0">
                  <a:latin typeface="Times New Roman" panose="02020603050405020304" pitchFamily="18" charset="0"/>
                  <a:cs typeface="Times New Roman" panose="02020603050405020304" pitchFamily="18" charset="0"/>
                </a:endParaRPr>
              </a:p>
              <a:p>
                <a:r>
                  <a:rPr lang="en-US" sz="1350" dirty="0">
                    <a:latin typeface="Times New Roman" panose="02020603050405020304" pitchFamily="18" charset="0"/>
                    <a:cs typeface="Times New Roman" panose="02020603050405020304" pitchFamily="18" charset="0"/>
                  </a:rPr>
                  <a:t>(2) Perform maximum likelihood estimation to determine </a:t>
                </a:r>
                <a14:m>
                  <m:oMath xmlns:m="http://schemas.openxmlformats.org/officeDocument/2006/math">
                    <m:sSup>
                      <m:sSupPr>
                        <m:ctrlPr>
                          <a:rPr lang="en-US" sz="1350" i="1">
                            <a:latin typeface="Cambria Math" panose="02040503050406030204" pitchFamily="18" charset="0"/>
                            <a:cs typeface="Times New Roman" panose="02020603050405020304" pitchFamily="18" charset="0"/>
                          </a:rPr>
                        </m:ctrlPr>
                      </m:sSupPr>
                      <m:e>
                        <m:r>
                          <a:rPr lang="en-US" sz="1350" i="1">
                            <a:latin typeface="Cambria Math" panose="02040503050406030204" pitchFamily="18" charset="0"/>
                            <a:cs typeface="Times New Roman" panose="02020603050405020304" pitchFamily="18" charset="0"/>
                          </a:rPr>
                          <m:t>𝜃</m:t>
                        </m:r>
                      </m:e>
                      <m:sup>
                        <m:d>
                          <m:dPr>
                            <m:ctrlPr>
                              <a:rPr lang="en-US" sz="1350" i="1">
                                <a:latin typeface="Cambria Math" panose="02040503050406030204" pitchFamily="18" charset="0"/>
                                <a:cs typeface="Times New Roman" panose="02020603050405020304" pitchFamily="18" charset="0"/>
                              </a:rPr>
                            </m:ctrlPr>
                          </m:dPr>
                          <m:e>
                            <m:r>
                              <a:rPr lang="en-US" sz="1350" i="1">
                                <a:latin typeface="Cambria Math" panose="02040503050406030204" pitchFamily="18" charset="0"/>
                                <a:cs typeface="Times New Roman" panose="02020603050405020304" pitchFamily="18" charset="0"/>
                              </a:rPr>
                              <m:t>𝑝</m:t>
                            </m:r>
                            <m:r>
                              <a:rPr lang="en-US" sz="1350" i="1">
                                <a:latin typeface="Cambria Math" panose="02040503050406030204" pitchFamily="18" charset="0"/>
                                <a:cs typeface="Times New Roman" panose="02020603050405020304" pitchFamily="18" charset="0"/>
                              </a:rPr>
                              <m:t>+1</m:t>
                            </m:r>
                          </m:e>
                        </m:d>
                      </m:sup>
                    </m:sSup>
                  </m:oMath>
                </a14:m>
                <a:r>
                  <a:rPr lang="en-US" sz="1350" dirty="0">
                    <a:latin typeface="Times New Roman" panose="02020603050405020304" pitchFamily="18" charset="0"/>
                    <a:cs typeface="Times New Roman" panose="02020603050405020304" pitchFamily="18" charset="0"/>
                  </a:rPr>
                  <a:t> from </a:t>
                </a:r>
                <a14:m>
                  <m:oMath xmlns:m="http://schemas.openxmlformats.org/officeDocument/2006/math">
                    <m:sSup>
                      <m:sSupPr>
                        <m:ctrlPr>
                          <a:rPr lang="en-US" sz="1350" b="1" i="1">
                            <a:latin typeface="Cambria Math" panose="02040503050406030204" pitchFamily="18" charset="0"/>
                            <a:cs typeface="Times New Roman" panose="02020603050405020304" pitchFamily="18" charset="0"/>
                          </a:rPr>
                        </m:ctrlPr>
                      </m:sSupPr>
                      <m:e>
                        <m:r>
                          <a:rPr lang="en-US" sz="1350" b="1" i="1">
                            <a:latin typeface="Cambria Math" panose="02040503050406030204" pitchFamily="18" charset="0"/>
                            <a:cs typeface="Times New Roman" panose="02020603050405020304" pitchFamily="18" charset="0"/>
                          </a:rPr>
                          <m:t>𝒕</m:t>
                        </m:r>
                      </m:e>
                      <m:sup>
                        <m:d>
                          <m:dPr>
                            <m:ctrlPr>
                              <a:rPr lang="en-US" sz="1350" i="1">
                                <a:latin typeface="Cambria Math" panose="02040503050406030204" pitchFamily="18" charset="0"/>
                                <a:cs typeface="Times New Roman" panose="02020603050405020304" pitchFamily="18" charset="0"/>
                              </a:rPr>
                            </m:ctrlPr>
                          </m:dPr>
                          <m:e>
                            <m:r>
                              <a:rPr lang="en-US" sz="1350" i="1">
                                <a:latin typeface="Cambria Math" panose="02040503050406030204" pitchFamily="18" charset="0"/>
                                <a:cs typeface="Times New Roman" panose="02020603050405020304" pitchFamily="18" charset="0"/>
                              </a:rPr>
                              <m:t>𝑝</m:t>
                            </m:r>
                          </m:e>
                        </m:d>
                      </m:sup>
                    </m:sSup>
                  </m:oMath>
                </a14:m>
                <a:r>
                  <a:rPr lang="en-US" sz="1350" b="1" dirty="0">
                    <a:latin typeface="Times New Roman" panose="02020603050405020304" pitchFamily="18" charset="0"/>
                    <a:cs typeface="Times New Roman" panose="02020603050405020304" pitchFamily="18" charset="0"/>
                  </a:rPr>
                  <a:t>,</a:t>
                </a:r>
              </a:p>
              <a:p>
                <a:endParaRPr lang="en-US" sz="1350" b="1" i="1" dirty="0">
                  <a:latin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sz="1350" b="1" i="1">
                          <a:latin typeface="Cambria Math" panose="02040503050406030204" pitchFamily="18" charset="0"/>
                          <a:cs typeface="Times New Roman" panose="02020603050405020304" pitchFamily="18" charset="0"/>
                        </a:rPr>
                        <m:t>𝑬</m:t>
                      </m:r>
                      <m:d>
                        <m:dPr>
                          <m:ctrlPr>
                            <a:rPr lang="en-US" sz="1350" b="1"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𝒕</m:t>
                          </m:r>
                          <m:d>
                            <m:dPr>
                              <m:ctrlPr>
                                <a:rPr lang="en-US" sz="1350" b="1" i="1">
                                  <a:latin typeface="Cambria Math" panose="02040503050406030204" pitchFamily="18" charset="0"/>
                                  <a:cs typeface="Times New Roman" panose="02020603050405020304" pitchFamily="18" charset="0"/>
                                </a:rPr>
                              </m:ctrlPr>
                            </m:dPr>
                            <m:e>
                              <m:r>
                                <a:rPr lang="en-US" sz="1350" b="1" i="1">
                                  <a:latin typeface="Cambria Math" panose="02040503050406030204" pitchFamily="18" charset="0"/>
                                  <a:cs typeface="Times New Roman" panose="02020603050405020304" pitchFamily="18" charset="0"/>
                                </a:rPr>
                                <m:t>𝒙</m:t>
                              </m:r>
                            </m:e>
                          </m:d>
                        </m:e>
                        <m:e>
                          <m:r>
                            <a:rPr lang="en-US" sz="1350" b="1" i="1">
                              <a:latin typeface="Cambria Math" panose="02040503050406030204" pitchFamily="18" charset="0"/>
                              <a:cs typeface="Times New Roman" panose="02020603050405020304" pitchFamily="18" charset="0"/>
                            </a:rPr>
                            <m:t>𝜽</m:t>
                          </m:r>
                        </m:e>
                      </m:d>
                      <m:r>
                        <a:rPr lang="en-US" sz="1350" b="1" i="1">
                          <a:latin typeface="Cambria Math" panose="02040503050406030204" pitchFamily="18" charset="0"/>
                          <a:cs typeface="Times New Roman" panose="02020603050405020304" pitchFamily="18" charset="0"/>
                        </a:rPr>
                        <m:t>=</m:t>
                      </m:r>
                      <m:sSup>
                        <m:sSupPr>
                          <m:ctrlPr>
                            <a:rPr lang="en-US" sz="1350" b="1" i="1">
                              <a:latin typeface="Cambria Math" panose="02040503050406030204" pitchFamily="18" charset="0"/>
                              <a:cs typeface="Times New Roman" panose="02020603050405020304" pitchFamily="18" charset="0"/>
                            </a:rPr>
                          </m:ctrlPr>
                        </m:sSupPr>
                        <m:e>
                          <m:r>
                            <a:rPr lang="en-US" sz="1350" b="1" i="1">
                              <a:latin typeface="Cambria Math" panose="02040503050406030204" pitchFamily="18" charset="0"/>
                              <a:cs typeface="Times New Roman" panose="02020603050405020304" pitchFamily="18" charset="0"/>
                            </a:rPr>
                            <m:t>𝒕</m:t>
                          </m:r>
                        </m:e>
                        <m:sup>
                          <m:d>
                            <m:dPr>
                              <m:ctrlPr>
                                <a:rPr lang="en-US" sz="1350" i="1">
                                  <a:latin typeface="Cambria Math" panose="02040503050406030204" pitchFamily="18" charset="0"/>
                                  <a:cs typeface="Times New Roman" panose="02020603050405020304" pitchFamily="18" charset="0"/>
                                </a:rPr>
                              </m:ctrlPr>
                            </m:dPr>
                            <m:e>
                              <m:r>
                                <a:rPr lang="en-US" sz="1350" i="1">
                                  <a:latin typeface="Cambria Math" panose="02040503050406030204" pitchFamily="18" charset="0"/>
                                  <a:cs typeface="Times New Roman" panose="02020603050405020304" pitchFamily="18" charset="0"/>
                                </a:rPr>
                                <m:t>𝑝</m:t>
                              </m:r>
                            </m:e>
                          </m:d>
                        </m:sup>
                      </m:sSup>
                      <m:r>
                        <a:rPr lang="en-US" sz="1350" b="1" i="1">
                          <a:latin typeface="Cambria Math" panose="02040503050406030204" pitchFamily="18" charset="0"/>
                          <a:cs typeface="Times New Roman" panose="02020603050405020304" pitchFamily="18" charset="0"/>
                        </a:rPr>
                        <m:t>.</m:t>
                      </m:r>
                    </m:oMath>
                  </m:oMathPara>
                </a14:m>
                <a:endParaRPr lang="en-US" sz="1350" b="1"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257300" y="1228725"/>
                <a:ext cx="6229350" cy="1822230"/>
              </a:xfrm>
              <a:prstGeom prst="rect">
                <a:avLst/>
              </a:prstGeom>
              <a:blipFill>
                <a:blip r:embed="rId2"/>
                <a:stretch>
                  <a:fillRect l="-196"/>
                </a:stretch>
              </a:blipFill>
            </p:spPr>
            <p:txBody>
              <a:bodyPr/>
              <a:lstStyle/>
              <a:p>
                <a:r>
                  <a:rPr lang="en-US">
                    <a:noFill/>
                  </a:rPr>
                  <a:t> </a:t>
                </a:r>
              </a:p>
            </p:txBody>
          </p:sp>
        </mc:Fallback>
      </mc:AlternateContent>
      <p:sp>
        <p:nvSpPr>
          <p:cNvPr id="5" name="TextBox 4"/>
          <p:cNvSpPr txBox="1"/>
          <p:nvPr/>
        </p:nvSpPr>
        <p:spPr>
          <a:xfrm>
            <a:off x="342120" y="3435885"/>
            <a:ext cx="8335588" cy="715581"/>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Proof of convergence to the maximum likelihood value is given the DLR77, as are details regarding further generalizations of the expectation maximization algorithm.</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The algorithm is broadly applicable in many cases, and not all of the applications have been discovered yet. </a:t>
            </a:r>
          </a:p>
        </p:txBody>
      </p:sp>
      <p:sp>
        <p:nvSpPr>
          <p:cNvPr id="6" name="TextBox 5"/>
          <p:cNvSpPr txBox="1"/>
          <p:nvPr/>
        </p:nvSpPr>
        <p:spPr>
          <a:xfrm>
            <a:off x="-96981" y="4781035"/>
            <a:ext cx="7222331" cy="400110"/>
          </a:xfrm>
          <a:prstGeom prst="rect">
            <a:avLst/>
          </a:prstGeom>
          <a:noFill/>
        </p:spPr>
        <p:txBody>
          <a:bodyPr wrap="square" rtlCol="0">
            <a:spAutoFit/>
          </a:bodyPr>
          <a:lstStyle/>
          <a:p>
            <a:r>
              <a:rPr lang="en-US" sz="1000" dirty="0">
                <a:latin typeface="Times New Roman" panose="02020603050405020304" pitchFamily="18" charset="0"/>
                <a:cs typeface="Times New Roman" panose="02020603050405020304" pitchFamily="18" charset="0"/>
              </a:rPr>
              <a:t>These Expectation Maximization Notes Draw Heavily from “Maximum Likelihood from Incomplete Data via the EM Algorithm” by </a:t>
            </a:r>
            <a:r>
              <a:rPr lang="en-US" sz="1000" dirty="0" err="1">
                <a:latin typeface="Times New Roman" panose="02020603050405020304" pitchFamily="18" charset="0"/>
                <a:cs typeface="Times New Roman" panose="02020603050405020304" pitchFamily="18" charset="0"/>
              </a:rPr>
              <a:t>Dempster</a:t>
            </a:r>
            <a:r>
              <a:rPr lang="en-US" sz="1000" dirty="0">
                <a:latin typeface="Times New Roman" panose="02020603050405020304" pitchFamily="18" charset="0"/>
                <a:cs typeface="Times New Roman" panose="02020603050405020304" pitchFamily="18" charset="0"/>
              </a:rPr>
              <a:t> Rubin and Laird (</a:t>
            </a:r>
            <a:r>
              <a:rPr lang="en-US" sz="1000" dirty="0">
                <a:latin typeface="Times New Roman" panose="02020603050405020304" pitchFamily="18" charset="0"/>
                <a:cs typeface="Times New Roman" panose="02020603050405020304" pitchFamily="18" charset="0"/>
                <a:hlinkClick r:id="rId3"/>
              </a:rPr>
              <a:t>https://www.jstor.org/stable/2984875</a:t>
            </a:r>
            <a:r>
              <a:rPr lang="en-US" sz="10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6793431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F692-3B8F-CF0E-C51B-B218F8AC92C0}"/>
              </a:ext>
            </a:extLst>
          </p:cNvPr>
          <p:cNvSpPr>
            <a:spLocks noGrp="1"/>
          </p:cNvSpPr>
          <p:nvPr>
            <p:ph type="title"/>
          </p:nvPr>
        </p:nvSpPr>
        <p:spPr/>
        <p:txBody>
          <a:bodyPr/>
          <a:lstStyle/>
          <a:p>
            <a:r>
              <a:rPr lang="en-US" dirty="0"/>
              <a:t>De Novo Assembly – OLC Approach</a:t>
            </a:r>
          </a:p>
        </p:txBody>
      </p:sp>
      <p:sp>
        <p:nvSpPr>
          <p:cNvPr id="3" name="Content Placeholder 2">
            <a:extLst>
              <a:ext uri="{FF2B5EF4-FFF2-40B4-BE49-F238E27FC236}">
                <a16:creationId xmlns:a16="http://schemas.microsoft.com/office/drawing/2014/main" id="{DE92B41C-E375-A6C0-299B-46D4A536DD2D}"/>
              </a:ext>
            </a:extLst>
          </p:cNvPr>
          <p:cNvSpPr>
            <a:spLocks noGrp="1"/>
          </p:cNvSpPr>
          <p:nvPr>
            <p:ph idx="1"/>
          </p:nvPr>
        </p:nvSpPr>
        <p:spPr/>
        <p:txBody>
          <a:bodyPr/>
          <a:lstStyle/>
          <a:p>
            <a:r>
              <a:rPr lang="en-US" dirty="0"/>
              <a:t>Overlap Layout Consensus –</a:t>
            </a:r>
          </a:p>
          <a:p>
            <a:pPr lvl="1"/>
            <a:r>
              <a:rPr lang="en-US" dirty="0"/>
              <a:t>Perform Multiple Sequence Alignment on Reads and then take the consensus (most commonly occurring base). </a:t>
            </a:r>
          </a:p>
          <a:p>
            <a:pPr lvl="1"/>
            <a:endParaRPr lang="en-US" dirty="0"/>
          </a:p>
        </p:txBody>
      </p:sp>
    </p:spTree>
    <p:extLst>
      <p:ext uri="{BB962C8B-B14F-4D97-AF65-F5344CB8AC3E}">
        <p14:creationId xmlns:p14="http://schemas.microsoft.com/office/powerpoint/2010/main" val="110161121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7567269"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000" dirty="0">
                <a:solidFill>
                  <a:srgbClr val="626462"/>
                </a:solidFill>
                <a:latin typeface="Times New Roman" panose="02020603050405020304" pitchFamily="18" charset="0"/>
                <a:cs typeface="Times New Roman" panose="02020603050405020304" pitchFamily="18" charset="0"/>
              </a:rPr>
              <a:t>Expectation Maximization (in general) – A Multinomial Example</a:t>
            </a:r>
          </a:p>
        </p:txBody>
      </p:sp>
      <p:sp>
        <p:nvSpPr>
          <p:cNvPr id="3" name="TextBox 2"/>
          <p:cNvSpPr txBox="1"/>
          <p:nvPr/>
        </p:nvSpPr>
        <p:spPr>
          <a:xfrm>
            <a:off x="-86906" y="4789222"/>
            <a:ext cx="7222331" cy="430887"/>
          </a:xfrm>
          <a:prstGeom prst="rect">
            <a:avLst/>
          </a:prstGeom>
          <a:noFill/>
        </p:spPr>
        <p:txBody>
          <a:bodyPr wrap="square" rtlCol="0">
            <a:spAutoFit/>
          </a:bodyPr>
          <a:lstStyle/>
          <a:p>
            <a:r>
              <a:rPr lang="en-US" sz="1050" dirty="0">
                <a:latin typeface="Times New Roman" panose="02020603050405020304" pitchFamily="18" charset="0"/>
                <a:cs typeface="Times New Roman" panose="02020603050405020304" pitchFamily="18" charset="0"/>
              </a:rPr>
              <a:t>These Expectation Maximization Notes Draw Heavily from “Maximum Likelihood from Incomplete Data via the EM Algorithm” by </a:t>
            </a:r>
            <a:r>
              <a:rPr lang="en-US" sz="1050" dirty="0" err="1">
                <a:latin typeface="Times New Roman" panose="02020603050405020304" pitchFamily="18" charset="0"/>
                <a:cs typeface="Times New Roman" panose="02020603050405020304" pitchFamily="18" charset="0"/>
              </a:rPr>
              <a:t>Dempster</a:t>
            </a:r>
            <a:r>
              <a:rPr lang="en-US" sz="1050" dirty="0">
                <a:latin typeface="Times New Roman" panose="02020603050405020304" pitchFamily="18" charset="0"/>
                <a:cs typeface="Times New Roman" panose="02020603050405020304" pitchFamily="18" charset="0"/>
              </a:rPr>
              <a:t> Rubin and Laird (</a:t>
            </a:r>
            <a:r>
              <a:rPr lang="en-US" sz="1050" dirty="0">
                <a:latin typeface="Times New Roman" panose="02020603050405020304" pitchFamily="18" charset="0"/>
                <a:cs typeface="Times New Roman" panose="02020603050405020304" pitchFamily="18" charset="0"/>
                <a:hlinkClick r:id="rId2"/>
              </a:rPr>
              <a:t>https://www.jstor.org/stable/2984875</a:t>
            </a:r>
            <a:r>
              <a:rPr lang="en-US" sz="1050" dirty="0">
                <a:latin typeface="Times New Roman" panose="02020603050405020304" pitchFamily="18" charset="0"/>
                <a:cs typeface="Times New Roman" panose="02020603050405020304" pitchFamily="18" charset="0"/>
              </a:rPr>
              <a:t>) </a:t>
            </a:r>
          </a:p>
        </p:txBody>
      </p:sp>
      <mc:AlternateContent xmlns:mc="http://schemas.openxmlformats.org/markup-compatibility/2006">
        <mc:Choice xmlns:a14="http://schemas.microsoft.com/office/drawing/2010/main" Requires="a14">
          <p:sp>
            <p:nvSpPr>
              <p:cNvPr id="4" name="TextBox 3"/>
              <p:cNvSpPr txBox="1"/>
              <p:nvPr/>
            </p:nvSpPr>
            <p:spPr>
              <a:xfrm>
                <a:off x="163527" y="464085"/>
                <a:ext cx="8780449" cy="4041043"/>
              </a:xfrm>
              <a:prstGeom prst="rect">
                <a:avLst/>
              </a:prstGeom>
              <a:noFill/>
              <a:ln>
                <a:solidFill>
                  <a:schemeClr val="tx1"/>
                </a:solidFill>
              </a:ln>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Suppose that there are marbles of five colors in a bag. </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Red marbles are denoted by ‘R’</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Orange marbles are denoted by ‘O’</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Yellow marbles by ‘Y’</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Green marbles by ‘G’</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Blue marbles by ‘B’</a:t>
                </a: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Now, you personally cannot tell a difference between the orange and the yellow marbles by eye, and therefore are able to produce counts of four categories of marbles only (that is: “Red”, “Orange or Yellow”, “Green”, and “Blue”).</a:t>
                </a:r>
              </a:p>
              <a:p>
                <a:pPr marL="214313" indent="-214313">
                  <a:buFont typeface="Arial" panose="020B0604020202020204" pitchFamily="34" charset="0"/>
                  <a:buChar char="•"/>
                </a:pPr>
                <a:endParaRPr lang="en-US" sz="1350" dirty="0">
                  <a:latin typeface="Times New Roman" panose="02020603050405020304" pitchFamily="18" charset="0"/>
                  <a:cs typeface="Times New Roman" panose="02020603050405020304" pitchFamily="18" charset="0"/>
                </a:endParaRPr>
              </a:p>
              <a:p>
                <a:r>
                  <a:rPr lang="en-US" sz="1350" dirty="0">
                    <a:latin typeface="Times New Roman" panose="02020603050405020304" pitchFamily="18" charset="0"/>
                    <a:cs typeface="Times New Roman" panose="02020603050405020304" pitchFamily="18" charset="0"/>
                  </a:rPr>
                  <a:t>[EXAMPLE]</a:t>
                </a:r>
              </a:p>
              <a:p>
                <a:endParaRPr lang="en-US" sz="1350"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Suppose it is known ahead of time that the proportions of the </a:t>
                </a:r>
                <a:r>
                  <a:rPr lang="en-US" sz="1350" i="1" dirty="0">
                    <a:latin typeface="Times New Roman" panose="02020603050405020304" pitchFamily="18" charset="0"/>
                    <a:cs typeface="Times New Roman" panose="02020603050405020304" pitchFamily="18" charset="0"/>
                  </a:rPr>
                  <a:t>actual </a:t>
                </a:r>
                <a:r>
                  <a:rPr lang="en-US" sz="1350" dirty="0">
                    <a:latin typeface="Times New Roman" panose="02020603050405020304" pitchFamily="18" charset="0"/>
                    <a:cs typeface="Times New Roman" panose="02020603050405020304" pitchFamily="18" charset="0"/>
                  </a:rPr>
                  <a:t>colors of each of the marbles are related via an unknown parameter </a:t>
                </a:r>
                <a14:m>
                  <m:oMath xmlns:m="http://schemas.openxmlformats.org/officeDocument/2006/math">
                    <m:r>
                      <a:rPr lang="en-US" sz="1350" i="1">
                        <a:latin typeface="Cambria Math" panose="02040503050406030204" pitchFamily="18" charset="0"/>
                        <a:cs typeface="Times New Roman" panose="02020603050405020304" pitchFamily="18" charset="0"/>
                      </a:rPr>
                      <m:t>𝜋</m:t>
                    </m:r>
                  </m:oMath>
                </a14:m>
                <a:r>
                  <a:rPr lang="en-US" sz="1350" dirty="0">
                    <a:latin typeface="Times New Roman" panose="02020603050405020304" pitchFamily="18" charset="0"/>
                    <a:cs typeface="Times New Roman" panose="02020603050405020304" pitchFamily="18" charset="0"/>
                  </a:rPr>
                  <a:t>, such that for the unobservable true color of an arbitrarily selected marble </a:t>
                </a:r>
                <a14:m>
                  <m:oMath xmlns:m="http://schemas.openxmlformats.org/officeDocument/2006/math">
                    <m:r>
                      <a:rPr lang="en-US" sz="1350" i="1">
                        <a:latin typeface="Cambria Math" panose="02040503050406030204" pitchFamily="18" charset="0"/>
                        <a:cs typeface="Times New Roman" panose="02020603050405020304" pitchFamily="18" charset="0"/>
                      </a:rPr>
                      <m:t>𝑖</m:t>
                    </m:r>
                  </m:oMath>
                </a14:m>
                <a:r>
                  <a:rPr lang="en-US" sz="1350" dirty="0">
                    <a:latin typeface="Times New Roman" panose="02020603050405020304" pitchFamily="18" charset="0"/>
                    <a:cs typeface="Times New Roman" panose="02020603050405020304" pitchFamily="18" charset="0"/>
                  </a:rPr>
                  <a:t>, denoted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𝑐</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 (true color) given below induces a distribution on the observable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𝑜</m:t>
                        </m:r>
                      </m:e>
                      <m:sub>
                        <m:r>
                          <a:rPr lang="en-US" sz="1350" i="1">
                            <a:latin typeface="Cambria Math" panose="02040503050406030204" pitchFamily="18" charset="0"/>
                            <a:cs typeface="Times New Roman" panose="02020603050405020304" pitchFamily="18" charset="0"/>
                          </a:rPr>
                          <m:t>𝑖</m:t>
                        </m:r>
                      </m:sub>
                    </m:sSub>
                  </m:oMath>
                </a14:m>
                <a:r>
                  <a:rPr lang="en-US" sz="1350" dirty="0">
                    <a:latin typeface="Times New Roman" panose="02020603050405020304" pitchFamily="18" charset="0"/>
                    <a:cs typeface="Times New Roman" panose="02020603050405020304" pitchFamily="18" charset="0"/>
                  </a:rPr>
                  <a:t> (observed color): </a:t>
                </a:r>
              </a:p>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cs typeface="Times New Roman" panose="02020603050405020304" pitchFamily="18" charset="0"/>
                        </a:rPr>
                        <m:t>𝑃</m:t>
                      </m:r>
                      <m:d>
                        <m:dPr>
                          <m:ctrlPr>
                            <a:rPr lang="en-US" sz="1350" i="1">
                              <a:latin typeface="Cambria Math" panose="02040503050406030204" pitchFamily="18" charset="0"/>
                              <a:cs typeface="Times New Roman" panose="02020603050405020304" pitchFamily="18" charset="0"/>
                            </a:rPr>
                          </m:ctrlPr>
                        </m:dPr>
                        <m:e>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𝑐</m:t>
                              </m:r>
                            </m:e>
                            <m:sub>
                              <m:r>
                                <a:rPr lang="en-US" sz="1350" i="1">
                                  <a:latin typeface="Cambria Math" panose="02040503050406030204" pitchFamily="18" charset="0"/>
                                  <a:cs typeface="Times New Roman" panose="02020603050405020304" pitchFamily="18" charset="0"/>
                                </a:rPr>
                                <m:t>𝑖</m:t>
                              </m:r>
                            </m:sub>
                          </m:sSub>
                          <m:r>
                            <a:rPr lang="en-US" sz="1350" i="1">
                              <a:latin typeface="Cambria Math" panose="02040503050406030204" pitchFamily="18" charset="0"/>
                              <a:cs typeface="Times New Roman" panose="020206030504050203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a:latin typeface="Cambria Math" panose="02040503050406030204" pitchFamily="18" charset="0"/>
                                      <a:cs typeface="Times New Roman" panose="02020603050405020304" pitchFamily="18" charset="0"/>
                                    </a:rPr>
                                  </m:ctrlPr>
                                </m:mPr>
                                <m:mr>
                                  <m:e>
                                    <m:r>
                                      <m:rPr>
                                        <m:nor/>
                                      </m:rPr>
                                      <a:rPr lang="en-US" sz="1350" dirty="0">
                                        <a:solidFill>
                                          <a:srgbClr val="FF0000"/>
                                        </a:solidFill>
                                        <a:latin typeface="Times New Roman" panose="02020603050405020304" pitchFamily="18" charset="0"/>
                                        <a:cs typeface="Times New Roman" panose="02020603050405020304" pitchFamily="18" charset="0"/>
                                      </a:rPr>
                                      <m:t>Red</m:t>
                                    </m:r>
                                    <m:r>
                                      <m:rPr>
                                        <m:nor/>
                                      </m:rPr>
                                      <a:rPr lang="en-US" sz="1350" dirty="0">
                                        <a:solidFill>
                                          <a:srgbClr val="FF0000"/>
                                        </a:solidFill>
                                      </a:rPr>
                                      <m:t> </m:t>
                                    </m:r>
                                  </m:e>
                                </m:mr>
                                <m:mr>
                                  <m:e>
                                    <m:r>
                                      <m:rPr>
                                        <m:nor/>
                                      </m:rPr>
                                      <a:rPr lang="en-US" sz="1350" dirty="0">
                                        <a:solidFill>
                                          <a:srgbClr val="FF6600"/>
                                        </a:solidFill>
                                        <a:latin typeface="Times New Roman" panose="02020603050405020304" pitchFamily="18" charset="0"/>
                                        <a:cs typeface="Times New Roman" panose="02020603050405020304" pitchFamily="18" charset="0"/>
                                      </a:rPr>
                                      <m:t>Orange</m:t>
                                    </m:r>
                                    <m:r>
                                      <m:rPr>
                                        <m:nor/>
                                      </m:rPr>
                                      <a:rPr lang="en-US" sz="1350" dirty="0">
                                        <a:solidFill>
                                          <a:srgbClr val="FF6600"/>
                                        </a:solidFill>
                                      </a:rPr>
                                      <m:t> </m:t>
                                    </m:r>
                                  </m:e>
                                </m:mr>
                                <m:mr>
                                  <m:e>
                                    <m:r>
                                      <m:rPr>
                                        <m:nor/>
                                      </m:rPr>
                                      <a:rPr lang="en-US" sz="1350" dirty="0" smtClean="0">
                                        <a:ln>
                                          <a:solidFill>
                                            <a:schemeClr val="tx1"/>
                                          </a:solidFill>
                                        </a:ln>
                                        <a:solidFill>
                                          <a:srgbClr val="FFFF00"/>
                                        </a:solidFill>
                                        <a:latin typeface="Times New Roman" panose="02020603050405020304" pitchFamily="18" charset="0"/>
                                        <a:cs typeface="Times New Roman" panose="02020603050405020304" pitchFamily="18" charset="0"/>
                                      </a:rPr>
                                      <m:t>Yellow</m:t>
                                    </m:r>
                                    <m:r>
                                      <m:rPr>
                                        <m:nor/>
                                      </m:rPr>
                                      <a:rPr lang="en-US" sz="1350" dirty="0">
                                        <a:solidFill>
                                          <a:srgbClr val="FFFF00"/>
                                        </a:solidFill>
                                      </a:rPr>
                                      <m:t> </m:t>
                                    </m:r>
                                  </m:e>
                                </m:mr>
                                <m:mr>
                                  <m:e>
                                    <m:r>
                                      <m:rPr>
                                        <m:nor/>
                                      </m:rPr>
                                      <a:rPr lang="en-US" sz="1350" dirty="0">
                                        <a:solidFill>
                                          <a:srgbClr val="3CAF2C"/>
                                        </a:solidFill>
                                        <a:latin typeface="Times New Roman" panose="02020603050405020304" pitchFamily="18" charset="0"/>
                                        <a:cs typeface="Times New Roman" panose="02020603050405020304" pitchFamily="18" charset="0"/>
                                      </a:rPr>
                                      <m:t>Green</m:t>
                                    </m:r>
                                    <m:r>
                                      <m:rPr>
                                        <m:nor/>
                                      </m:rPr>
                                      <a:rPr lang="en-US" sz="1350" dirty="0">
                                        <a:solidFill>
                                          <a:srgbClr val="3CAF2C"/>
                                        </a:solidFill>
                                        <a:latin typeface="Times New Roman" panose="02020603050405020304" pitchFamily="18" charset="0"/>
                                        <a:cs typeface="Times New Roman" panose="02020603050405020304" pitchFamily="18" charset="0"/>
                                      </a:rPr>
                                      <m:t> </m:t>
                                    </m:r>
                                  </m:e>
                                </m:mr>
                                <m:mr>
                                  <m:e>
                                    <m:r>
                                      <m:rPr>
                                        <m:nor/>
                                      </m:rPr>
                                      <a:rPr lang="en-US" sz="1350" dirty="0">
                                        <a:solidFill>
                                          <a:schemeClr val="accent1">
                                            <a:lumMod val="50000"/>
                                          </a:schemeClr>
                                        </a:solidFill>
                                        <a:latin typeface="Times New Roman" panose="02020603050405020304" pitchFamily="18" charset="0"/>
                                        <a:cs typeface="Times New Roman" panose="02020603050405020304" pitchFamily="18" charset="0"/>
                                      </a:rPr>
                                      <m:t>Blue</m:t>
                                    </m:r>
                                    <m:r>
                                      <m:rPr>
                                        <m:nor/>
                                      </m:rPr>
                                      <a:rPr lang="en-US" sz="1350" dirty="0">
                                        <a:solidFill>
                                          <a:schemeClr val="accent1">
                                            <a:lumMod val="50000"/>
                                          </a:schemeClr>
                                        </a:solidFill>
                                      </a:rPr>
                                      <m:t> </m:t>
                                    </m:r>
                                  </m:e>
                                </m:mr>
                              </m:m>
                            </m:e>
                          </m:d>
                        </m:e>
                      </m:d>
                      <m:r>
                        <a:rPr lang="en-US" sz="1350" i="1">
                          <a:latin typeface="Cambria Math" panose="02040503050406030204" pitchFamily="18" charset="0"/>
                          <a:cs typeface="Times New Roman" panose="020206030504050203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a:latin typeface="Cambria Math" panose="02040503050406030204" pitchFamily="18" charset="0"/>
                                  <a:cs typeface="Times New Roman" panose="02020603050405020304" pitchFamily="18" charset="0"/>
                                </a:rPr>
                              </m:ctrlPr>
                            </m:mPr>
                            <m:mr>
                              <m:e>
                                <m:r>
                                  <a:rPr lang="en-US" sz="1350" i="1">
                                    <a:latin typeface="Cambria Math" panose="02040503050406030204" pitchFamily="18" charset="0"/>
                                    <a:cs typeface="Times New Roman" panose="02020603050405020304" pitchFamily="18" charset="0"/>
                                  </a:rPr>
                                  <m:t>(1−</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1/2</m:t>
                                </m:r>
                              </m:e>
                            </m:mr>
                            <m:mr>
                              <m:e>
                                <m:r>
                                  <a:rPr lang="en-US" sz="1350" i="1">
                                    <a:latin typeface="Cambria Math" panose="02040503050406030204" pitchFamily="18" charset="0"/>
                                    <a:cs typeface="Times New Roman" panose="02020603050405020304" pitchFamily="18" charset="0"/>
                                  </a:rPr>
                                  <m:t>(1−</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
                        </m:e>
                      </m:d>
                      <m:r>
                        <a:rPr lang="en-US" sz="1350" i="1">
                          <a:latin typeface="Cambria Math" panose="02040503050406030204" pitchFamily="18" charset="0"/>
                          <a:cs typeface="Times New Roman" panose="02020603050405020304" pitchFamily="18" charset="0"/>
                        </a:rPr>
                        <m:t>⇒</m:t>
                      </m:r>
                      <m:r>
                        <a:rPr lang="en-US" sz="1350" i="1">
                          <a:latin typeface="Cambria Math" panose="02040503050406030204" pitchFamily="18" charset="0"/>
                          <a:cs typeface="Times New Roman" panose="02020603050405020304" pitchFamily="18" charset="0"/>
                        </a:rPr>
                        <m:t>𝑃</m:t>
                      </m:r>
                      <m:d>
                        <m:dPr>
                          <m:ctrlPr>
                            <a:rPr lang="en-US" sz="1350" i="1">
                              <a:latin typeface="Cambria Math" panose="02040503050406030204" pitchFamily="18" charset="0"/>
                              <a:cs typeface="Times New Roman" panose="02020603050405020304" pitchFamily="18" charset="0"/>
                            </a:rPr>
                          </m:ctrlPr>
                        </m:dPr>
                        <m:e>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𝑜</m:t>
                              </m:r>
                            </m:e>
                            <m:sub>
                              <m:r>
                                <a:rPr lang="en-US" sz="1350" i="1">
                                  <a:latin typeface="Cambria Math" panose="02040503050406030204" pitchFamily="18" charset="0"/>
                                  <a:cs typeface="Times New Roman" panose="02020603050405020304" pitchFamily="18" charset="0"/>
                                </a:rPr>
                                <m:t>𝑖</m:t>
                              </m:r>
                            </m:sub>
                          </m:sSub>
                          <m:r>
                            <a:rPr lang="en-US" sz="1350" i="1">
                              <a:latin typeface="Cambria Math" panose="02040503050406030204" pitchFamily="18" charset="0"/>
                              <a:cs typeface="Times New Roman" panose="020206030504050203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dirty="0">
                                      <a:solidFill>
                                        <a:srgbClr val="FF0000"/>
                                      </a:solidFill>
                                      <a:latin typeface="Cambria Math" panose="02040503050406030204" pitchFamily="18" charset="0"/>
                                      <a:cs typeface="Times New Roman" panose="02020603050405020304" pitchFamily="18" charset="0"/>
                                    </a:rPr>
                                  </m:ctrlPr>
                                </m:mPr>
                                <m:mr>
                                  <m:e>
                                    <m:r>
                                      <m:rPr>
                                        <m:nor/>
                                      </m:rPr>
                                      <a:rPr lang="en-US" sz="1350" dirty="0">
                                        <a:solidFill>
                                          <a:srgbClr val="FF0000"/>
                                        </a:solidFill>
                                        <a:latin typeface="Times New Roman" panose="02020603050405020304" pitchFamily="18" charset="0"/>
                                        <a:cs typeface="Times New Roman" panose="02020603050405020304" pitchFamily="18" charset="0"/>
                                      </a:rPr>
                                      <m:t>Red</m:t>
                                    </m:r>
                                    <m:r>
                                      <m:rPr>
                                        <m:nor/>
                                      </m:rPr>
                                      <a:rPr lang="en-US" sz="1350" dirty="0">
                                        <a:solidFill>
                                          <a:srgbClr val="FF0000"/>
                                        </a:solidFill>
                                      </a:rPr>
                                      <m:t> </m:t>
                                    </m:r>
                                  </m:e>
                                </m:mr>
                                <m:mr>
                                  <m:e>
                                    <m:r>
                                      <m:rPr>
                                        <m:nor/>
                                      </m:rPr>
                                      <a:rPr lang="en-US" sz="1350" dirty="0">
                                        <a:solidFill>
                                          <a:srgbClr val="FFC000"/>
                                        </a:solidFill>
                                        <a:latin typeface="Times New Roman" panose="02020603050405020304" pitchFamily="18" charset="0"/>
                                        <a:cs typeface="Times New Roman" panose="02020603050405020304" pitchFamily="18" charset="0"/>
                                      </a:rPr>
                                      <m:t>Orange</m:t>
                                    </m:r>
                                    <m:r>
                                      <m:rPr>
                                        <m:nor/>
                                      </m:rPr>
                                      <a:rPr lang="en-US" sz="1350" dirty="0">
                                        <a:solidFill>
                                          <a:srgbClr val="FFC000"/>
                                        </a:solidFill>
                                        <a:latin typeface="Times New Roman" panose="02020603050405020304" pitchFamily="18" charset="0"/>
                                        <a:cs typeface="Times New Roman" panose="02020603050405020304" pitchFamily="18" charset="0"/>
                                      </a:rPr>
                                      <m:t> </m:t>
                                    </m:r>
                                    <m:r>
                                      <m:rPr>
                                        <m:nor/>
                                      </m:rPr>
                                      <a:rPr lang="en-US" sz="1350" dirty="0">
                                        <a:solidFill>
                                          <a:srgbClr val="FFC000"/>
                                        </a:solidFill>
                                        <a:latin typeface="Times New Roman" panose="02020603050405020304" pitchFamily="18" charset="0"/>
                                        <a:cs typeface="Times New Roman" panose="02020603050405020304" pitchFamily="18" charset="0"/>
                                      </a:rPr>
                                      <m:t>or</m:t>
                                    </m:r>
                                    <m:r>
                                      <m:rPr>
                                        <m:nor/>
                                      </m:rPr>
                                      <a:rPr lang="en-US" sz="1350" dirty="0">
                                        <a:solidFill>
                                          <a:srgbClr val="FFC000"/>
                                        </a:solidFill>
                                        <a:latin typeface="Times New Roman" panose="02020603050405020304" pitchFamily="18" charset="0"/>
                                        <a:cs typeface="Times New Roman" panose="02020603050405020304" pitchFamily="18" charset="0"/>
                                      </a:rPr>
                                      <m:t> </m:t>
                                    </m:r>
                                    <m:r>
                                      <m:rPr>
                                        <m:nor/>
                                      </m:rPr>
                                      <a:rPr lang="en-US" sz="1350" dirty="0">
                                        <a:solidFill>
                                          <a:srgbClr val="FFC000"/>
                                        </a:solidFill>
                                        <a:latin typeface="Times New Roman" panose="02020603050405020304" pitchFamily="18" charset="0"/>
                                        <a:cs typeface="Times New Roman" panose="02020603050405020304" pitchFamily="18" charset="0"/>
                                      </a:rPr>
                                      <m:t>Yellow</m:t>
                                    </m:r>
                                    <m:r>
                                      <m:rPr>
                                        <m:nor/>
                                      </m:rPr>
                                      <a:rPr lang="en-US" sz="1350" dirty="0">
                                        <a:solidFill>
                                          <a:srgbClr val="FFC000"/>
                                        </a:solidFill>
                                      </a:rPr>
                                      <m:t> </m:t>
                                    </m:r>
                                  </m:e>
                                </m:mr>
                                <m:mr>
                                  <m:e>
                                    <m:r>
                                      <m:rPr>
                                        <m:nor/>
                                      </m:rPr>
                                      <a:rPr lang="en-US" sz="1350" dirty="0">
                                        <a:solidFill>
                                          <a:srgbClr val="3CAF2C"/>
                                        </a:solidFill>
                                        <a:latin typeface="Times New Roman" panose="02020603050405020304" pitchFamily="18" charset="0"/>
                                        <a:cs typeface="Times New Roman" panose="02020603050405020304" pitchFamily="18" charset="0"/>
                                      </a:rPr>
                                      <m:t>Green</m:t>
                                    </m:r>
                                    <m:r>
                                      <m:rPr>
                                        <m:nor/>
                                      </m:rPr>
                                      <a:rPr lang="en-US" sz="1350" dirty="0">
                                        <a:solidFill>
                                          <a:srgbClr val="3CAF2C"/>
                                        </a:solidFill>
                                        <a:latin typeface="Times New Roman" panose="02020603050405020304" pitchFamily="18" charset="0"/>
                                        <a:cs typeface="Times New Roman" panose="02020603050405020304" pitchFamily="18" charset="0"/>
                                      </a:rPr>
                                      <m:t> </m:t>
                                    </m:r>
                                  </m:e>
                                </m:mr>
                                <m:mr>
                                  <m:e>
                                    <m:r>
                                      <m:rPr>
                                        <m:nor/>
                                      </m:rPr>
                                      <a:rPr lang="en-US" sz="1350" dirty="0">
                                        <a:solidFill>
                                          <a:schemeClr val="accent1">
                                            <a:lumMod val="50000"/>
                                          </a:schemeClr>
                                        </a:solidFill>
                                        <a:latin typeface="Times New Roman" panose="02020603050405020304" pitchFamily="18" charset="0"/>
                                        <a:cs typeface="Times New Roman" panose="02020603050405020304" pitchFamily="18" charset="0"/>
                                      </a:rPr>
                                      <m:t>Blue</m:t>
                                    </m:r>
                                    <m:r>
                                      <m:rPr>
                                        <m:nor/>
                                      </m:rPr>
                                      <a:rPr lang="en-US" sz="1350" dirty="0">
                                        <a:solidFill>
                                          <a:schemeClr val="accent1">
                                            <a:lumMod val="50000"/>
                                          </a:schemeClr>
                                        </a:solidFill>
                                      </a:rPr>
                                      <m:t> </m:t>
                                    </m:r>
                                  </m:e>
                                </m:mr>
                              </m:m>
                            </m:e>
                          </m:d>
                        </m:e>
                      </m:d>
                      <m:r>
                        <a:rPr lang="en-US" sz="1350" i="1">
                          <a:latin typeface="Cambria Math" panose="02040503050406030204" pitchFamily="18" charset="0"/>
                          <a:cs typeface="Times New Roman" panose="020206030504050203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a:latin typeface="Cambria Math" panose="02040503050406030204" pitchFamily="18" charset="0"/>
                                  <a:cs typeface="Times New Roman" panose="02020603050405020304" pitchFamily="18" charset="0"/>
                                </a:rPr>
                              </m:ctrlPr>
                            </m:mPr>
                            <m:mr>
                              <m:e>
                                <m:r>
                                  <a:rPr lang="en-US" sz="1350" i="1">
                                    <a:latin typeface="Cambria Math" panose="02040503050406030204" pitchFamily="18" charset="0"/>
                                    <a:cs typeface="Times New Roman" panose="02020603050405020304" pitchFamily="18" charset="0"/>
                                  </a:rPr>
                                  <m:t>(1−</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1/2+</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(1−</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
                        </m:e>
                      </m:d>
                    </m:oMath>
                  </m:oMathPara>
                </a14:m>
                <a:endParaRPr lang="en-US" sz="1350" dirty="0">
                  <a:latin typeface="Times New Roman" panose="02020603050405020304" pitchFamily="18" charset="0"/>
                  <a:cs typeface="Times New Roman" panose="02020603050405020304" pitchFamily="18" charset="0"/>
                </a:endParaRPr>
              </a:p>
            </p:txBody>
          </p:sp>
        </mc:Choice>
        <mc:Fallback>
          <p:sp>
            <p:nvSpPr>
              <p:cNvPr id="4" name="TextBox 3"/>
              <p:cNvSpPr txBox="1">
                <a:spLocks noRot="1" noChangeAspect="1" noMove="1" noResize="1" noEditPoints="1" noAdjustHandles="1" noChangeArrowheads="1" noChangeShapeType="1" noTextEdit="1"/>
              </p:cNvSpPr>
              <p:nvPr/>
            </p:nvSpPr>
            <p:spPr>
              <a:xfrm>
                <a:off x="163527" y="464085"/>
                <a:ext cx="8780449" cy="4041043"/>
              </a:xfrm>
              <a:prstGeom prst="rect">
                <a:avLst/>
              </a:prstGeom>
              <a:blipFill>
                <a:blip r:embed="rId3"/>
                <a:stretch>
                  <a:fillRect l="-139"/>
                </a:stretch>
              </a:blipFill>
              <a:ln>
                <a:solidFill>
                  <a:schemeClr val="tx1"/>
                </a:solidFill>
              </a:ln>
            </p:spPr>
            <p:txBody>
              <a:bodyPr/>
              <a:lstStyle/>
              <a:p>
                <a:r>
                  <a:rPr lang="en-US">
                    <a:noFill/>
                  </a:rPr>
                  <a:t> </a:t>
                </a:r>
              </a:p>
            </p:txBody>
          </p:sp>
        </mc:Fallback>
      </mc:AlternateContent>
      <p:grpSp>
        <p:nvGrpSpPr>
          <p:cNvPr id="27" name="Group 26"/>
          <p:cNvGrpSpPr/>
          <p:nvPr/>
        </p:nvGrpSpPr>
        <p:grpSpPr>
          <a:xfrm>
            <a:off x="6307932" y="450056"/>
            <a:ext cx="2350293" cy="1328738"/>
            <a:chOff x="6534151" y="828674"/>
            <a:chExt cx="3133724" cy="1771651"/>
          </a:xfrm>
        </p:grpSpPr>
        <p:sp>
          <p:nvSpPr>
            <p:cNvPr id="5" name="Oval 4"/>
            <p:cNvSpPr/>
            <p:nvPr/>
          </p:nvSpPr>
          <p:spPr>
            <a:xfrm>
              <a:off x="6534151" y="904875"/>
              <a:ext cx="1238250" cy="16954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p:cNvSpPr/>
            <p:nvPr/>
          </p:nvSpPr>
          <p:spPr>
            <a:xfrm>
              <a:off x="8372475" y="828674"/>
              <a:ext cx="1295400" cy="17049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ectangle 6"/>
            <p:cNvSpPr/>
            <p:nvPr/>
          </p:nvSpPr>
          <p:spPr>
            <a:xfrm>
              <a:off x="8732368" y="853559"/>
              <a:ext cx="618117" cy="400109"/>
            </a:xfrm>
            <a:prstGeom prst="rect">
              <a:avLst/>
            </a:prstGeom>
          </p:spPr>
          <p:txBody>
            <a:bodyPr wrap="none">
              <a:spAutoFit/>
            </a:bodyPr>
            <a:lstStyle/>
            <a:p>
              <a:r>
                <a:rPr lang="en-US" sz="1350" dirty="0">
                  <a:solidFill>
                    <a:srgbClr val="FF0000"/>
                  </a:solidFill>
                  <a:latin typeface="Times New Roman" panose="02020603050405020304" pitchFamily="18" charset="0"/>
                  <a:cs typeface="Times New Roman" panose="02020603050405020304" pitchFamily="18" charset="0"/>
                </a:rPr>
                <a:t>Red</a:t>
              </a:r>
              <a:endParaRPr lang="en-US" sz="1350" dirty="0">
                <a:solidFill>
                  <a:srgbClr val="FF0000"/>
                </a:solidFill>
              </a:endParaRPr>
            </a:p>
          </p:txBody>
        </p:sp>
        <p:sp>
          <p:nvSpPr>
            <p:cNvPr id="8" name="Rectangle 7"/>
            <p:cNvSpPr/>
            <p:nvPr/>
          </p:nvSpPr>
          <p:spPr>
            <a:xfrm>
              <a:off x="8500643" y="1139307"/>
              <a:ext cx="1110083" cy="615553"/>
            </a:xfrm>
            <a:prstGeom prst="rect">
              <a:avLst/>
            </a:prstGeom>
          </p:spPr>
          <p:txBody>
            <a:bodyPr wrap="square">
              <a:spAutoFit/>
            </a:bodyPr>
            <a:lstStyle/>
            <a:p>
              <a:r>
                <a:rPr lang="en-US" sz="1200" dirty="0">
                  <a:solidFill>
                    <a:srgbClr val="FFC000"/>
                  </a:solidFill>
                  <a:latin typeface="Times New Roman" panose="02020603050405020304" pitchFamily="18" charset="0"/>
                  <a:cs typeface="Times New Roman" panose="02020603050405020304" pitchFamily="18" charset="0"/>
                </a:rPr>
                <a:t>Orange or Yellow</a:t>
              </a:r>
              <a:endParaRPr lang="en-US" sz="1200" dirty="0">
                <a:solidFill>
                  <a:srgbClr val="FFC000"/>
                </a:solidFill>
              </a:endParaRPr>
            </a:p>
          </p:txBody>
        </p:sp>
        <p:sp>
          <p:nvSpPr>
            <p:cNvPr id="9" name="Rectangle 8"/>
            <p:cNvSpPr/>
            <p:nvPr/>
          </p:nvSpPr>
          <p:spPr>
            <a:xfrm>
              <a:off x="8627594" y="1691759"/>
              <a:ext cx="810479" cy="400109"/>
            </a:xfrm>
            <a:prstGeom prst="rect">
              <a:avLst/>
            </a:prstGeom>
          </p:spPr>
          <p:txBody>
            <a:bodyPr wrap="none">
              <a:spAutoFit/>
            </a:bodyPr>
            <a:lstStyle/>
            <a:p>
              <a:r>
                <a:rPr lang="en-US" sz="1350" dirty="0">
                  <a:solidFill>
                    <a:srgbClr val="3CAF2C"/>
                  </a:solidFill>
                  <a:latin typeface="Times New Roman" panose="02020603050405020304" pitchFamily="18" charset="0"/>
                  <a:cs typeface="Times New Roman" panose="02020603050405020304" pitchFamily="18" charset="0"/>
                </a:rPr>
                <a:t>Green</a:t>
              </a:r>
            </a:p>
          </p:txBody>
        </p:sp>
        <p:sp>
          <p:nvSpPr>
            <p:cNvPr id="10" name="Rectangle 9"/>
            <p:cNvSpPr/>
            <p:nvPr/>
          </p:nvSpPr>
          <p:spPr>
            <a:xfrm>
              <a:off x="8665694" y="1996560"/>
              <a:ext cx="682239" cy="400109"/>
            </a:xfrm>
            <a:prstGeom prst="rect">
              <a:avLst/>
            </a:prstGeom>
          </p:spPr>
          <p:txBody>
            <a:bodyPr wrap="none">
              <a:spAutoFit/>
            </a:bodyPr>
            <a:lstStyle/>
            <a:p>
              <a:r>
                <a:rPr lang="en-US" sz="1350" dirty="0">
                  <a:solidFill>
                    <a:schemeClr val="accent1">
                      <a:lumMod val="50000"/>
                    </a:schemeClr>
                  </a:solidFill>
                  <a:latin typeface="Times New Roman" panose="02020603050405020304" pitchFamily="18" charset="0"/>
                  <a:cs typeface="Times New Roman" panose="02020603050405020304" pitchFamily="18" charset="0"/>
                </a:rPr>
                <a:t>Blue</a:t>
              </a:r>
              <a:endParaRPr lang="en-US" sz="1350" dirty="0">
                <a:solidFill>
                  <a:schemeClr val="accent1">
                    <a:lumMod val="50000"/>
                  </a:schemeClr>
                </a:solidFill>
              </a:endParaRPr>
            </a:p>
          </p:txBody>
        </p:sp>
        <p:sp>
          <p:nvSpPr>
            <p:cNvPr id="11" name="Rectangle 10"/>
            <p:cNvSpPr/>
            <p:nvPr/>
          </p:nvSpPr>
          <p:spPr>
            <a:xfrm>
              <a:off x="6884518" y="967859"/>
              <a:ext cx="618117" cy="400109"/>
            </a:xfrm>
            <a:prstGeom prst="rect">
              <a:avLst/>
            </a:prstGeom>
          </p:spPr>
          <p:txBody>
            <a:bodyPr wrap="none">
              <a:spAutoFit/>
            </a:bodyPr>
            <a:lstStyle/>
            <a:p>
              <a:r>
                <a:rPr lang="en-US" sz="1350" dirty="0">
                  <a:solidFill>
                    <a:srgbClr val="FF0000"/>
                  </a:solidFill>
                  <a:latin typeface="Times New Roman" panose="02020603050405020304" pitchFamily="18" charset="0"/>
                  <a:cs typeface="Times New Roman" panose="02020603050405020304" pitchFamily="18" charset="0"/>
                </a:rPr>
                <a:t>Red</a:t>
              </a:r>
              <a:endParaRPr lang="en-US" sz="1350" dirty="0">
                <a:solidFill>
                  <a:srgbClr val="FF0000"/>
                </a:solidFill>
              </a:endParaRPr>
            </a:p>
          </p:txBody>
        </p:sp>
        <p:sp>
          <p:nvSpPr>
            <p:cNvPr id="12" name="Rectangle 11"/>
            <p:cNvSpPr/>
            <p:nvPr/>
          </p:nvSpPr>
          <p:spPr>
            <a:xfrm>
              <a:off x="6779743" y="1806060"/>
              <a:ext cx="810479" cy="400109"/>
            </a:xfrm>
            <a:prstGeom prst="rect">
              <a:avLst/>
            </a:prstGeom>
          </p:spPr>
          <p:txBody>
            <a:bodyPr wrap="none">
              <a:spAutoFit/>
            </a:bodyPr>
            <a:lstStyle/>
            <a:p>
              <a:r>
                <a:rPr lang="en-US" sz="1350" dirty="0">
                  <a:solidFill>
                    <a:srgbClr val="3CAF2C"/>
                  </a:solidFill>
                  <a:latin typeface="Times New Roman" panose="02020603050405020304" pitchFamily="18" charset="0"/>
                  <a:cs typeface="Times New Roman" panose="02020603050405020304" pitchFamily="18" charset="0"/>
                </a:rPr>
                <a:t>Green</a:t>
              </a:r>
            </a:p>
          </p:txBody>
        </p:sp>
        <p:sp>
          <p:nvSpPr>
            <p:cNvPr id="13" name="Rectangle 12"/>
            <p:cNvSpPr/>
            <p:nvPr/>
          </p:nvSpPr>
          <p:spPr>
            <a:xfrm>
              <a:off x="6817843" y="2110860"/>
              <a:ext cx="682239" cy="400109"/>
            </a:xfrm>
            <a:prstGeom prst="rect">
              <a:avLst/>
            </a:prstGeom>
          </p:spPr>
          <p:txBody>
            <a:bodyPr wrap="none">
              <a:spAutoFit/>
            </a:bodyPr>
            <a:lstStyle/>
            <a:p>
              <a:r>
                <a:rPr lang="en-US" sz="1350" dirty="0">
                  <a:solidFill>
                    <a:schemeClr val="accent1">
                      <a:lumMod val="50000"/>
                    </a:schemeClr>
                  </a:solidFill>
                  <a:latin typeface="Times New Roman" panose="02020603050405020304" pitchFamily="18" charset="0"/>
                  <a:cs typeface="Times New Roman" panose="02020603050405020304" pitchFamily="18" charset="0"/>
                </a:rPr>
                <a:t>Blue</a:t>
              </a:r>
              <a:endParaRPr lang="en-US" sz="1350" dirty="0">
                <a:solidFill>
                  <a:schemeClr val="accent1">
                    <a:lumMod val="50000"/>
                  </a:schemeClr>
                </a:solidFill>
              </a:endParaRPr>
            </a:p>
          </p:txBody>
        </p:sp>
        <p:sp>
          <p:nvSpPr>
            <p:cNvPr id="14" name="Rectangle 13"/>
            <p:cNvSpPr/>
            <p:nvPr/>
          </p:nvSpPr>
          <p:spPr>
            <a:xfrm>
              <a:off x="6711580" y="1225034"/>
              <a:ext cx="925895" cy="400109"/>
            </a:xfrm>
            <a:prstGeom prst="rect">
              <a:avLst/>
            </a:prstGeom>
          </p:spPr>
          <p:txBody>
            <a:bodyPr wrap="none">
              <a:spAutoFit/>
            </a:bodyPr>
            <a:lstStyle/>
            <a:p>
              <a:r>
                <a:rPr lang="en-US" sz="1350" dirty="0">
                  <a:solidFill>
                    <a:srgbClr val="FF6600"/>
                  </a:solidFill>
                  <a:latin typeface="Times New Roman" panose="02020603050405020304" pitchFamily="18" charset="0"/>
                  <a:cs typeface="Times New Roman" panose="02020603050405020304" pitchFamily="18" charset="0"/>
                </a:rPr>
                <a:t>Orange</a:t>
              </a:r>
              <a:endParaRPr lang="en-US" sz="1350" dirty="0">
                <a:solidFill>
                  <a:srgbClr val="FF6600"/>
                </a:solidFill>
              </a:endParaRPr>
            </a:p>
          </p:txBody>
        </p:sp>
        <p:sp>
          <p:nvSpPr>
            <p:cNvPr id="15" name="Rectangle 14"/>
            <p:cNvSpPr/>
            <p:nvPr/>
          </p:nvSpPr>
          <p:spPr>
            <a:xfrm>
              <a:off x="6730630" y="1520309"/>
              <a:ext cx="902811" cy="400109"/>
            </a:xfrm>
            <a:prstGeom prst="rect">
              <a:avLst/>
            </a:prstGeom>
          </p:spPr>
          <p:txBody>
            <a:bodyPr wrap="none">
              <a:spAutoFit/>
            </a:bodyPr>
            <a:lstStyle/>
            <a:p>
              <a:r>
                <a:rPr lang="en-US" sz="1350" dirty="0">
                  <a:ln>
                    <a:solidFill>
                      <a:schemeClr val="tx1"/>
                    </a:solidFill>
                  </a:ln>
                  <a:solidFill>
                    <a:srgbClr val="FFFF00"/>
                  </a:solidFill>
                  <a:latin typeface="Times New Roman" panose="02020603050405020304" pitchFamily="18" charset="0"/>
                  <a:cs typeface="Times New Roman" panose="02020603050405020304" pitchFamily="18" charset="0"/>
                </a:rPr>
                <a:t>Yellow</a:t>
              </a:r>
              <a:endParaRPr lang="en-US" sz="1350" dirty="0">
                <a:ln>
                  <a:solidFill>
                    <a:schemeClr val="tx1"/>
                  </a:solidFill>
                </a:ln>
                <a:solidFill>
                  <a:srgbClr val="FFFF00"/>
                </a:solidFill>
              </a:endParaRPr>
            </a:p>
          </p:txBody>
        </p:sp>
        <p:cxnSp>
          <p:nvCxnSpPr>
            <p:cNvPr id="17" name="Straight Arrow Connector 16"/>
            <p:cNvCxnSpPr/>
            <p:nvPr/>
          </p:nvCxnSpPr>
          <p:spPr>
            <a:xfrm flipV="1">
              <a:off x="7391400" y="1038226"/>
              <a:ext cx="1457325" cy="114299"/>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458075" y="1409701"/>
              <a:ext cx="1123950" cy="38099"/>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7496175" y="1514475"/>
              <a:ext cx="1019175" cy="200026"/>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7496175" y="1876425"/>
              <a:ext cx="1152525" cy="123826"/>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381875" y="2190750"/>
              <a:ext cx="1323975" cy="104776"/>
            </a:xfrm>
            <a:prstGeom prst="straightConnector1">
              <a:avLst/>
            </a:prstGeom>
            <a:ln w="19050">
              <a:solidFill>
                <a:schemeClr val="bg1">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7814859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62256" y="133835"/>
            <a:ext cx="9010307"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000" dirty="0">
                <a:solidFill>
                  <a:srgbClr val="626462"/>
                </a:solidFill>
                <a:latin typeface="Times New Roman" panose="02020603050405020304" pitchFamily="18" charset="0"/>
                <a:cs typeface="Times New Roman" panose="02020603050405020304" pitchFamily="18" charset="0"/>
              </a:rPr>
              <a:t>Expectation Maximization (in general) – A Multinomial Example (Continued)</a:t>
            </a:r>
          </a:p>
        </p:txBody>
      </p:sp>
      <mc:AlternateContent xmlns:mc="http://schemas.openxmlformats.org/markup-compatibility/2006">
        <mc:Choice xmlns:a14="http://schemas.microsoft.com/office/drawing/2010/main" Requires="a14">
          <p:sp>
            <p:nvSpPr>
              <p:cNvPr id="3" name="Rectangle 2"/>
              <p:cNvSpPr/>
              <p:nvPr/>
            </p:nvSpPr>
            <p:spPr>
              <a:xfrm>
                <a:off x="2321718" y="487951"/>
                <a:ext cx="6743701" cy="1132554"/>
              </a:xfrm>
              <a:prstGeom prst="rect">
                <a:avLst/>
              </a:prstGeom>
              <a:ln>
                <a:solidFill>
                  <a:schemeClr val="bg1">
                    <a:lumMod val="10000"/>
                  </a:schemeClr>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cs typeface="Times New Roman" panose="02020603050405020304" pitchFamily="18" charset="0"/>
                        </a:rPr>
                        <m:t>𝑃</m:t>
                      </m:r>
                      <m:d>
                        <m:dPr>
                          <m:ctrlPr>
                            <a:rPr lang="en-US" sz="1350" i="1">
                              <a:latin typeface="Cambria Math" panose="02040503050406030204" pitchFamily="18" charset="0"/>
                              <a:cs typeface="Times New Roman" panose="02020603050405020304" pitchFamily="18" charset="0"/>
                            </a:rPr>
                          </m:ctrlPr>
                        </m:dPr>
                        <m:e>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𝑐</m:t>
                              </m:r>
                            </m:e>
                            <m:sub>
                              <m:r>
                                <a:rPr lang="en-US" sz="1350" i="1">
                                  <a:latin typeface="Cambria Math" panose="02040503050406030204" pitchFamily="18" charset="0"/>
                                  <a:cs typeface="Times New Roman" panose="02020603050405020304" pitchFamily="18" charset="0"/>
                                </a:rPr>
                                <m:t>𝑖</m:t>
                              </m:r>
                            </m:sub>
                          </m:sSub>
                          <m:r>
                            <a:rPr lang="en-US" sz="1350" i="1">
                              <a:latin typeface="Cambria Math" panose="02040503050406030204" pitchFamily="18" charset="0"/>
                              <a:cs typeface="Times New Roman" panose="020206030504050203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a:latin typeface="Cambria Math" panose="02040503050406030204" pitchFamily="18" charset="0"/>
                                      <a:cs typeface="Times New Roman" panose="02020603050405020304" pitchFamily="18" charset="0"/>
                                    </a:rPr>
                                  </m:ctrlPr>
                                </m:mPr>
                                <m:mr>
                                  <m:e>
                                    <m:r>
                                      <m:rPr>
                                        <m:nor/>
                                      </m:rPr>
                                      <a:rPr lang="en-US" sz="1350" dirty="0">
                                        <a:solidFill>
                                          <a:srgbClr val="FF0000"/>
                                        </a:solidFill>
                                        <a:latin typeface="Times New Roman" panose="02020603050405020304" pitchFamily="18" charset="0"/>
                                        <a:cs typeface="Times New Roman" panose="02020603050405020304" pitchFamily="18" charset="0"/>
                                      </a:rPr>
                                      <m:t>Red</m:t>
                                    </m:r>
                                    <m:r>
                                      <m:rPr>
                                        <m:nor/>
                                      </m:rPr>
                                      <a:rPr lang="en-US" sz="1350" dirty="0">
                                        <a:solidFill>
                                          <a:srgbClr val="FF0000"/>
                                        </a:solidFill>
                                      </a:rPr>
                                      <m:t> </m:t>
                                    </m:r>
                                  </m:e>
                                </m:mr>
                                <m:mr>
                                  <m:e>
                                    <m:r>
                                      <m:rPr>
                                        <m:nor/>
                                      </m:rPr>
                                      <a:rPr lang="en-US" sz="1350" dirty="0">
                                        <a:solidFill>
                                          <a:srgbClr val="FF6600"/>
                                        </a:solidFill>
                                        <a:latin typeface="Times New Roman" panose="02020603050405020304" pitchFamily="18" charset="0"/>
                                        <a:cs typeface="Times New Roman" panose="02020603050405020304" pitchFamily="18" charset="0"/>
                                      </a:rPr>
                                      <m:t>Orange</m:t>
                                    </m:r>
                                    <m:r>
                                      <m:rPr>
                                        <m:nor/>
                                      </m:rPr>
                                      <a:rPr lang="en-US" sz="1350" dirty="0">
                                        <a:solidFill>
                                          <a:srgbClr val="FF6600"/>
                                        </a:solidFill>
                                      </a:rPr>
                                      <m:t> </m:t>
                                    </m:r>
                                  </m:e>
                                </m:mr>
                                <m:mr>
                                  <m:e>
                                    <m:r>
                                      <m:rPr>
                                        <m:nor/>
                                      </m:rPr>
                                      <a:rPr lang="en-US" sz="1350" dirty="0" smtClean="0">
                                        <a:ln>
                                          <a:solidFill>
                                            <a:schemeClr val="bg1">
                                              <a:lumMod val="10000"/>
                                            </a:schemeClr>
                                          </a:solidFill>
                                        </a:ln>
                                        <a:solidFill>
                                          <a:srgbClr val="FFFF00"/>
                                        </a:solidFill>
                                        <a:latin typeface="Times New Roman" panose="02020603050405020304" pitchFamily="18" charset="0"/>
                                        <a:cs typeface="Times New Roman" panose="02020603050405020304" pitchFamily="18" charset="0"/>
                                      </a:rPr>
                                      <m:t>Yellow</m:t>
                                    </m:r>
                                    <m:r>
                                      <m:rPr>
                                        <m:nor/>
                                      </m:rPr>
                                      <a:rPr lang="en-US" sz="1350" dirty="0">
                                        <a:solidFill>
                                          <a:srgbClr val="FFFF00"/>
                                        </a:solidFill>
                                      </a:rPr>
                                      <m:t> </m:t>
                                    </m:r>
                                  </m:e>
                                </m:mr>
                                <m:mr>
                                  <m:e>
                                    <m:r>
                                      <m:rPr>
                                        <m:nor/>
                                      </m:rPr>
                                      <a:rPr lang="en-US" sz="1350" dirty="0">
                                        <a:solidFill>
                                          <a:srgbClr val="3CAF2C"/>
                                        </a:solidFill>
                                        <a:latin typeface="Times New Roman" panose="02020603050405020304" pitchFamily="18" charset="0"/>
                                        <a:cs typeface="Times New Roman" panose="02020603050405020304" pitchFamily="18" charset="0"/>
                                      </a:rPr>
                                      <m:t>Green</m:t>
                                    </m:r>
                                    <m:r>
                                      <m:rPr>
                                        <m:nor/>
                                      </m:rPr>
                                      <a:rPr lang="en-US" sz="1350" dirty="0">
                                        <a:solidFill>
                                          <a:srgbClr val="3CAF2C"/>
                                        </a:solidFill>
                                        <a:latin typeface="Times New Roman" panose="02020603050405020304" pitchFamily="18" charset="0"/>
                                        <a:cs typeface="Times New Roman" panose="02020603050405020304" pitchFamily="18" charset="0"/>
                                      </a:rPr>
                                      <m:t> </m:t>
                                    </m:r>
                                  </m:e>
                                </m:mr>
                                <m:mr>
                                  <m:e>
                                    <m:r>
                                      <m:rPr>
                                        <m:nor/>
                                      </m:rPr>
                                      <a:rPr lang="en-US" sz="1350" dirty="0">
                                        <a:solidFill>
                                          <a:schemeClr val="accent1">
                                            <a:lumMod val="50000"/>
                                          </a:schemeClr>
                                        </a:solidFill>
                                        <a:latin typeface="Times New Roman" panose="02020603050405020304" pitchFamily="18" charset="0"/>
                                        <a:cs typeface="Times New Roman" panose="02020603050405020304" pitchFamily="18" charset="0"/>
                                      </a:rPr>
                                      <m:t>Blue</m:t>
                                    </m:r>
                                    <m:r>
                                      <m:rPr>
                                        <m:nor/>
                                      </m:rPr>
                                      <a:rPr lang="en-US" sz="1350" dirty="0">
                                        <a:solidFill>
                                          <a:schemeClr val="accent1">
                                            <a:lumMod val="50000"/>
                                          </a:schemeClr>
                                        </a:solidFill>
                                      </a:rPr>
                                      <m:t> </m:t>
                                    </m:r>
                                  </m:e>
                                </m:mr>
                              </m:m>
                            </m:e>
                          </m:d>
                        </m:e>
                      </m:d>
                      <m:r>
                        <a:rPr lang="en-US" sz="1350" i="1">
                          <a:latin typeface="Cambria Math" panose="02040503050406030204" pitchFamily="18" charset="0"/>
                          <a:cs typeface="Times New Roman" panose="020206030504050203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a:latin typeface="Cambria Math" panose="02040503050406030204" pitchFamily="18" charset="0"/>
                                  <a:cs typeface="Times New Roman" panose="02020603050405020304" pitchFamily="18" charset="0"/>
                                </a:rPr>
                              </m:ctrlPr>
                            </m:mPr>
                            <m:mr>
                              <m:e>
                                <m:r>
                                  <a:rPr lang="en-US" sz="1350" i="1">
                                    <a:latin typeface="Cambria Math" panose="02040503050406030204" pitchFamily="18" charset="0"/>
                                    <a:cs typeface="Times New Roman" panose="02020603050405020304" pitchFamily="18" charset="0"/>
                                  </a:rPr>
                                  <m:t>(1−</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1/2</m:t>
                                </m:r>
                              </m:e>
                            </m:mr>
                            <m:mr>
                              <m:e>
                                <m:r>
                                  <a:rPr lang="en-US" sz="1350" i="1">
                                    <a:latin typeface="Cambria Math" panose="02040503050406030204" pitchFamily="18" charset="0"/>
                                    <a:cs typeface="Times New Roman" panose="02020603050405020304" pitchFamily="18" charset="0"/>
                                  </a:rPr>
                                  <m:t>(1−</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
                        </m:e>
                      </m:d>
                      <m:r>
                        <a:rPr lang="en-US" sz="1350" i="1">
                          <a:latin typeface="Cambria Math" panose="02040503050406030204" pitchFamily="18" charset="0"/>
                          <a:cs typeface="Times New Roman" panose="02020603050405020304" pitchFamily="18" charset="0"/>
                        </a:rPr>
                        <m:t>⇒</m:t>
                      </m:r>
                      <m:r>
                        <a:rPr lang="en-US" sz="1350" i="1">
                          <a:latin typeface="Cambria Math" panose="02040503050406030204" pitchFamily="18" charset="0"/>
                          <a:cs typeface="Times New Roman" panose="02020603050405020304" pitchFamily="18" charset="0"/>
                        </a:rPr>
                        <m:t>𝑃</m:t>
                      </m:r>
                      <m:d>
                        <m:dPr>
                          <m:ctrlPr>
                            <a:rPr lang="en-US" sz="1350" i="1">
                              <a:latin typeface="Cambria Math" panose="02040503050406030204" pitchFamily="18" charset="0"/>
                              <a:cs typeface="Times New Roman" panose="02020603050405020304" pitchFamily="18" charset="0"/>
                            </a:rPr>
                          </m:ctrlPr>
                        </m:dPr>
                        <m:e>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𝑐</m:t>
                              </m:r>
                            </m:e>
                            <m:sub>
                              <m:r>
                                <a:rPr lang="en-US" sz="1350" i="1">
                                  <a:latin typeface="Cambria Math" panose="02040503050406030204" pitchFamily="18" charset="0"/>
                                  <a:cs typeface="Times New Roman" panose="02020603050405020304" pitchFamily="18" charset="0"/>
                                </a:rPr>
                                <m:t>𝑖</m:t>
                              </m:r>
                            </m:sub>
                          </m:sSub>
                          <m:r>
                            <a:rPr lang="en-US" sz="1350" i="1">
                              <a:latin typeface="Cambria Math" panose="02040503050406030204" pitchFamily="18" charset="0"/>
                              <a:cs typeface="Times New Roman" panose="020206030504050203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dirty="0">
                                      <a:solidFill>
                                        <a:srgbClr val="FF0000"/>
                                      </a:solidFill>
                                      <a:latin typeface="Cambria Math" panose="02040503050406030204" pitchFamily="18" charset="0"/>
                                      <a:cs typeface="Times New Roman" panose="02020603050405020304" pitchFamily="18" charset="0"/>
                                    </a:rPr>
                                  </m:ctrlPr>
                                </m:mPr>
                                <m:mr>
                                  <m:e>
                                    <m:r>
                                      <m:rPr>
                                        <m:nor/>
                                      </m:rPr>
                                      <a:rPr lang="en-US" sz="1350" dirty="0">
                                        <a:solidFill>
                                          <a:srgbClr val="FF0000"/>
                                        </a:solidFill>
                                        <a:latin typeface="Times New Roman" panose="02020603050405020304" pitchFamily="18" charset="0"/>
                                        <a:cs typeface="Times New Roman" panose="02020603050405020304" pitchFamily="18" charset="0"/>
                                      </a:rPr>
                                      <m:t>Red</m:t>
                                    </m:r>
                                    <m:r>
                                      <m:rPr>
                                        <m:nor/>
                                      </m:rPr>
                                      <a:rPr lang="en-US" sz="1350" dirty="0">
                                        <a:solidFill>
                                          <a:srgbClr val="FF0000"/>
                                        </a:solidFill>
                                      </a:rPr>
                                      <m:t> </m:t>
                                    </m:r>
                                  </m:e>
                                </m:mr>
                                <m:mr>
                                  <m:e>
                                    <m:r>
                                      <m:rPr>
                                        <m:nor/>
                                      </m:rPr>
                                      <a:rPr lang="en-US" sz="1350" dirty="0">
                                        <a:solidFill>
                                          <a:srgbClr val="FFC000"/>
                                        </a:solidFill>
                                        <a:latin typeface="Times New Roman" panose="02020603050405020304" pitchFamily="18" charset="0"/>
                                        <a:cs typeface="Times New Roman" panose="02020603050405020304" pitchFamily="18" charset="0"/>
                                      </a:rPr>
                                      <m:t>Orange</m:t>
                                    </m:r>
                                    <m:r>
                                      <m:rPr>
                                        <m:nor/>
                                      </m:rPr>
                                      <a:rPr lang="en-US" sz="1350" dirty="0">
                                        <a:solidFill>
                                          <a:srgbClr val="FFC000"/>
                                        </a:solidFill>
                                        <a:latin typeface="Times New Roman" panose="02020603050405020304" pitchFamily="18" charset="0"/>
                                        <a:cs typeface="Times New Roman" panose="02020603050405020304" pitchFamily="18" charset="0"/>
                                      </a:rPr>
                                      <m:t> </m:t>
                                    </m:r>
                                    <m:r>
                                      <m:rPr>
                                        <m:nor/>
                                      </m:rPr>
                                      <a:rPr lang="en-US" sz="1350" dirty="0">
                                        <a:solidFill>
                                          <a:srgbClr val="FFC000"/>
                                        </a:solidFill>
                                        <a:latin typeface="Times New Roman" panose="02020603050405020304" pitchFamily="18" charset="0"/>
                                        <a:cs typeface="Times New Roman" panose="02020603050405020304" pitchFamily="18" charset="0"/>
                                      </a:rPr>
                                      <m:t>or</m:t>
                                    </m:r>
                                    <m:r>
                                      <m:rPr>
                                        <m:nor/>
                                      </m:rPr>
                                      <a:rPr lang="en-US" sz="1350" dirty="0">
                                        <a:solidFill>
                                          <a:srgbClr val="FFC000"/>
                                        </a:solidFill>
                                        <a:latin typeface="Times New Roman" panose="02020603050405020304" pitchFamily="18" charset="0"/>
                                        <a:cs typeface="Times New Roman" panose="02020603050405020304" pitchFamily="18" charset="0"/>
                                      </a:rPr>
                                      <m:t> </m:t>
                                    </m:r>
                                    <m:r>
                                      <m:rPr>
                                        <m:nor/>
                                      </m:rPr>
                                      <a:rPr lang="en-US" sz="1350" dirty="0">
                                        <a:solidFill>
                                          <a:srgbClr val="FFC000"/>
                                        </a:solidFill>
                                        <a:latin typeface="Times New Roman" panose="02020603050405020304" pitchFamily="18" charset="0"/>
                                        <a:cs typeface="Times New Roman" panose="02020603050405020304" pitchFamily="18" charset="0"/>
                                      </a:rPr>
                                      <m:t>Yellow</m:t>
                                    </m:r>
                                    <m:r>
                                      <m:rPr>
                                        <m:nor/>
                                      </m:rPr>
                                      <a:rPr lang="en-US" sz="1350" dirty="0">
                                        <a:solidFill>
                                          <a:srgbClr val="FFC000"/>
                                        </a:solidFill>
                                      </a:rPr>
                                      <m:t> </m:t>
                                    </m:r>
                                  </m:e>
                                </m:mr>
                                <m:mr>
                                  <m:e>
                                    <m:r>
                                      <m:rPr>
                                        <m:nor/>
                                      </m:rPr>
                                      <a:rPr lang="en-US" sz="1350" dirty="0">
                                        <a:solidFill>
                                          <a:srgbClr val="3CAF2C"/>
                                        </a:solidFill>
                                        <a:latin typeface="Times New Roman" panose="02020603050405020304" pitchFamily="18" charset="0"/>
                                        <a:cs typeface="Times New Roman" panose="02020603050405020304" pitchFamily="18" charset="0"/>
                                      </a:rPr>
                                      <m:t>Green</m:t>
                                    </m:r>
                                    <m:r>
                                      <m:rPr>
                                        <m:nor/>
                                      </m:rPr>
                                      <a:rPr lang="en-US" sz="1350" dirty="0">
                                        <a:solidFill>
                                          <a:srgbClr val="3CAF2C"/>
                                        </a:solidFill>
                                        <a:latin typeface="Times New Roman" panose="02020603050405020304" pitchFamily="18" charset="0"/>
                                        <a:cs typeface="Times New Roman" panose="02020603050405020304" pitchFamily="18" charset="0"/>
                                      </a:rPr>
                                      <m:t> </m:t>
                                    </m:r>
                                  </m:e>
                                </m:mr>
                                <m:mr>
                                  <m:e>
                                    <m:r>
                                      <m:rPr>
                                        <m:nor/>
                                      </m:rPr>
                                      <a:rPr lang="en-US" sz="1350" dirty="0">
                                        <a:solidFill>
                                          <a:schemeClr val="accent1">
                                            <a:lumMod val="50000"/>
                                          </a:schemeClr>
                                        </a:solidFill>
                                        <a:latin typeface="Times New Roman" panose="02020603050405020304" pitchFamily="18" charset="0"/>
                                        <a:cs typeface="Times New Roman" panose="02020603050405020304" pitchFamily="18" charset="0"/>
                                      </a:rPr>
                                      <m:t>Blue</m:t>
                                    </m:r>
                                    <m:r>
                                      <m:rPr>
                                        <m:nor/>
                                      </m:rPr>
                                      <a:rPr lang="en-US" sz="1350" dirty="0">
                                        <a:solidFill>
                                          <a:schemeClr val="accent1">
                                            <a:lumMod val="50000"/>
                                          </a:schemeClr>
                                        </a:solidFill>
                                      </a:rPr>
                                      <m:t> </m:t>
                                    </m:r>
                                  </m:e>
                                </m:mr>
                              </m:m>
                            </m:e>
                          </m:d>
                        </m:e>
                      </m:d>
                      <m:r>
                        <a:rPr lang="en-US" sz="1350" i="1">
                          <a:latin typeface="Cambria Math" panose="02040503050406030204" pitchFamily="18" charset="0"/>
                          <a:cs typeface="Times New Roman" panose="020206030504050203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a:latin typeface="Cambria Math" panose="02040503050406030204" pitchFamily="18" charset="0"/>
                                  <a:cs typeface="Times New Roman" panose="02020603050405020304" pitchFamily="18" charset="0"/>
                                </a:rPr>
                              </m:ctrlPr>
                            </m:mPr>
                            <m:mr>
                              <m:e>
                                <m:r>
                                  <a:rPr lang="en-US" sz="1350" i="1">
                                    <a:latin typeface="Cambria Math" panose="02040503050406030204" pitchFamily="18" charset="0"/>
                                    <a:cs typeface="Times New Roman" panose="02020603050405020304" pitchFamily="18" charset="0"/>
                                  </a:rPr>
                                  <m:t>(1−</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1/2+</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(1−</m:t>
                                </m:r>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r>
                              <m:e>
                                <m:r>
                                  <a:rPr lang="en-US" sz="1350" i="1">
                                    <a:latin typeface="Cambria Math" panose="02040503050406030204" pitchFamily="18" charset="0"/>
                                    <a:cs typeface="Times New Roman" panose="02020603050405020304" pitchFamily="18" charset="0"/>
                                  </a:rPr>
                                  <m:t>𝜋</m:t>
                                </m:r>
                                <m:r>
                                  <a:rPr lang="en-US" sz="1350" i="1">
                                    <a:latin typeface="Cambria Math" panose="02040503050406030204" pitchFamily="18" charset="0"/>
                                    <a:cs typeface="Times New Roman" panose="02020603050405020304" pitchFamily="18" charset="0"/>
                                  </a:rPr>
                                  <m:t>/4</m:t>
                                </m:r>
                              </m:e>
                            </m:mr>
                          </m:m>
                        </m:e>
                      </m:d>
                    </m:oMath>
                  </m:oMathPara>
                </a14:m>
                <a:endParaRPr lang="en-US" sz="1350" dirty="0"/>
              </a:p>
            </p:txBody>
          </p:sp>
        </mc:Choice>
        <mc:Fallback>
          <p:sp>
            <p:nvSpPr>
              <p:cNvPr id="3" name="Rectangle 2"/>
              <p:cNvSpPr>
                <a:spLocks noRot="1" noChangeAspect="1" noMove="1" noResize="1" noEditPoints="1" noAdjustHandles="1" noChangeArrowheads="1" noChangeShapeType="1" noTextEdit="1"/>
              </p:cNvSpPr>
              <p:nvPr/>
            </p:nvSpPr>
            <p:spPr>
              <a:xfrm>
                <a:off x="2321718" y="487951"/>
                <a:ext cx="6743701" cy="1132554"/>
              </a:xfrm>
              <a:prstGeom prst="rect">
                <a:avLst/>
              </a:prstGeom>
              <a:blipFill>
                <a:blip r:embed="rId2"/>
                <a:stretch>
                  <a:fillRect/>
                </a:stretch>
              </a:blipFill>
              <a:ln>
                <a:solidFill>
                  <a:schemeClr val="bg1">
                    <a:lumMod val="10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92869" y="521494"/>
                <a:ext cx="2386013" cy="1907125"/>
              </a:xfrm>
              <a:prstGeom prst="rect">
                <a:avLst/>
              </a:prstGeom>
              <a:noFill/>
            </p:spPr>
            <p:txBody>
              <a:bodyPr wrap="square" rtlCol="0">
                <a:spAutoFit/>
              </a:bodyPr>
              <a:lstStyle/>
              <a:p>
                <a:r>
                  <a:rPr lang="en-US" sz="1350" dirty="0"/>
                  <a:t>Suppose that we observe 197 marbles, and arrive at the following counts:</a:t>
                </a:r>
              </a:p>
              <a:p>
                <a:endParaRPr lang="en-US" sz="1350" dirty="0"/>
              </a:p>
              <a:p>
                <a14:m>
                  <m:oMath xmlns:m="http://schemas.openxmlformats.org/officeDocument/2006/math">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dirty="0">
                                <a:solidFill>
                                  <a:srgbClr val="FF0000"/>
                                </a:solidFill>
                                <a:latin typeface="Cambria Math" panose="02040503050406030204" pitchFamily="18" charset="0"/>
                                <a:cs typeface="Times New Roman" panose="02020603050405020304" pitchFamily="18" charset="0"/>
                              </a:rPr>
                            </m:ctrlPr>
                          </m:mPr>
                          <m:mr>
                            <m:e>
                              <m:r>
                                <m:rPr>
                                  <m:nor/>
                                </m:rPr>
                                <a:rPr lang="en-US" sz="1350" dirty="0">
                                  <a:solidFill>
                                    <a:srgbClr val="FF0000"/>
                                  </a:solidFill>
                                  <a:latin typeface="Cambria Math" panose="02040503050406030204" pitchFamily="18" charset="0"/>
                                  <a:cs typeface="Times New Roman" panose="02020603050405020304" pitchFamily="18" charset="0"/>
                                </a:rPr>
                                <m:t>R</m:t>
                              </m:r>
                              <m:r>
                                <m:rPr>
                                  <m:nor/>
                                </m:rPr>
                                <a:rPr lang="en-US" sz="1350" dirty="0">
                                  <a:solidFill>
                                    <a:srgbClr val="FF0000"/>
                                  </a:solidFill>
                                  <a:latin typeface="Cambria Math" panose="02040503050406030204" pitchFamily="18" charset="0"/>
                                  <a:cs typeface="Times New Roman" panose="02020603050405020304" pitchFamily="18" charset="0"/>
                                </a:rPr>
                                <m:t>−</m:t>
                              </m:r>
                              <m:r>
                                <m:rPr>
                                  <m:nor/>
                                </m:rPr>
                                <a:rPr lang="en-US" sz="1350" dirty="0">
                                  <a:solidFill>
                                    <a:srgbClr val="FF0000"/>
                                  </a:solidFill>
                                  <a:latin typeface="Times New Roman" panose="02020603050405020304" pitchFamily="18" charset="0"/>
                                  <a:cs typeface="Times New Roman" panose="02020603050405020304" pitchFamily="18" charset="0"/>
                                </a:rPr>
                                <m:t>Red</m:t>
                              </m:r>
                              <m:r>
                                <m:rPr>
                                  <m:nor/>
                                </m:rPr>
                                <a:rPr lang="en-US" sz="1350" dirty="0">
                                  <a:solidFill>
                                    <a:srgbClr val="FF0000"/>
                                  </a:solidFill>
                                  <a:latin typeface="Times New Roman" panose="02020603050405020304" pitchFamily="18" charset="0"/>
                                  <a:cs typeface="Times New Roman" panose="02020603050405020304" pitchFamily="18" charset="0"/>
                                </a:rPr>
                                <m:t>: 18</m:t>
                              </m:r>
                              <m:r>
                                <m:rPr>
                                  <m:nor/>
                                </m:rPr>
                                <a:rPr lang="en-US" sz="1350" dirty="0">
                                  <a:solidFill>
                                    <a:srgbClr val="FF0000"/>
                                  </a:solidFill>
                                </a:rPr>
                                <m:t> </m:t>
                              </m:r>
                            </m:e>
                          </m:mr>
                          <m:mr>
                            <m:e>
                              <m:r>
                                <m:rPr>
                                  <m:nor/>
                                </m:rPr>
                                <a:rPr lang="en-US" sz="1350" dirty="0">
                                  <a:solidFill>
                                    <a:srgbClr val="FFC000"/>
                                  </a:solidFill>
                                  <a:latin typeface="Cambria Math" panose="02040503050406030204" pitchFamily="18" charset="0"/>
                                </a:rPr>
                                <m:t>OY</m:t>
                              </m:r>
                              <m:r>
                                <m:rPr>
                                  <m:nor/>
                                </m:rPr>
                                <a:rPr lang="en-US" sz="1350" dirty="0">
                                  <a:solidFill>
                                    <a:srgbClr val="FF0000"/>
                                  </a:solidFill>
                                  <a:latin typeface="Cambria Math" panose="02040503050406030204" pitchFamily="18" charset="0"/>
                                </a:rPr>
                                <m:t>−</m:t>
                              </m:r>
                              <m:r>
                                <m:rPr>
                                  <m:nor/>
                                </m:rPr>
                                <a:rPr lang="en-US" sz="1350" dirty="0">
                                  <a:solidFill>
                                    <a:srgbClr val="FFC000"/>
                                  </a:solidFill>
                                  <a:latin typeface="Times New Roman" panose="02020603050405020304" pitchFamily="18" charset="0"/>
                                  <a:cs typeface="Times New Roman" panose="02020603050405020304" pitchFamily="18" charset="0"/>
                                </a:rPr>
                                <m:t>Orange</m:t>
                              </m:r>
                              <m:r>
                                <m:rPr>
                                  <m:nor/>
                                </m:rPr>
                                <a:rPr lang="en-US" sz="1350" dirty="0">
                                  <a:solidFill>
                                    <a:srgbClr val="FFC000"/>
                                  </a:solidFill>
                                  <a:latin typeface="Times New Roman" panose="02020603050405020304" pitchFamily="18" charset="0"/>
                                  <a:cs typeface="Times New Roman" panose="02020603050405020304" pitchFamily="18" charset="0"/>
                                </a:rPr>
                                <m:t> </m:t>
                              </m:r>
                              <m:r>
                                <m:rPr>
                                  <m:nor/>
                                </m:rPr>
                                <a:rPr lang="en-US" sz="1350" dirty="0">
                                  <a:solidFill>
                                    <a:srgbClr val="FFC000"/>
                                  </a:solidFill>
                                  <a:latin typeface="Times New Roman" panose="02020603050405020304" pitchFamily="18" charset="0"/>
                                  <a:cs typeface="Times New Roman" panose="02020603050405020304" pitchFamily="18" charset="0"/>
                                </a:rPr>
                                <m:t>or</m:t>
                              </m:r>
                              <m:r>
                                <m:rPr>
                                  <m:nor/>
                                </m:rPr>
                                <a:rPr lang="en-US" sz="1350" dirty="0">
                                  <a:solidFill>
                                    <a:srgbClr val="FFC000"/>
                                  </a:solidFill>
                                  <a:latin typeface="Times New Roman" panose="02020603050405020304" pitchFamily="18" charset="0"/>
                                  <a:cs typeface="Times New Roman" panose="02020603050405020304" pitchFamily="18" charset="0"/>
                                </a:rPr>
                                <m:t> </m:t>
                              </m:r>
                              <m:r>
                                <m:rPr>
                                  <m:nor/>
                                </m:rPr>
                                <a:rPr lang="en-US" sz="1350" dirty="0">
                                  <a:solidFill>
                                    <a:srgbClr val="FFC000"/>
                                  </a:solidFill>
                                  <a:latin typeface="Times New Roman" panose="02020603050405020304" pitchFamily="18" charset="0"/>
                                  <a:cs typeface="Times New Roman" panose="02020603050405020304" pitchFamily="18" charset="0"/>
                                </a:rPr>
                                <m:t>Yellow</m:t>
                              </m:r>
                              <m:r>
                                <m:rPr>
                                  <m:nor/>
                                </m:rPr>
                                <a:rPr lang="en-US" sz="1350" dirty="0">
                                  <a:solidFill>
                                    <a:srgbClr val="FFC000"/>
                                  </a:solidFill>
                                  <a:latin typeface="Times New Roman" panose="02020603050405020304" pitchFamily="18" charset="0"/>
                                  <a:cs typeface="Times New Roman" panose="02020603050405020304" pitchFamily="18" charset="0"/>
                                </a:rPr>
                                <m:t>:125</m:t>
                              </m:r>
                              <m:r>
                                <m:rPr>
                                  <m:nor/>
                                </m:rPr>
                                <a:rPr lang="en-US" sz="1350" dirty="0">
                                  <a:solidFill>
                                    <a:srgbClr val="FFC000"/>
                                  </a:solidFill>
                                </a:rPr>
                                <m:t> </m:t>
                              </m:r>
                            </m:e>
                          </m:mr>
                          <m:mr>
                            <m:e>
                              <m:r>
                                <m:rPr>
                                  <m:nor/>
                                </m:rPr>
                                <a:rPr lang="en-US" sz="1350" dirty="0">
                                  <a:solidFill>
                                    <a:srgbClr val="3CAF2C"/>
                                  </a:solidFill>
                                  <a:latin typeface="Cambria Math" panose="02040503050406030204" pitchFamily="18" charset="0"/>
                                </a:rPr>
                                <m:t>G</m:t>
                              </m:r>
                              <m:r>
                                <m:rPr>
                                  <m:nor/>
                                </m:rPr>
                                <a:rPr lang="en-US" sz="1350" dirty="0">
                                  <a:solidFill>
                                    <a:srgbClr val="FFC000"/>
                                  </a:solidFill>
                                  <a:latin typeface="Cambria Math" panose="02040503050406030204" pitchFamily="18" charset="0"/>
                                </a:rPr>
                                <m:t>−</m:t>
                              </m:r>
                              <m:r>
                                <m:rPr>
                                  <m:nor/>
                                </m:rPr>
                                <a:rPr lang="en-US" sz="1350" dirty="0">
                                  <a:solidFill>
                                    <a:srgbClr val="3CAF2C"/>
                                  </a:solidFill>
                                  <a:latin typeface="Times New Roman" panose="02020603050405020304" pitchFamily="18" charset="0"/>
                                  <a:cs typeface="Times New Roman" panose="02020603050405020304" pitchFamily="18" charset="0"/>
                                </a:rPr>
                                <m:t>Green</m:t>
                              </m:r>
                              <m:r>
                                <m:rPr>
                                  <m:nor/>
                                </m:rPr>
                                <a:rPr lang="en-US" sz="1350" dirty="0">
                                  <a:solidFill>
                                    <a:srgbClr val="3CAF2C"/>
                                  </a:solidFill>
                                  <a:latin typeface="Times New Roman" panose="02020603050405020304" pitchFamily="18" charset="0"/>
                                  <a:cs typeface="Times New Roman" panose="02020603050405020304" pitchFamily="18" charset="0"/>
                                </a:rPr>
                                <m:t>: 20 </m:t>
                              </m:r>
                            </m:e>
                          </m:mr>
                          <m:mr>
                            <m:e>
                              <m:r>
                                <m:rPr>
                                  <m:sty m:val="p"/>
                                </m:rPr>
                                <a:rPr lang="en-US" sz="1350" dirty="0">
                                  <a:solidFill>
                                    <a:srgbClr val="002942"/>
                                  </a:solidFill>
                                  <a:latin typeface="Cambria Math" panose="02040503050406030204" pitchFamily="18" charset="0"/>
                                  <a:cs typeface="Times New Roman" panose="02020603050405020304" pitchFamily="18" charset="0"/>
                                </a:rPr>
                                <m:t>B</m:t>
                              </m:r>
                              <m:r>
                                <a:rPr lang="en-US" sz="1350" i="1" dirty="0">
                                  <a:solidFill>
                                    <a:srgbClr val="3CAF2C"/>
                                  </a:solidFill>
                                  <a:latin typeface="Cambria Math" panose="02040503050406030204" pitchFamily="18" charset="0"/>
                                  <a:cs typeface="Times New Roman" panose="02020603050405020304" pitchFamily="18" charset="0"/>
                                </a:rPr>
                                <m:t>−</m:t>
                              </m:r>
                              <m:r>
                                <m:rPr>
                                  <m:nor/>
                                </m:rPr>
                                <a:rPr lang="en-US" sz="1350" dirty="0">
                                  <a:solidFill>
                                    <a:schemeClr val="accent1">
                                      <a:lumMod val="50000"/>
                                    </a:schemeClr>
                                  </a:solidFill>
                                  <a:latin typeface="Times New Roman" panose="02020603050405020304" pitchFamily="18" charset="0"/>
                                  <a:cs typeface="Times New Roman" panose="02020603050405020304" pitchFamily="18" charset="0"/>
                                </a:rPr>
                                <m:t>Blue</m:t>
                              </m:r>
                              <m:r>
                                <m:rPr>
                                  <m:nor/>
                                </m:rPr>
                                <a:rPr lang="en-US" sz="1350" dirty="0">
                                  <a:solidFill>
                                    <a:schemeClr val="accent1">
                                      <a:lumMod val="50000"/>
                                    </a:schemeClr>
                                  </a:solidFill>
                                  <a:latin typeface="Times New Roman" panose="02020603050405020304" pitchFamily="18" charset="0"/>
                                  <a:cs typeface="Times New Roman" panose="02020603050405020304" pitchFamily="18" charset="0"/>
                                </a:rPr>
                                <m:t>: 34</m:t>
                              </m:r>
                              <m:r>
                                <m:rPr>
                                  <m:nor/>
                                </m:rPr>
                                <a:rPr lang="en-US" sz="1350" dirty="0">
                                  <a:solidFill>
                                    <a:schemeClr val="accent1">
                                      <a:lumMod val="50000"/>
                                    </a:schemeClr>
                                  </a:solidFill>
                                </a:rPr>
                                <m:t> </m:t>
                              </m:r>
                            </m:e>
                          </m:mr>
                        </m:m>
                      </m:e>
                    </m:d>
                  </m:oMath>
                </a14:m>
                <a:r>
                  <a:rPr lang="en-US" sz="1350" dirty="0"/>
                  <a:t> </a:t>
                </a:r>
              </a:p>
              <a:p>
                <a:endParaRPr lang="en-US" sz="1350" dirty="0"/>
              </a:p>
            </p:txBody>
          </p:sp>
        </mc:Choice>
        <mc:Fallback xmlns="">
          <p:sp>
            <p:nvSpPr>
              <p:cNvPr id="4" name="TextBox 3"/>
              <p:cNvSpPr txBox="1">
                <a:spLocks noRot="1" noChangeAspect="1" noMove="1" noResize="1" noEditPoints="1" noAdjustHandles="1" noChangeArrowheads="1" noChangeShapeType="1" noTextEdit="1"/>
              </p:cNvSpPr>
              <p:nvPr/>
            </p:nvSpPr>
            <p:spPr>
              <a:xfrm>
                <a:off x="92869" y="521494"/>
                <a:ext cx="2386013" cy="1907125"/>
              </a:xfrm>
              <a:prstGeom prst="rect">
                <a:avLst/>
              </a:prstGeom>
              <a:blipFill>
                <a:blip r:embed="rId3"/>
                <a:stretch>
                  <a:fillRect l="-510" t="-6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79194" y="1621631"/>
                <a:ext cx="4164806" cy="2169825"/>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Let the </a:t>
                </a:r>
                <a:r>
                  <a:rPr lang="en-US" sz="1350" i="1" dirty="0">
                    <a:latin typeface="Times New Roman" panose="02020603050405020304" pitchFamily="18" charset="0"/>
                    <a:cs typeface="Times New Roman" panose="02020603050405020304" pitchFamily="18" charset="0"/>
                  </a:rPr>
                  <a:t>actual </a:t>
                </a:r>
                <a:r>
                  <a:rPr lang="en-US" sz="1350" dirty="0">
                    <a:latin typeface="Times New Roman" panose="02020603050405020304" pitchFamily="18" charset="0"/>
                    <a:cs typeface="Times New Roman" panose="02020603050405020304" pitchFamily="18" charset="0"/>
                  </a:rPr>
                  <a:t>color counts be denoted by the values </a:t>
                </a:r>
                <a14:m>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3</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r>
                      <a:rPr lang="en-US" sz="1350" i="1">
                        <a:latin typeface="Cambria Math" panose="02040503050406030204" pitchFamily="18" charset="0"/>
                      </a:rPr>
                      <m:t>)</m:t>
                    </m:r>
                  </m:oMath>
                </a14:m>
                <a:r>
                  <a:rPr lang="en-US" sz="1350" dirty="0">
                    <a:latin typeface="Times New Roman" panose="02020603050405020304" pitchFamily="18" charset="0"/>
                    <a:cs typeface="Times New Roman" panose="02020603050405020304" pitchFamily="18" charset="0"/>
                  </a:rPr>
                  <a:t> such that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oMath>
                </a14:m>
                <a:r>
                  <a:rPr lang="en-US" sz="1350" dirty="0">
                    <a:latin typeface="Times New Roman" panose="02020603050405020304" pitchFamily="18" charset="0"/>
                    <a:cs typeface="Times New Roman" panose="02020603050405020304" pitchFamily="18" charset="0"/>
                  </a:rPr>
                  <a:t> corresponds to the count of marbles which were actually red,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oMath>
                </a14:m>
                <a:r>
                  <a:rPr lang="en-US" sz="1350" dirty="0">
                    <a:latin typeface="Times New Roman" panose="02020603050405020304" pitchFamily="18" charset="0"/>
                    <a:cs typeface="Times New Roman" panose="02020603050405020304" pitchFamily="18" charset="0"/>
                  </a:rPr>
                  <a:t> to those which were Orange, and so on…</a:t>
                </a:r>
              </a:p>
              <a:p>
                <a:endParaRPr lang="en-US" sz="1350"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Let the observed color counts be denoted by the values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3</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4</m:t>
                        </m:r>
                      </m:sub>
                    </m:sSub>
                    <m:r>
                      <a:rPr lang="en-US" sz="1350" i="1">
                        <a:latin typeface="Cambria Math" panose="02040503050406030204" pitchFamily="18" charset="0"/>
                      </a:rPr>
                      <m:t>)</m:t>
                    </m:r>
                  </m:oMath>
                </a14:m>
                <a:r>
                  <a:rPr lang="en-US" sz="1350" dirty="0">
                    <a:latin typeface="Times New Roman" panose="02020603050405020304" pitchFamily="18" charset="0"/>
                    <a:cs typeface="Times New Roman" panose="02020603050405020304" pitchFamily="18" charset="0"/>
                  </a:rPr>
                  <a:t> which are given in this example as (18,125,20,34). </a:t>
                </a:r>
              </a:p>
              <a:p>
                <a:endParaRPr lang="en-US" sz="1350"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Furthermore, it is known that </a:t>
                </a:r>
                <a14:m>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3</m:t>
                        </m:r>
                      </m:sub>
                    </m:sSub>
                  </m:oMath>
                </a14:m>
                <a:r>
                  <a:rPr lang="en-US" sz="1350" dirty="0">
                    <a:latin typeface="Times New Roman" panose="02020603050405020304" pitchFamily="18" charset="0"/>
                    <a:cs typeface="Times New Roman" panose="02020603050405020304" pitchFamily="18"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4979194" y="1621631"/>
                <a:ext cx="4164806" cy="2169825"/>
              </a:xfrm>
              <a:prstGeom prst="rect">
                <a:avLst/>
              </a:prstGeom>
              <a:blipFill>
                <a:blip r:embed="rId4"/>
                <a:stretch>
                  <a:fillRect l="-146" t="-281" b="-19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209721" y="3379931"/>
                <a:ext cx="4473116" cy="898708"/>
              </a:xfrm>
              <a:prstGeom prst="rect">
                <a:avLst/>
              </a:prstGeom>
              <a:noFill/>
            </p:spPr>
            <p:txBody>
              <a:bodyPr wrap="square" rtlCol="0">
                <a:spAutoFit/>
              </a:bodyPr>
              <a:lstStyle/>
              <a:p>
                <a:pPr marL="214313" indent="-214313">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Likelihood on </a:t>
                </a:r>
                <a14:m>
                  <m:oMath xmlns:m="http://schemas.openxmlformats.org/officeDocument/2006/math">
                    <m:r>
                      <a:rPr lang="en-US" sz="1200" i="1">
                        <a:latin typeface="Cambria Math" panose="02040503050406030204" pitchFamily="18" charset="0"/>
                      </a:rPr>
                      <m:t>𝜋</m:t>
                    </m:r>
                  </m:oMath>
                </a14:m>
                <a:r>
                  <a:rPr lang="en-US" sz="1200" dirty="0">
                    <a:latin typeface="Times New Roman" panose="02020603050405020304" pitchFamily="18" charset="0"/>
                    <a:cs typeface="Times New Roman" panose="02020603050405020304" pitchFamily="18" charset="0"/>
                  </a:rPr>
                  <a:t> for the full data can be expressed as: </a:t>
                </a:r>
                <a:endParaRPr lang="en-US" sz="1200" dirty="0"/>
              </a:p>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𝑓</m:t>
                      </m:r>
                      <m:d>
                        <m:dPr>
                          <m:ctrlPr>
                            <a:rPr lang="en-US" sz="1200" i="1">
                              <a:latin typeface="Cambria Math" panose="02040503050406030204" pitchFamily="18" charset="0"/>
                            </a:rPr>
                          </m:ctrlPr>
                        </m:dPr>
                        <m:e>
                          <m:r>
                            <a:rPr lang="en-US" sz="1200" b="1" i="1">
                              <a:latin typeface="Cambria Math" panose="02040503050406030204" pitchFamily="18" charset="0"/>
                            </a:rPr>
                            <m:t>𝒙</m:t>
                          </m:r>
                        </m:e>
                        <m:e>
                          <m:r>
                            <a:rPr lang="en-US" sz="1200" i="1">
                              <a:latin typeface="Cambria Math" panose="02040503050406030204" pitchFamily="18" charset="0"/>
                            </a:rPr>
                            <m:t>𝜋</m:t>
                          </m:r>
                        </m:e>
                      </m:d>
                      <m:r>
                        <a:rPr lang="en-US" sz="1200" i="1">
                          <a:latin typeface="Cambria Math" panose="02040503050406030204" pitchFamily="18" charset="0"/>
                        </a:rPr>
                        <m:t>=</m:t>
                      </m:r>
                      <m:f>
                        <m:fPr>
                          <m:ctrlPr>
                            <a:rPr lang="en-US" sz="1200" i="1">
                              <a:latin typeface="Cambria Math" panose="02040503050406030204" pitchFamily="18" charset="0"/>
                            </a:rPr>
                          </m:ctrlPr>
                        </m:fPr>
                        <m:num>
                          <m:d>
                            <m:dPr>
                              <m:ctrlPr>
                                <a:rPr lang="en-US" sz="1200" i="1">
                                  <a:latin typeface="Cambria Math" panose="02040503050406030204" pitchFamily="18" charset="0"/>
                                </a:rPr>
                              </m:ctrlPr>
                            </m:dPr>
                            <m:e>
                              <m:nary>
                                <m:naryPr>
                                  <m:chr m:val="∑"/>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5</m:t>
                                  </m:r>
                                </m:sup>
                                <m:e>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e>
                              </m:nary>
                            </m:e>
                          </m:d>
                          <m:r>
                            <a:rPr lang="en-US" sz="1200" i="1">
                              <a:latin typeface="Cambria Math" panose="02040503050406030204" pitchFamily="18" charset="0"/>
                            </a:rPr>
                            <m:t>!</m:t>
                          </m:r>
                        </m:num>
                        <m:den>
                          <m:nary>
                            <m:naryPr>
                              <m:chr m:val="∏"/>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5</m:t>
                              </m:r>
                            </m:sup>
                            <m:e>
                              <m:sSub>
                                <m:sSubPr>
                                  <m:ctrlPr>
                                    <a:rPr lang="en-US" sz="1200" i="1">
                                      <a:latin typeface="Cambria Math" panose="02040503050406030204" pitchFamily="18" charset="0"/>
                                    </a:rPr>
                                  </m:ctrlPr>
                                </m:sSubPr>
                                <m:e>
                                  <m:r>
                                    <a:rPr lang="en-US" sz="1200" i="1">
                                      <a:latin typeface="Cambria Math" panose="02040503050406030204" pitchFamily="18" charset="0"/>
                                    </a:rPr>
                                    <m:t>(</m:t>
                                  </m:r>
                                  <m:r>
                                    <a:rPr lang="en-US" sz="1200" i="1">
                                      <a:latin typeface="Cambria Math" panose="02040503050406030204" pitchFamily="18" charset="0"/>
                                    </a:rPr>
                                    <m:t>𝑥</m:t>
                                  </m:r>
                                </m:e>
                                <m:sub>
                                  <m:r>
                                    <a:rPr lang="en-US" sz="1200" i="1">
                                      <a:latin typeface="Cambria Math" panose="02040503050406030204" pitchFamily="18" charset="0"/>
                                    </a:rPr>
                                    <m:t>𝑖</m:t>
                                  </m:r>
                                </m:sub>
                              </m:sSub>
                              <m:r>
                                <a:rPr lang="en-US" sz="1200" i="1">
                                  <a:latin typeface="Cambria Math" panose="02040503050406030204" pitchFamily="18" charset="0"/>
                                </a:rPr>
                                <m:t>!)</m:t>
                              </m:r>
                            </m:e>
                          </m:nary>
                        </m:den>
                      </m:f>
                      <m:r>
                        <a:rPr lang="en-US"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1−</m:t>
                                  </m:r>
                                  <m:r>
                                    <a:rPr lang="en-US" sz="1200" i="1">
                                      <a:latin typeface="Cambria Math" panose="02040503050406030204" pitchFamily="18" charset="0"/>
                                    </a:rPr>
                                    <m:t>𝜋</m:t>
                                  </m:r>
                                </m:num>
                                <m:den>
                                  <m:r>
                                    <a:rPr lang="en-US" sz="1200" i="1">
                                      <a:latin typeface="Cambria Math" panose="02040503050406030204" pitchFamily="18" charset="0"/>
                                    </a:rPr>
                                    <m:t>4</m:t>
                                  </m:r>
                                </m:den>
                              </m:f>
                            </m:e>
                          </m:d>
                        </m:e>
                        <m:sup>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1</m:t>
                              </m:r>
                            </m:sub>
                          </m:sSub>
                        </m:sup>
                      </m:sSup>
                      <m:r>
                        <a:rPr lang="en-US"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𝜋</m:t>
                                  </m:r>
                                </m:num>
                                <m:den>
                                  <m:r>
                                    <a:rPr lang="en-US" sz="1200" i="1">
                                      <a:latin typeface="Cambria Math" panose="02040503050406030204" pitchFamily="18" charset="0"/>
                                    </a:rPr>
                                    <m:t>4</m:t>
                                  </m:r>
                                </m:den>
                              </m:f>
                            </m:e>
                          </m:d>
                        </m:e>
                        <m:sup>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2</m:t>
                              </m:r>
                            </m:sub>
                          </m:sSub>
                        </m:sup>
                      </m:sSup>
                      <m:r>
                        <a:rPr lang="en-US"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e>
                          </m:d>
                        </m:e>
                        <m:sup>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3</m:t>
                              </m:r>
                            </m:sub>
                          </m:sSub>
                        </m:sup>
                      </m:sSup>
                      <m:r>
                        <a:rPr lang="en-US"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1−</m:t>
                                  </m:r>
                                  <m:r>
                                    <a:rPr lang="en-US" sz="1200" i="1">
                                      <a:latin typeface="Cambria Math" panose="02040503050406030204" pitchFamily="18" charset="0"/>
                                    </a:rPr>
                                    <m:t>𝜋</m:t>
                                  </m:r>
                                </m:num>
                                <m:den>
                                  <m:r>
                                    <a:rPr lang="en-US" sz="1200" i="1">
                                      <a:latin typeface="Cambria Math" panose="02040503050406030204" pitchFamily="18" charset="0"/>
                                    </a:rPr>
                                    <m:t>4</m:t>
                                  </m:r>
                                </m:den>
                              </m:f>
                            </m:e>
                          </m:d>
                        </m:e>
                        <m:sup>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4</m:t>
                              </m:r>
                            </m:sub>
                          </m:sSub>
                        </m:sup>
                      </m:sSup>
                      <m:r>
                        <a:rPr lang="en-US"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𝜋</m:t>
                                  </m:r>
                                </m:num>
                                <m:den>
                                  <m:r>
                                    <a:rPr lang="en-US" sz="1200" i="1">
                                      <a:latin typeface="Cambria Math" panose="02040503050406030204" pitchFamily="18" charset="0"/>
                                    </a:rPr>
                                    <m:t>4</m:t>
                                  </m:r>
                                </m:den>
                              </m:f>
                            </m:e>
                          </m:d>
                        </m:e>
                        <m:sup>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5</m:t>
                              </m:r>
                            </m:sub>
                          </m:sSub>
                        </m:sup>
                      </m:sSup>
                    </m:oMath>
                  </m:oMathPara>
                </a14:m>
                <a:endParaRPr lang="en-US" sz="1200" dirty="0"/>
              </a:p>
            </p:txBody>
          </p:sp>
        </mc:Choice>
        <mc:Fallback>
          <p:sp>
            <p:nvSpPr>
              <p:cNvPr id="6" name="TextBox 5"/>
              <p:cNvSpPr txBox="1">
                <a:spLocks noRot="1" noChangeAspect="1" noMove="1" noResize="1" noEditPoints="1" noAdjustHandles="1" noChangeArrowheads="1" noChangeShapeType="1" noTextEdit="1"/>
              </p:cNvSpPr>
              <p:nvPr/>
            </p:nvSpPr>
            <p:spPr>
              <a:xfrm>
                <a:off x="209721" y="3379931"/>
                <a:ext cx="4473116" cy="898708"/>
              </a:xfrm>
              <a:prstGeom prst="rect">
                <a:avLst/>
              </a:prstGeom>
              <a:blipFill>
                <a:blip r:embed="rId5"/>
                <a:stretch>
                  <a:fillRect b="-46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1764507" y="4309150"/>
                <a:ext cx="5457825" cy="52873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𝑔</m:t>
                      </m:r>
                      <m:d>
                        <m:dPr>
                          <m:ctrlPr>
                            <a:rPr lang="en-US" sz="1200" i="1">
                              <a:latin typeface="Cambria Math" panose="02040503050406030204" pitchFamily="18" charset="0"/>
                            </a:rPr>
                          </m:ctrlPr>
                        </m:dPr>
                        <m:e>
                          <m:r>
                            <a:rPr lang="en-US" sz="1200" b="1" i="1">
                              <a:latin typeface="Cambria Math" panose="02040503050406030204" pitchFamily="18" charset="0"/>
                            </a:rPr>
                            <m:t>𝒚</m:t>
                          </m:r>
                        </m:e>
                        <m:e>
                          <m:r>
                            <a:rPr lang="en-US" sz="1200" i="1">
                              <a:latin typeface="Cambria Math" panose="02040503050406030204" pitchFamily="18" charset="0"/>
                            </a:rPr>
                            <m:t>𝜋</m:t>
                          </m:r>
                        </m:e>
                      </m:d>
                      <m:r>
                        <a:rPr lang="en-US" sz="1200" i="1">
                          <a:latin typeface="Cambria Math" panose="02040503050406030204" pitchFamily="18" charset="0"/>
                        </a:rPr>
                        <m:t>=</m:t>
                      </m:r>
                      <m:f>
                        <m:fPr>
                          <m:ctrlPr>
                            <a:rPr lang="en-US" sz="1200" i="1">
                              <a:latin typeface="Cambria Math" panose="02040503050406030204" pitchFamily="18" charset="0"/>
                            </a:rPr>
                          </m:ctrlPr>
                        </m:fPr>
                        <m:num>
                          <m:d>
                            <m:dPr>
                              <m:ctrlPr>
                                <a:rPr lang="en-US" sz="1200" i="1">
                                  <a:latin typeface="Cambria Math" panose="02040503050406030204" pitchFamily="18" charset="0"/>
                                </a:rPr>
                              </m:ctrlPr>
                            </m:dPr>
                            <m:e>
                              <m:nary>
                                <m:naryPr>
                                  <m:chr m:val="∑"/>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4</m:t>
                                  </m:r>
                                </m:sup>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nary>
                            </m:e>
                          </m:d>
                          <m:r>
                            <a:rPr lang="en-US" sz="1200" i="1">
                              <a:latin typeface="Cambria Math" panose="02040503050406030204" pitchFamily="18" charset="0"/>
                            </a:rPr>
                            <m:t>!</m:t>
                          </m:r>
                        </m:num>
                        <m:den>
                          <m:nary>
                            <m:naryPr>
                              <m:chr m:val="∏"/>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1">
                                  <a:latin typeface="Cambria Math" panose="02040503050406030204" pitchFamily="18" charset="0"/>
                                </a:rPr>
                                <m:t>=1</m:t>
                              </m:r>
                            </m:sub>
                            <m:sup>
                              <m:r>
                                <a:rPr lang="en-US" sz="1200" i="1">
                                  <a:latin typeface="Cambria Math" panose="02040503050406030204" pitchFamily="18" charset="0"/>
                                </a:rPr>
                                <m:t>4</m:t>
                              </m:r>
                            </m:sup>
                            <m:e>
                              <m:sSub>
                                <m:sSubPr>
                                  <m:ctrlPr>
                                    <a:rPr lang="en-US" sz="1200" i="1">
                                      <a:latin typeface="Cambria Math" panose="02040503050406030204" pitchFamily="18" charset="0"/>
                                    </a:rPr>
                                  </m:ctrlPr>
                                </m:sSubPr>
                                <m:e>
                                  <m:r>
                                    <a:rPr lang="en-US" sz="1200" i="1">
                                      <a:latin typeface="Cambria Math" panose="02040503050406030204" pitchFamily="18" charset="0"/>
                                    </a:rPr>
                                    <m:t>(</m:t>
                                  </m:r>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e>
                          </m:nary>
                        </m:den>
                      </m:f>
                      <m:r>
                        <a:rPr lang="en-US"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r>
                                <a:rPr lang="en-US" sz="1200" i="1">
                                  <a:latin typeface="Cambria Math" panose="02040503050406030204" pitchFamily="18" charset="0"/>
                                </a:rPr>
                                <m:t>1−</m:t>
                              </m:r>
                              <m:f>
                                <m:fPr>
                                  <m:ctrlPr>
                                    <a:rPr lang="en-US" sz="1200" i="1">
                                      <a:latin typeface="Cambria Math" panose="02040503050406030204" pitchFamily="18" charset="0"/>
                                    </a:rPr>
                                  </m:ctrlPr>
                                </m:fPr>
                                <m:num>
                                  <m:r>
                                    <a:rPr lang="en-US" sz="1200" i="1">
                                      <a:latin typeface="Cambria Math" panose="02040503050406030204" pitchFamily="18" charset="0"/>
                                    </a:rPr>
                                    <m:t>𝜋</m:t>
                                  </m:r>
                                </m:num>
                                <m:den>
                                  <m:r>
                                    <a:rPr lang="en-US" sz="1200" i="1">
                                      <a:latin typeface="Cambria Math" panose="02040503050406030204" pitchFamily="18" charset="0"/>
                                    </a:rPr>
                                    <m:t>4</m:t>
                                  </m:r>
                                </m:den>
                              </m:f>
                            </m:e>
                          </m:d>
                        </m:e>
                        <m:sup>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1</m:t>
                              </m:r>
                            </m:sub>
                          </m:sSub>
                        </m:sup>
                      </m:sSup>
                      <m:r>
                        <a:rPr lang="en-US"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2</m:t>
                                  </m:r>
                                </m:den>
                              </m:f>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𝜋</m:t>
                                  </m:r>
                                </m:num>
                                <m:den>
                                  <m:r>
                                    <a:rPr lang="en-US" sz="1200" i="1">
                                      <a:latin typeface="Cambria Math" panose="02040503050406030204" pitchFamily="18" charset="0"/>
                                    </a:rPr>
                                    <m:t>4</m:t>
                                  </m:r>
                                </m:den>
                              </m:f>
                            </m:e>
                          </m:d>
                        </m:e>
                        <m:sup>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2</m:t>
                              </m:r>
                            </m:sub>
                          </m:sSub>
                        </m:sup>
                      </m:sSup>
                      <m:r>
                        <a:rPr lang="en-US"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r>
                                <a:rPr lang="en-US" sz="1200" i="1">
                                  <a:latin typeface="Cambria Math" panose="02040503050406030204" pitchFamily="18" charset="0"/>
                                </a:rPr>
                                <m:t>1−</m:t>
                              </m:r>
                              <m:f>
                                <m:fPr>
                                  <m:ctrlPr>
                                    <a:rPr lang="en-US" sz="1200" i="1">
                                      <a:latin typeface="Cambria Math" panose="02040503050406030204" pitchFamily="18" charset="0"/>
                                    </a:rPr>
                                  </m:ctrlPr>
                                </m:fPr>
                                <m:num>
                                  <m:r>
                                    <a:rPr lang="en-US" sz="1200" i="1">
                                      <a:latin typeface="Cambria Math" panose="02040503050406030204" pitchFamily="18" charset="0"/>
                                    </a:rPr>
                                    <m:t>𝜋</m:t>
                                  </m:r>
                                </m:num>
                                <m:den>
                                  <m:r>
                                    <a:rPr lang="en-US" sz="1200" i="1">
                                      <a:latin typeface="Cambria Math" panose="02040503050406030204" pitchFamily="18" charset="0"/>
                                    </a:rPr>
                                    <m:t>4</m:t>
                                  </m:r>
                                </m:den>
                              </m:f>
                            </m:e>
                          </m:d>
                        </m:e>
                        <m:sup>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3</m:t>
                              </m:r>
                            </m:sub>
                          </m:sSub>
                        </m:sup>
                      </m:sSup>
                      <m:r>
                        <a:rPr lang="en-US" sz="1200" i="1">
                          <a:latin typeface="Cambria Math" panose="02040503050406030204" pitchFamily="18" charset="0"/>
                        </a:rPr>
                        <m:t>⋅</m:t>
                      </m:r>
                      <m:sSup>
                        <m:sSupPr>
                          <m:ctrlPr>
                            <a:rPr lang="en-US" sz="1200" i="1">
                              <a:latin typeface="Cambria Math" panose="02040503050406030204" pitchFamily="18" charset="0"/>
                            </a:rPr>
                          </m:ctrlPr>
                        </m:sSupPr>
                        <m:e>
                          <m:d>
                            <m:dPr>
                              <m:ctrlPr>
                                <a:rPr lang="en-US" sz="1200" i="1">
                                  <a:latin typeface="Cambria Math" panose="02040503050406030204" pitchFamily="18" charset="0"/>
                                </a:rPr>
                              </m:ctrlPr>
                            </m:dPr>
                            <m:e>
                              <m:f>
                                <m:fPr>
                                  <m:ctrlPr>
                                    <a:rPr lang="en-US" sz="1200" i="1">
                                      <a:latin typeface="Cambria Math" panose="02040503050406030204" pitchFamily="18" charset="0"/>
                                    </a:rPr>
                                  </m:ctrlPr>
                                </m:fPr>
                                <m:num>
                                  <m:r>
                                    <a:rPr lang="en-US" sz="1200" i="1">
                                      <a:latin typeface="Cambria Math" panose="02040503050406030204" pitchFamily="18" charset="0"/>
                                    </a:rPr>
                                    <m:t>𝜋</m:t>
                                  </m:r>
                                </m:num>
                                <m:den>
                                  <m:r>
                                    <a:rPr lang="en-US" sz="1200" i="1">
                                      <a:latin typeface="Cambria Math" panose="02040503050406030204" pitchFamily="18" charset="0"/>
                                    </a:rPr>
                                    <m:t>4</m:t>
                                  </m:r>
                                </m:den>
                              </m:f>
                            </m:e>
                          </m:d>
                        </m:e>
                        <m:sup>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4</m:t>
                              </m:r>
                            </m:sub>
                          </m:sSub>
                        </m:sup>
                      </m:sSup>
                    </m:oMath>
                  </m:oMathPara>
                </a14:m>
                <a:endParaRPr lang="en-US" sz="1200" dirty="0"/>
              </a:p>
            </p:txBody>
          </p:sp>
        </mc:Choice>
        <mc:Fallback>
          <p:sp>
            <p:nvSpPr>
              <p:cNvPr id="7" name="Rectangle 6"/>
              <p:cNvSpPr>
                <a:spLocks noRot="1" noChangeAspect="1" noMove="1" noResize="1" noEditPoints="1" noAdjustHandles="1" noChangeArrowheads="1" noChangeShapeType="1" noTextEdit="1"/>
              </p:cNvSpPr>
              <p:nvPr/>
            </p:nvSpPr>
            <p:spPr>
              <a:xfrm>
                <a:off x="1764507" y="4309150"/>
                <a:ext cx="5457825" cy="528734"/>
              </a:xfrm>
              <a:prstGeom prst="rect">
                <a:avLst/>
              </a:prstGeom>
              <a:blipFill>
                <a:blip r:embed="rId6"/>
                <a:stretch>
                  <a:fillRect t="-47126" b="-8160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p:cNvSpPr/>
              <p:nvPr/>
            </p:nvSpPr>
            <p:spPr>
              <a:xfrm>
                <a:off x="209721" y="4147130"/>
                <a:ext cx="5404493" cy="276999"/>
              </a:xfrm>
              <a:prstGeom prst="rect">
                <a:avLst/>
              </a:prstGeom>
            </p:spPr>
            <p:txBody>
              <a:bodyPr wrap="none">
                <a:spAutoFit/>
              </a:bodyPr>
              <a:lstStyle/>
              <a:p>
                <a:pPr marL="214313" indent="-214313">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a:t>
                </a:r>
                <a:r>
                  <a:rPr lang="en-US" sz="1200" i="1" dirty="0">
                    <a:latin typeface="Times New Roman" panose="02020603050405020304" pitchFamily="18" charset="0"/>
                    <a:cs typeface="Times New Roman" panose="02020603050405020304" pitchFamily="18" charset="0"/>
                  </a:rPr>
                  <a:t>coarsened/incomplete </a:t>
                </a:r>
                <a:r>
                  <a:rPr lang="en-US" sz="1200" dirty="0">
                    <a:latin typeface="Times New Roman" panose="02020603050405020304" pitchFamily="18" charset="0"/>
                    <a:cs typeface="Times New Roman" panose="02020603050405020304" pitchFamily="18" charset="0"/>
                  </a:rPr>
                  <a:t>Likelihood on </a:t>
                </a:r>
                <a14:m>
                  <m:oMath xmlns:m="http://schemas.openxmlformats.org/officeDocument/2006/math">
                    <m:r>
                      <a:rPr lang="en-US" sz="1200" i="1">
                        <a:latin typeface="Cambria Math" panose="02040503050406030204" pitchFamily="18" charset="0"/>
                      </a:rPr>
                      <m:t>𝜋</m:t>
                    </m:r>
                  </m:oMath>
                </a14:m>
                <a:r>
                  <a:rPr lang="en-US" sz="1200" dirty="0">
                    <a:latin typeface="Times New Roman" panose="02020603050405020304" pitchFamily="18" charset="0"/>
                    <a:cs typeface="Times New Roman" panose="02020603050405020304" pitchFamily="18" charset="0"/>
                  </a:rPr>
                  <a:t> for the full data can be expressed as: </a:t>
                </a:r>
              </a:p>
            </p:txBody>
          </p:sp>
        </mc:Choice>
        <mc:Fallback>
          <p:sp>
            <p:nvSpPr>
              <p:cNvPr id="8" name="Rectangle 7"/>
              <p:cNvSpPr>
                <a:spLocks noRot="1" noChangeAspect="1" noMove="1" noResize="1" noEditPoints="1" noAdjustHandles="1" noChangeArrowheads="1" noChangeShapeType="1" noTextEdit="1"/>
              </p:cNvSpPr>
              <p:nvPr/>
            </p:nvSpPr>
            <p:spPr>
              <a:xfrm>
                <a:off x="209721" y="4147130"/>
                <a:ext cx="5404493" cy="276999"/>
              </a:xfrm>
              <a:prstGeom prst="rect">
                <a:avLst/>
              </a:prstGeom>
              <a:blipFill>
                <a:blip r:embed="rId7"/>
                <a:stretch>
                  <a:fillRect b="-15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1707356" y="1664494"/>
                <a:ext cx="3843338" cy="10785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𝑗</m:t>
                          </m:r>
                        </m:sub>
                      </m:sSub>
                      <m:r>
                        <a:rPr lang="en-US" sz="1350" i="1">
                          <a:latin typeface="Cambria Math" panose="02040503050406030204" pitchFamily="18" charset="0"/>
                        </a:rPr>
                        <m:t>=</m:t>
                      </m:r>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197</m:t>
                          </m:r>
                        </m:sup>
                        <m:e>
                          <m:r>
                            <a:rPr lang="en-US" sz="1350" i="1">
                              <a:latin typeface="Cambria Math" panose="02040503050406030204" pitchFamily="18" charset="0"/>
                            </a:rPr>
                            <m:t>𝟙</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𝑐</m:t>
                              </m:r>
                            </m:e>
                            <m:sub>
                              <m:r>
                                <a:rPr lang="en-US" sz="1350" i="1">
                                  <a:latin typeface="Cambria Math" panose="02040503050406030204" pitchFamily="18" charset="0"/>
                                </a:rPr>
                                <m:t>𝑖</m:t>
                              </m:r>
                            </m:sub>
                          </m:sSub>
                          <m:r>
                            <a:rPr lang="en-US" sz="1350" i="1">
                              <a:latin typeface="Cambria Math" panose="02040503050406030204" pitchFamily="18" charset="0"/>
                            </a:rPr>
                            <m:t>≡</m:t>
                          </m:r>
                          <m:r>
                            <a:rPr lang="en-US" sz="1350" i="1">
                              <a:latin typeface="Cambria Math" panose="02040503050406030204" pitchFamily="18" charset="0"/>
                            </a:rPr>
                            <m:t>𝑗</m:t>
                          </m:r>
                          <m:r>
                            <a:rPr lang="en-US" sz="1350" i="1">
                              <a:latin typeface="Cambria Math" panose="02040503050406030204" pitchFamily="18" charset="0"/>
                            </a:rPr>
                            <m:t>)</m:t>
                          </m:r>
                        </m:e>
                      </m:nary>
                      <m:r>
                        <a:rPr lang="en-US" sz="1350" i="1">
                          <a:latin typeface="Cambria Math" panose="02040503050406030204" pitchFamily="18" charset="0"/>
                        </a:rPr>
                        <m:t>        </m:t>
                      </m:r>
                      <m:r>
                        <a:rPr lang="en-US" sz="1350" i="1">
                          <a:latin typeface="Cambria Math" panose="02040503050406030204" pitchFamily="18" charset="0"/>
                        </a:rPr>
                        <m:t>𝑗</m:t>
                      </m:r>
                      <m:r>
                        <a:rPr lang="en-US" sz="1350" i="1">
                          <a:latin typeface="Cambria Math" panose="020405030504060302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a:latin typeface="Cambria Math" panose="02040503050406030204" pitchFamily="18" charset="0"/>
                                  <a:cs typeface="Times New Roman" panose="02020603050405020304" pitchFamily="18" charset="0"/>
                                </a:rPr>
                              </m:ctrlPr>
                            </m:mPr>
                            <m:mr>
                              <m:e>
                                <m:r>
                                  <m:rPr>
                                    <m:nor/>
                                  </m:rPr>
                                  <a:rPr lang="en-US" sz="1350" dirty="0">
                                    <a:solidFill>
                                      <a:srgbClr val="FF0000"/>
                                    </a:solidFill>
                                    <a:latin typeface="Times New Roman" panose="02020603050405020304" pitchFamily="18" charset="0"/>
                                    <a:cs typeface="Times New Roman" panose="02020603050405020304" pitchFamily="18" charset="0"/>
                                  </a:rPr>
                                  <m:t>Red</m:t>
                                </m:r>
                                <m:r>
                                  <m:rPr>
                                    <m:nor/>
                                  </m:rPr>
                                  <a:rPr lang="en-US" sz="1350" dirty="0">
                                    <a:solidFill>
                                      <a:srgbClr val="FF0000"/>
                                    </a:solidFill>
                                  </a:rPr>
                                  <m:t> </m:t>
                                </m:r>
                              </m:e>
                            </m:mr>
                            <m:mr>
                              <m:e>
                                <m:r>
                                  <m:rPr>
                                    <m:nor/>
                                  </m:rPr>
                                  <a:rPr lang="en-US" sz="1350" dirty="0">
                                    <a:solidFill>
                                      <a:srgbClr val="FF6600"/>
                                    </a:solidFill>
                                    <a:latin typeface="Times New Roman" panose="02020603050405020304" pitchFamily="18" charset="0"/>
                                    <a:cs typeface="Times New Roman" panose="02020603050405020304" pitchFamily="18" charset="0"/>
                                  </a:rPr>
                                  <m:t>Orange</m:t>
                                </m:r>
                                <m:r>
                                  <m:rPr>
                                    <m:nor/>
                                  </m:rPr>
                                  <a:rPr lang="en-US" sz="1350" dirty="0">
                                    <a:solidFill>
                                      <a:srgbClr val="FF6600"/>
                                    </a:solidFill>
                                  </a:rPr>
                                  <m:t> </m:t>
                                </m:r>
                              </m:e>
                            </m:mr>
                            <m:mr>
                              <m:e>
                                <m:r>
                                  <m:rPr>
                                    <m:nor/>
                                  </m:rPr>
                                  <a:rPr lang="en-US" sz="1350" dirty="0" smtClean="0">
                                    <a:ln>
                                      <a:solidFill>
                                        <a:schemeClr val="bg1">
                                          <a:lumMod val="10000"/>
                                        </a:schemeClr>
                                      </a:solidFill>
                                    </a:ln>
                                    <a:solidFill>
                                      <a:srgbClr val="FFFF00"/>
                                    </a:solidFill>
                                    <a:latin typeface="Times New Roman" panose="02020603050405020304" pitchFamily="18" charset="0"/>
                                    <a:cs typeface="Times New Roman" panose="02020603050405020304" pitchFamily="18" charset="0"/>
                                  </a:rPr>
                                  <m:t>Yellow</m:t>
                                </m:r>
                                <m:r>
                                  <m:rPr>
                                    <m:nor/>
                                  </m:rPr>
                                  <a:rPr lang="en-US" sz="1350" dirty="0">
                                    <a:solidFill>
                                      <a:srgbClr val="FFFF00"/>
                                    </a:solidFill>
                                  </a:rPr>
                                  <m:t> </m:t>
                                </m:r>
                              </m:e>
                            </m:mr>
                            <m:mr>
                              <m:e>
                                <m:r>
                                  <m:rPr>
                                    <m:nor/>
                                  </m:rPr>
                                  <a:rPr lang="en-US" sz="1350" dirty="0">
                                    <a:solidFill>
                                      <a:srgbClr val="3CAF2C"/>
                                    </a:solidFill>
                                    <a:latin typeface="Times New Roman" panose="02020603050405020304" pitchFamily="18" charset="0"/>
                                    <a:cs typeface="Times New Roman" panose="02020603050405020304" pitchFamily="18" charset="0"/>
                                  </a:rPr>
                                  <m:t>Green</m:t>
                                </m:r>
                                <m:r>
                                  <m:rPr>
                                    <m:nor/>
                                  </m:rPr>
                                  <a:rPr lang="en-US" sz="1350" dirty="0">
                                    <a:solidFill>
                                      <a:srgbClr val="3CAF2C"/>
                                    </a:solidFill>
                                    <a:latin typeface="Times New Roman" panose="02020603050405020304" pitchFamily="18" charset="0"/>
                                    <a:cs typeface="Times New Roman" panose="02020603050405020304" pitchFamily="18" charset="0"/>
                                  </a:rPr>
                                  <m:t> </m:t>
                                </m:r>
                              </m:e>
                            </m:mr>
                            <m:mr>
                              <m:e>
                                <m:r>
                                  <m:rPr>
                                    <m:nor/>
                                  </m:rPr>
                                  <a:rPr lang="en-US" sz="1350" dirty="0">
                                    <a:solidFill>
                                      <a:schemeClr val="accent1">
                                        <a:lumMod val="50000"/>
                                      </a:schemeClr>
                                    </a:solidFill>
                                    <a:latin typeface="Times New Roman" panose="02020603050405020304" pitchFamily="18" charset="0"/>
                                    <a:cs typeface="Times New Roman" panose="02020603050405020304" pitchFamily="18" charset="0"/>
                                  </a:rPr>
                                  <m:t>Blue</m:t>
                                </m:r>
                                <m:r>
                                  <m:rPr>
                                    <m:nor/>
                                  </m:rPr>
                                  <a:rPr lang="en-US" sz="1350" dirty="0">
                                    <a:solidFill>
                                      <a:schemeClr val="accent1">
                                        <a:lumMod val="50000"/>
                                      </a:schemeClr>
                                    </a:solidFill>
                                  </a:rPr>
                                  <m:t> </m:t>
                                </m:r>
                              </m:e>
                            </m:mr>
                          </m:m>
                        </m:e>
                      </m:d>
                    </m:oMath>
                  </m:oMathPara>
                </a14:m>
                <a:endParaRPr lang="en-US" sz="1350" dirty="0"/>
              </a:p>
            </p:txBody>
          </p:sp>
        </mc:Choice>
        <mc:Fallback>
          <p:sp>
            <p:nvSpPr>
              <p:cNvPr id="9" name="TextBox 8"/>
              <p:cNvSpPr txBox="1">
                <a:spLocks noRot="1" noChangeAspect="1" noMove="1" noResize="1" noEditPoints="1" noAdjustHandles="1" noChangeArrowheads="1" noChangeShapeType="1" noTextEdit="1"/>
              </p:cNvSpPr>
              <p:nvPr/>
            </p:nvSpPr>
            <p:spPr>
              <a:xfrm>
                <a:off x="1707356" y="1664494"/>
                <a:ext cx="3843338" cy="107850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0" y="2564607"/>
                <a:ext cx="3843338" cy="86837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a:latin typeface="Cambria Math" panose="02040503050406030204" pitchFamily="18" charset="0"/>
                            </a:rPr>
                          </m:ctrlPr>
                        </m:sSubPr>
                        <m:e>
                          <m:r>
                            <a:rPr lang="en-US" sz="1350" i="1">
                              <a:latin typeface="Cambria Math" panose="02040503050406030204" pitchFamily="18" charset="0"/>
                            </a:rPr>
                            <m:t>𝑦</m:t>
                          </m:r>
                        </m:e>
                        <m:sub>
                          <m:r>
                            <a:rPr lang="en-US" sz="1350" i="1">
                              <a:latin typeface="Cambria Math" panose="02040503050406030204" pitchFamily="18" charset="0"/>
                            </a:rPr>
                            <m:t>𝑡</m:t>
                          </m:r>
                        </m:sub>
                      </m:sSub>
                      <m:r>
                        <a:rPr lang="en-US" sz="1350" i="1">
                          <a:latin typeface="Cambria Math" panose="02040503050406030204" pitchFamily="18" charset="0"/>
                        </a:rPr>
                        <m:t>=</m:t>
                      </m:r>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197</m:t>
                          </m:r>
                        </m:sup>
                        <m:e>
                          <m:r>
                            <a:rPr lang="en-US" sz="1350" i="1">
                              <a:latin typeface="Cambria Math" panose="02040503050406030204" pitchFamily="18" charset="0"/>
                            </a:rPr>
                            <m:t>𝟙</m:t>
                          </m:r>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𝑜</m:t>
                              </m:r>
                            </m:e>
                            <m:sub>
                              <m:r>
                                <a:rPr lang="en-US" sz="1350" i="1">
                                  <a:latin typeface="Cambria Math" panose="02040503050406030204" pitchFamily="18" charset="0"/>
                                </a:rPr>
                                <m:t>𝑖</m:t>
                              </m:r>
                            </m:sub>
                          </m:sSub>
                          <m:r>
                            <a:rPr lang="en-US" sz="1350" i="1">
                              <a:latin typeface="Cambria Math" panose="02040503050406030204" pitchFamily="18" charset="0"/>
                            </a:rPr>
                            <m:t>≡</m:t>
                          </m:r>
                          <m:r>
                            <a:rPr lang="en-US" sz="1350" i="1">
                              <a:latin typeface="Cambria Math" panose="02040503050406030204" pitchFamily="18" charset="0"/>
                            </a:rPr>
                            <m:t>𝑡</m:t>
                          </m:r>
                          <m:r>
                            <a:rPr lang="en-US" sz="1350" i="1">
                              <a:latin typeface="Cambria Math" panose="02040503050406030204" pitchFamily="18" charset="0"/>
                            </a:rPr>
                            <m:t>)</m:t>
                          </m:r>
                        </m:e>
                      </m:nary>
                      <m:r>
                        <a:rPr lang="en-US" sz="1350" i="1">
                          <a:latin typeface="Cambria Math" panose="02040503050406030204" pitchFamily="18" charset="0"/>
                        </a:rPr>
                        <m:t>        </m:t>
                      </m:r>
                      <m:r>
                        <a:rPr lang="en-US" sz="1350" i="1">
                          <a:latin typeface="Cambria Math" panose="02040503050406030204" pitchFamily="18" charset="0"/>
                        </a:rPr>
                        <m:t>𝑡</m:t>
                      </m:r>
                      <m:r>
                        <a:rPr lang="en-US" sz="1350" i="1">
                          <a:latin typeface="Cambria Math" panose="02040503050406030204" pitchFamily="18" charset="0"/>
                        </a:rPr>
                        <m:t>∈</m:t>
                      </m:r>
                      <m:d>
                        <m:dPr>
                          <m:ctrlPr>
                            <a:rPr lang="en-US" sz="1350" i="1">
                              <a:latin typeface="Cambria Math" panose="02040503050406030204" pitchFamily="18" charset="0"/>
                              <a:cs typeface="Times New Roman" panose="02020603050405020304" pitchFamily="18" charset="0"/>
                            </a:rPr>
                          </m:ctrlPr>
                        </m:dPr>
                        <m:e>
                          <m:m>
                            <m:mPr>
                              <m:mcs>
                                <m:mc>
                                  <m:mcPr>
                                    <m:count m:val="1"/>
                                    <m:mcJc m:val="center"/>
                                  </m:mcPr>
                                </m:mc>
                              </m:mcs>
                              <m:ctrlPr>
                                <a:rPr lang="en-US" sz="1350" i="1" dirty="0">
                                  <a:solidFill>
                                    <a:srgbClr val="FF0000"/>
                                  </a:solidFill>
                                  <a:latin typeface="Cambria Math" panose="02040503050406030204" pitchFamily="18" charset="0"/>
                                  <a:cs typeface="Times New Roman" panose="02020603050405020304" pitchFamily="18" charset="0"/>
                                </a:rPr>
                              </m:ctrlPr>
                            </m:mPr>
                            <m:mr>
                              <m:e>
                                <m:r>
                                  <m:rPr>
                                    <m:nor/>
                                  </m:rPr>
                                  <a:rPr lang="en-US" sz="1350" dirty="0">
                                    <a:solidFill>
                                      <a:srgbClr val="FF0000"/>
                                    </a:solidFill>
                                    <a:latin typeface="Times New Roman" panose="02020603050405020304" pitchFamily="18" charset="0"/>
                                    <a:cs typeface="Times New Roman" panose="02020603050405020304" pitchFamily="18" charset="0"/>
                                  </a:rPr>
                                  <m:t>Red</m:t>
                                </m:r>
                                <m:r>
                                  <m:rPr>
                                    <m:nor/>
                                  </m:rPr>
                                  <a:rPr lang="en-US" sz="1350" dirty="0">
                                    <a:solidFill>
                                      <a:srgbClr val="FF0000"/>
                                    </a:solidFill>
                                  </a:rPr>
                                  <m:t> </m:t>
                                </m:r>
                              </m:e>
                            </m:mr>
                            <m:mr>
                              <m:e>
                                <m:r>
                                  <m:rPr>
                                    <m:nor/>
                                  </m:rPr>
                                  <a:rPr lang="en-US" sz="1350" dirty="0">
                                    <a:solidFill>
                                      <a:srgbClr val="FFC000"/>
                                    </a:solidFill>
                                    <a:latin typeface="Times New Roman" panose="02020603050405020304" pitchFamily="18" charset="0"/>
                                    <a:cs typeface="Times New Roman" panose="02020603050405020304" pitchFamily="18" charset="0"/>
                                  </a:rPr>
                                  <m:t>Orange</m:t>
                                </m:r>
                                <m:r>
                                  <m:rPr>
                                    <m:nor/>
                                  </m:rPr>
                                  <a:rPr lang="en-US" sz="1350" dirty="0">
                                    <a:solidFill>
                                      <a:srgbClr val="FFC000"/>
                                    </a:solidFill>
                                    <a:latin typeface="Times New Roman" panose="02020603050405020304" pitchFamily="18" charset="0"/>
                                    <a:cs typeface="Times New Roman" panose="02020603050405020304" pitchFamily="18" charset="0"/>
                                  </a:rPr>
                                  <m:t> </m:t>
                                </m:r>
                                <m:r>
                                  <m:rPr>
                                    <m:nor/>
                                  </m:rPr>
                                  <a:rPr lang="en-US" sz="1350" dirty="0">
                                    <a:solidFill>
                                      <a:srgbClr val="FFC000"/>
                                    </a:solidFill>
                                    <a:latin typeface="Times New Roman" panose="02020603050405020304" pitchFamily="18" charset="0"/>
                                    <a:cs typeface="Times New Roman" panose="02020603050405020304" pitchFamily="18" charset="0"/>
                                  </a:rPr>
                                  <m:t>or</m:t>
                                </m:r>
                                <m:r>
                                  <m:rPr>
                                    <m:nor/>
                                  </m:rPr>
                                  <a:rPr lang="en-US" sz="1350" dirty="0">
                                    <a:solidFill>
                                      <a:srgbClr val="FFC000"/>
                                    </a:solidFill>
                                    <a:latin typeface="Times New Roman" panose="02020603050405020304" pitchFamily="18" charset="0"/>
                                    <a:cs typeface="Times New Roman" panose="02020603050405020304" pitchFamily="18" charset="0"/>
                                  </a:rPr>
                                  <m:t> </m:t>
                                </m:r>
                                <m:r>
                                  <m:rPr>
                                    <m:nor/>
                                  </m:rPr>
                                  <a:rPr lang="en-US" sz="1350" dirty="0">
                                    <a:solidFill>
                                      <a:srgbClr val="FFC000"/>
                                    </a:solidFill>
                                    <a:latin typeface="Times New Roman" panose="02020603050405020304" pitchFamily="18" charset="0"/>
                                    <a:cs typeface="Times New Roman" panose="02020603050405020304" pitchFamily="18" charset="0"/>
                                  </a:rPr>
                                  <m:t>Yellow</m:t>
                                </m:r>
                              </m:e>
                            </m:mr>
                            <m:mr>
                              <m:e>
                                <m:r>
                                  <m:rPr>
                                    <m:nor/>
                                  </m:rPr>
                                  <a:rPr lang="en-US" sz="1350" dirty="0">
                                    <a:solidFill>
                                      <a:srgbClr val="3CAF2C"/>
                                    </a:solidFill>
                                    <a:latin typeface="Times New Roman" panose="02020603050405020304" pitchFamily="18" charset="0"/>
                                    <a:cs typeface="Times New Roman" panose="02020603050405020304" pitchFamily="18" charset="0"/>
                                  </a:rPr>
                                  <m:t>Green</m:t>
                                </m:r>
                                <m:r>
                                  <m:rPr>
                                    <m:nor/>
                                  </m:rPr>
                                  <a:rPr lang="en-US" sz="1350" dirty="0">
                                    <a:solidFill>
                                      <a:srgbClr val="3CAF2C"/>
                                    </a:solidFill>
                                    <a:latin typeface="Times New Roman" panose="02020603050405020304" pitchFamily="18" charset="0"/>
                                    <a:cs typeface="Times New Roman" panose="02020603050405020304" pitchFamily="18" charset="0"/>
                                  </a:rPr>
                                  <m:t> </m:t>
                                </m:r>
                              </m:e>
                            </m:mr>
                            <m:mr>
                              <m:e>
                                <m:r>
                                  <m:rPr>
                                    <m:nor/>
                                  </m:rPr>
                                  <a:rPr lang="en-US" sz="1350" dirty="0">
                                    <a:solidFill>
                                      <a:schemeClr val="accent1">
                                        <a:lumMod val="50000"/>
                                      </a:schemeClr>
                                    </a:solidFill>
                                    <a:latin typeface="Times New Roman" panose="02020603050405020304" pitchFamily="18" charset="0"/>
                                    <a:cs typeface="Times New Roman" panose="02020603050405020304" pitchFamily="18" charset="0"/>
                                  </a:rPr>
                                  <m:t>Blue</m:t>
                                </m:r>
                                <m:r>
                                  <m:rPr>
                                    <m:nor/>
                                  </m:rPr>
                                  <a:rPr lang="en-US" sz="1350" dirty="0">
                                    <a:solidFill>
                                      <a:schemeClr val="accent1">
                                        <a:lumMod val="50000"/>
                                      </a:schemeClr>
                                    </a:solidFill>
                                  </a:rPr>
                                  <m:t> </m:t>
                                </m:r>
                              </m:e>
                            </m:mr>
                          </m:m>
                        </m:e>
                      </m:d>
                    </m:oMath>
                  </m:oMathPara>
                </a14:m>
                <a:endParaRPr lang="en-US" sz="1350" dirty="0"/>
              </a:p>
            </p:txBody>
          </p:sp>
        </mc:Choice>
        <mc:Fallback xmlns="">
          <p:sp>
            <p:nvSpPr>
              <p:cNvPr id="10" name="TextBox 9"/>
              <p:cNvSpPr txBox="1">
                <a:spLocks noRot="1" noChangeAspect="1" noMove="1" noResize="1" noEditPoints="1" noAdjustHandles="1" noChangeArrowheads="1" noChangeShapeType="1" noTextEdit="1"/>
              </p:cNvSpPr>
              <p:nvPr/>
            </p:nvSpPr>
            <p:spPr>
              <a:xfrm>
                <a:off x="0" y="2564607"/>
                <a:ext cx="3843338" cy="868379"/>
              </a:xfrm>
              <a:prstGeom prst="rect">
                <a:avLst/>
              </a:prstGeom>
              <a:blipFill>
                <a:blip r:embed="rId9"/>
                <a:stretch>
                  <a:fillRect/>
                </a:stretch>
              </a:blipFill>
            </p:spPr>
            <p:txBody>
              <a:bodyPr/>
              <a:lstStyle/>
              <a:p>
                <a:r>
                  <a:rPr lang="en-US">
                    <a:noFill/>
                  </a:rPr>
                  <a:t> </a:t>
                </a:r>
              </a:p>
            </p:txBody>
          </p:sp>
        </mc:Fallback>
      </mc:AlternateContent>
      <p:sp>
        <p:nvSpPr>
          <p:cNvPr id="12" name="TextBox 11"/>
          <p:cNvSpPr txBox="1"/>
          <p:nvPr/>
        </p:nvSpPr>
        <p:spPr>
          <a:xfrm>
            <a:off x="1" y="4866501"/>
            <a:ext cx="7222331" cy="230832"/>
          </a:xfrm>
          <a:prstGeom prst="rect">
            <a:avLst/>
          </a:prstGeom>
          <a:noFill/>
        </p:spPr>
        <p:txBody>
          <a:bodyPr wrap="square" rtlCol="0">
            <a:spAutoFit/>
          </a:bodyPr>
          <a:lstStyle/>
          <a:p>
            <a:r>
              <a:rPr lang="en-US" sz="900" dirty="0">
                <a:latin typeface="Times New Roman" panose="02020603050405020304" pitchFamily="18" charset="0"/>
                <a:cs typeface="Times New Roman" panose="02020603050405020304" pitchFamily="18" charset="0"/>
              </a:rPr>
              <a:t>DLR77 (</a:t>
            </a:r>
            <a:r>
              <a:rPr lang="en-US" sz="900" dirty="0">
                <a:latin typeface="Times New Roman" panose="02020603050405020304" pitchFamily="18" charset="0"/>
                <a:cs typeface="Times New Roman" panose="02020603050405020304" pitchFamily="18" charset="0"/>
                <a:hlinkClick r:id="rId10"/>
              </a:rPr>
              <a:t>https://www.jstor.org/stable/2984875</a:t>
            </a:r>
            <a:r>
              <a:rPr lang="en-US" sz="9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99518169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62256" y="133835"/>
            <a:ext cx="9010307"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(in general) – A Multinomial Example (E-Step)</a:t>
            </a:r>
          </a:p>
        </p:txBody>
      </p:sp>
      <p:sp>
        <p:nvSpPr>
          <p:cNvPr id="3" name="TextBox 2"/>
          <p:cNvSpPr txBox="1"/>
          <p:nvPr/>
        </p:nvSpPr>
        <p:spPr>
          <a:xfrm>
            <a:off x="314325" y="685801"/>
            <a:ext cx="8693944" cy="715581"/>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Clearly, due to the fact that a marble cannot </a:t>
            </a:r>
            <a:r>
              <a:rPr lang="en-US" sz="1350" i="1" dirty="0">
                <a:latin typeface="Times New Roman" panose="02020603050405020304" pitchFamily="18" charset="0"/>
                <a:cs typeface="Times New Roman" panose="02020603050405020304" pitchFamily="18" charset="0"/>
              </a:rPr>
              <a:t>actually </a:t>
            </a:r>
            <a:r>
              <a:rPr lang="en-US" sz="1350" dirty="0">
                <a:latin typeface="Times New Roman" panose="02020603050405020304" pitchFamily="18" charset="0"/>
                <a:cs typeface="Times New Roman" panose="02020603050405020304" pitchFamily="18" charset="0"/>
              </a:rPr>
              <a:t>be two colors simultaneously, there is no probability that any marble is </a:t>
            </a:r>
            <a:r>
              <a:rPr lang="en-US" sz="1350" i="1" dirty="0">
                <a:latin typeface="Times New Roman" panose="02020603050405020304" pitchFamily="18" charset="0"/>
                <a:cs typeface="Times New Roman" panose="02020603050405020304" pitchFamily="18" charset="0"/>
              </a:rPr>
              <a:t>truly </a:t>
            </a:r>
            <a:r>
              <a:rPr lang="en-US" sz="1350" dirty="0">
                <a:latin typeface="Times New Roman" panose="02020603050405020304" pitchFamily="18" charset="0"/>
                <a:cs typeface="Times New Roman" panose="02020603050405020304" pitchFamily="18" charset="0"/>
              </a:rPr>
              <a:t>both orange and yellow at the same time, therefore we may express the probability that a marble is orange or yellow as follows: </a:t>
            </a:r>
            <a:r>
              <a:rPr lang="en-US" sz="1350" i="1" dirty="0">
                <a:latin typeface="Times New Roman" panose="02020603050405020304" pitchFamily="18" charset="0"/>
                <a:cs typeface="Times New Roman" panose="02020603050405020304" pitchFamily="18" charset="0"/>
              </a:rPr>
              <a:t> </a:t>
            </a:r>
            <a:r>
              <a:rPr lang="en-US" sz="1350" dirty="0">
                <a:latin typeface="Times New Roman" panose="02020603050405020304" pitchFamily="18" charset="0"/>
                <a:cs typeface="Times New Roman" panose="02020603050405020304" pitchFamily="18" charset="0"/>
              </a:rPr>
              <a:t> </a:t>
            </a:r>
          </a:p>
        </p:txBody>
      </p:sp>
      <mc:AlternateContent xmlns:mc="http://schemas.openxmlformats.org/markup-compatibility/2006">
        <mc:Choice xmlns:a14="http://schemas.microsoft.com/office/drawing/2010/main" Requires="a14">
          <p:sp>
            <p:nvSpPr>
              <p:cNvPr id="4" name="TextBox 3"/>
              <p:cNvSpPr txBox="1"/>
              <p:nvPr/>
            </p:nvSpPr>
            <p:spPr>
              <a:xfrm>
                <a:off x="-64294" y="1293019"/>
                <a:ext cx="9208294" cy="559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solidFill>
                            <a:srgbClr val="000000"/>
                          </a:solidFill>
                          <a:latin typeface="Cambria Math" panose="02040503050406030204" pitchFamily="18" charset="0"/>
                        </a:rPr>
                        <m:t>𝑃</m:t>
                      </m:r>
                      <m:d>
                        <m:dPr>
                          <m:ctrlPr>
                            <a:rPr lang="en-US" sz="1350" i="1">
                              <a:solidFill>
                                <a:srgbClr val="000000"/>
                              </a:solidFill>
                              <a:latin typeface="Cambria Math" panose="02040503050406030204" pitchFamily="18" charset="0"/>
                            </a:rPr>
                          </m:ctrlPr>
                        </m:dPr>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𝑜</m:t>
                              </m:r>
                            </m:e>
                            <m:sub>
                              <m:r>
                                <a:rPr lang="en-US" sz="1350" i="1">
                                  <a:solidFill>
                                    <a:srgbClr val="000000"/>
                                  </a:solidFill>
                                  <a:latin typeface="Cambria Math" panose="02040503050406030204" pitchFamily="18" charset="0"/>
                                </a:rPr>
                                <m:t>𝑖</m:t>
                              </m:r>
                            </m:sub>
                          </m:sSub>
                          <m:r>
                            <a:rPr lang="en-US" sz="1350" i="1">
                              <a:solidFill>
                                <a:srgbClr val="000000"/>
                              </a:solidFill>
                              <a:latin typeface="Cambria Math" panose="02040503050406030204" pitchFamily="18" charset="0"/>
                            </a:rPr>
                            <m:t>=</m:t>
                          </m:r>
                          <m:d>
                            <m:dPr>
                              <m:ctrlPr>
                                <a:rPr lang="en-US" sz="1350" i="1">
                                  <a:solidFill>
                                    <a:srgbClr val="000000"/>
                                  </a:solidFill>
                                  <a:latin typeface="Cambria Math" panose="02040503050406030204" pitchFamily="18" charset="0"/>
                                  <a:cs typeface="Times New Roman" panose="02020603050405020304" pitchFamily="18" charset="0"/>
                                </a:rPr>
                              </m:ctrlPr>
                            </m:dPr>
                            <m:e>
                              <m:r>
                                <m:rPr>
                                  <m:nor/>
                                </m:rPr>
                                <a:rPr lang="en-US" sz="1400" dirty="0">
                                  <a:solidFill>
                                    <a:srgbClr val="FFC000"/>
                                  </a:solidFill>
                                  <a:latin typeface="Times New Roman" panose="02020603050405020304" pitchFamily="18" charset="0"/>
                                  <a:cs typeface="Times New Roman" panose="02020603050405020304" pitchFamily="18" charset="0"/>
                                </a:rPr>
                                <m:t>Orange</m:t>
                              </m:r>
                              <m:r>
                                <m:rPr>
                                  <m:nor/>
                                </m:rPr>
                                <a:rPr lang="en-US" sz="1400" dirty="0">
                                  <a:solidFill>
                                    <a:srgbClr val="FFC000"/>
                                  </a:solidFill>
                                  <a:latin typeface="Times New Roman" panose="02020603050405020304" pitchFamily="18" charset="0"/>
                                  <a:cs typeface="Times New Roman" panose="02020603050405020304" pitchFamily="18" charset="0"/>
                                </a:rPr>
                                <m:t> </m:t>
                              </m:r>
                              <m:r>
                                <m:rPr>
                                  <m:nor/>
                                </m:rPr>
                                <a:rPr lang="en-US" sz="1400" dirty="0">
                                  <a:solidFill>
                                    <a:srgbClr val="FFC000"/>
                                  </a:solidFill>
                                  <a:latin typeface="Times New Roman" panose="02020603050405020304" pitchFamily="18" charset="0"/>
                                  <a:cs typeface="Times New Roman" panose="02020603050405020304" pitchFamily="18" charset="0"/>
                                </a:rPr>
                                <m:t>or</m:t>
                              </m:r>
                              <m:r>
                                <m:rPr>
                                  <m:nor/>
                                </m:rPr>
                                <a:rPr lang="en-US" sz="1400" dirty="0">
                                  <a:solidFill>
                                    <a:srgbClr val="FFC000"/>
                                  </a:solidFill>
                                  <a:latin typeface="Times New Roman" panose="02020603050405020304" pitchFamily="18" charset="0"/>
                                  <a:cs typeface="Times New Roman" panose="02020603050405020304" pitchFamily="18" charset="0"/>
                                </a:rPr>
                                <m:t> </m:t>
                              </m:r>
                              <m:r>
                                <m:rPr>
                                  <m:nor/>
                                </m:rPr>
                                <a:rPr lang="en-US" sz="1400" dirty="0">
                                  <a:solidFill>
                                    <a:srgbClr val="FFC000"/>
                                  </a:solidFill>
                                  <a:latin typeface="Times New Roman" panose="02020603050405020304" pitchFamily="18" charset="0"/>
                                  <a:cs typeface="Times New Roman" panose="02020603050405020304" pitchFamily="18" charset="0"/>
                                </a:rPr>
                                <m:t>Yellow</m:t>
                              </m:r>
                            </m:e>
                          </m:d>
                        </m:e>
                      </m:d>
                      <m:r>
                        <a:rPr lang="en-US" sz="1350" i="1" dirty="0">
                          <a:solidFill>
                            <a:srgbClr val="000000"/>
                          </a:solidFill>
                          <a:latin typeface="Cambria Math" panose="02040503050406030204" pitchFamily="18" charset="0"/>
                        </a:rPr>
                        <m:t>=</m:t>
                      </m:r>
                      <m:r>
                        <a:rPr lang="en-US" sz="1350" i="1" dirty="0">
                          <a:solidFill>
                            <a:srgbClr val="000000"/>
                          </a:solidFill>
                          <a:latin typeface="Cambria Math" panose="02040503050406030204" pitchFamily="18" charset="0"/>
                        </a:rPr>
                        <m:t>𝑃</m:t>
                      </m:r>
                      <m:d>
                        <m:dPr>
                          <m:ctrlPr>
                            <a:rPr lang="en-US" sz="1350" i="1" dirty="0">
                              <a:solidFill>
                                <a:srgbClr val="000000"/>
                              </a:solidFill>
                              <a:latin typeface="Cambria Math" panose="02040503050406030204" pitchFamily="18" charset="0"/>
                            </a:rPr>
                          </m:ctrlPr>
                        </m:dPr>
                        <m:e>
                          <m:sSub>
                            <m:sSubPr>
                              <m:ctrlPr>
                                <a:rPr lang="en-US" sz="1350" i="1" dirty="0">
                                  <a:solidFill>
                                    <a:srgbClr val="000000"/>
                                  </a:solidFill>
                                  <a:latin typeface="Cambria Math" panose="02040503050406030204" pitchFamily="18" charset="0"/>
                                </a:rPr>
                              </m:ctrlPr>
                            </m:sSubPr>
                            <m:e>
                              <m:r>
                                <a:rPr lang="en-US" sz="1350" i="1" dirty="0">
                                  <a:solidFill>
                                    <a:srgbClr val="000000"/>
                                  </a:solidFill>
                                  <a:latin typeface="Cambria Math" panose="02040503050406030204" pitchFamily="18" charset="0"/>
                                </a:rPr>
                                <m:t>𝑐</m:t>
                              </m:r>
                            </m:e>
                            <m:sub>
                              <m:r>
                                <a:rPr lang="en-US" sz="1350" i="1" dirty="0">
                                  <a:solidFill>
                                    <a:srgbClr val="000000"/>
                                  </a:solidFill>
                                  <a:latin typeface="Cambria Math" panose="02040503050406030204" pitchFamily="18" charset="0"/>
                                </a:rPr>
                                <m:t>𝑖</m:t>
                              </m:r>
                            </m:sub>
                          </m:sSub>
                          <m:r>
                            <a:rPr lang="en-US" sz="1350" i="1" dirty="0">
                              <a:solidFill>
                                <a:srgbClr val="000000"/>
                              </a:solidFill>
                              <a:latin typeface="Cambria Math" panose="02040503050406030204" pitchFamily="18" charset="0"/>
                            </a:rPr>
                            <m:t>∈</m:t>
                          </m:r>
                          <m:d>
                            <m:dPr>
                              <m:ctrlPr>
                                <a:rPr lang="en-US" sz="1350" i="1">
                                  <a:solidFill>
                                    <a:srgbClr val="0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1350" i="1" dirty="0">
                                      <a:solidFill>
                                        <a:srgbClr val="000000"/>
                                      </a:solidFill>
                                      <a:latin typeface="Cambria Math" panose="02040503050406030204" pitchFamily="18" charset="0"/>
                                      <a:cs typeface="Times New Roman" panose="02020603050405020304" pitchFamily="18" charset="0"/>
                                    </a:rPr>
                                  </m:ctrlPr>
                                </m:mPr>
                                <m:mr>
                                  <m:e>
                                    <m:r>
                                      <m:rPr>
                                        <m:nor/>
                                      </m:rPr>
                                      <a:rPr lang="en-US" sz="1350" dirty="0">
                                        <a:solidFill>
                                          <a:srgbClr val="FF6600"/>
                                        </a:solidFill>
                                        <a:latin typeface="Times New Roman" panose="02020603050405020304" pitchFamily="18" charset="0"/>
                                        <a:cs typeface="Times New Roman" panose="02020603050405020304" pitchFamily="18" charset="0"/>
                                      </a:rPr>
                                      <m:t>Orange</m:t>
                                    </m:r>
                                  </m:e>
                                </m:mr>
                                <m:mr>
                                  <m:e>
                                    <m:r>
                                      <m:rPr>
                                        <m:nor/>
                                      </m:rPr>
                                      <a:rPr lang="en-US" sz="1350" dirty="0">
                                        <a:ln>
                                          <a:solidFill>
                                            <a:srgbClr val="000000"/>
                                          </a:solidFill>
                                        </a:ln>
                                        <a:solidFill>
                                          <a:srgbClr val="FFFF00"/>
                                        </a:solidFill>
                                        <a:latin typeface="Times New Roman" panose="02020603050405020304" pitchFamily="18" charset="0"/>
                                        <a:cs typeface="Times New Roman" panose="02020603050405020304" pitchFamily="18" charset="0"/>
                                      </a:rPr>
                                      <m:t>Yellow</m:t>
                                    </m:r>
                                  </m:e>
                                </m:mr>
                              </m:m>
                            </m:e>
                          </m:d>
                        </m:e>
                      </m:d>
                      <m:r>
                        <a:rPr lang="en-US" sz="1350" i="1" dirty="0">
                          <a:solidFill>
                            <a:srgbClr val="000000"/>
                          </a:solidFill>
                          <a:latin typeface="Cambria Math" panose="02040503050406030204" pitchFamily="18" charset="0"/>
                        </a:rPr>
                        <m:t>=</m:t>
                      </m:r>
                      <m:r>
                        <a:rPr lang="en-US" sz="1350" i="1" dirty="0">
                          <a:solidFill>
                            <a:srgbClr val="000000"/>
                          </a:solidFill>
                          <a:latin typeface="Cambria Math" panose="02040503050406030204" pitchFamily="18" charset="0"/>
                        </a:rPr>
                        <m:t>𝑃</m:t>
                      </m:r>
                      <m:d>
                        <m:dPr>
                          <m:ctrlPr>
                            <a:rPr lang="en-US" sz="1350" i="1" dirty="0">
                              <a:solidFill>
                                <a:srgbClr val="000000"/>
                              </a:solidFill>
                              <a:latin typeface="Cambria Math" panose="02040503050406030204" pitchFamily="18" charset="0"/>
                            </a:rPr>
                          </m:ctrlPr>
                        </m:dPr>
                        <m:e>
                          <m:sSub>
                            <m:sSubPr>
                              <m:ctrlPr>
                                <a:rPr lang="en-US" sz="1350" i="1" dirty="0">
                                  <a:solidFill>
                                    <a:srgbClr val="000000"/>
                                  </a:solidFill>
                                  <a:latin typeface="Cambria Math" panose="02040503050406030204" pitchFamily="18" charset="0"/>
                                </a:rPr>
                              </m:ctrlPr>
                            </m:sSubPr>
                            <m:e>
                              <m:r>
                                <a:rPr lang="en-US" sz="1350" i="1" dirty="0">
                                  <a:solidFill>
                                    <a:srgbClr val="000000"/>
                                  </a:solidFill>
                                  <a:latin typeface="Cambria Math" panose="02040503050406030204" pitchFamily="18" charset="0"/>
                                </a:rPr>
                                <m:t>𝑐</m:t>
                              </m:r>
                            </m:e>
                            <m:sub>
                              <m:r>
                                <a:rPr lang="en-US" sz="1350" i="1" dirty="0">
                                  <a:solidFill>
                                    <a:srgbClr val="000000"/>
                                  </a:solidFill>
                                  <a:latin typeface="Cambria Math" panose="02040503050406030204" pitchFamily="18" charset="0"/>
                                </a:rPr>
                                <m:t>𝑖</m:t>
                              </m:r>
                            </m:sub>
                          </m:sSub>
                          <m:r>
                            <a:rPr lang="en-US" sz="1350" i="1" dirty="0">
                              <a:solidFill>
                                <a:srgbClr val="000000"/>
                              </a:solidFill>
                              <a:latin typeface="Cambria Math" panose="02040503050406030204" pitchFamily="18" charset="0"/>
                            </a:rPr>
                            <m:t>=</m:t>
                          </m:r>
                          <m:r>
                            <m:rPr>
                              <m:nor/>
                            </m:rPr>
                            <a:rPr lang="en-US" sz="1350" dirty="0">
                              <a:solidFill>
                                <a:srgbClr val="FF6600"/>
                              </a:solidFill>
                              <a:latin typeface="Times New Roman" panose="02020603050405020304" pitchFamily="18" charset="0"/>
                              <a:cs typeface="Times New Roman" panose="02020603050405020304" pitchFamily="18" charset="0"/>
                            </a:rPr>
                            <m:t>Orange</m:t>
                          </m:r>
                        </m:e>
                      </m:d>
                      <m:r>
                        <a:rPr lang="en-US" sz="1350" i="1" dirty="0">
                          <a:solidFill>
                            <a:srgbClr val="000000"/>
                          </a:solidFill>
                          <a:latin typeface="Cambria Math" panose="02040503050406030204" pitchFamily="18" charset="0"/>
                          <a:cs typeface="Times New Roman" panose="02020603050405020304" pitchFamily="18" charset="0"/>
                        </a:rPr>
                        <m:t>+</m:t>
                      </m:r>
                      <m:r>
                        <a:rPr lang="en-US" sz="1350" i="1" dirty="0">
                          <a:solidFill>
                            <a:srgbClr val="000000"/>
                          </a:solidFill>
                          <a:latin typeface="Cambria Math" panose="02040503050406030204" pitchFamily="18" charset="0"/>
                        </a:rPr>
                        <m:t>𝑃</m:t>
                      </m:r>
                      <m:d>
                        <m:dPr>
                          <m:ctrlPr>
                            <a:rPr lang="en-US" sz="1350" i="1" dirty="0">
                              <a:solidFill>
                                <a:srgbClr val="000000"/>
                              </a:solidFill>
                              <a:latin typeface="Cambria Math" panose="02040503050406030204" pitchFamily="18" charset="0"/>
                            </a:rPr>
                          </m:ctrlPr>
                        </m:dPr>
                        <m:e>
                          <m:sSub>
                            <m:sSubPr>
                              <m:ctrlPr>
                                <a:rPr lang="en-US" sz="1350" i="1" dirty="0">
                                  <a:solidFill>
                                    <a:srgbClr val="000000"/>
                                  </a:solidFill>
                                  <a:latin typeface="Cambria Math" panose="02040503050406030204" pitchFamily="18" charset="0"/>
                                </a:rPr>
                              </m:ctrlPr>
                            </m:sSubPr>
                            <m:e>
                              <m:r>
                                <a:rPr lang="en-US" sz="1350" i="1" dirty="0">
                                  <a:solidFill>
                                    <a:srgbClr val="000000"/>
                                  </a:solidFill>
                                  <a:latin typeface="Cambria Math" panose="02040503050406030204" pitchFamily="18" charset="0"/>
                                </a:rPr>
                                <m:t>𝑐</m:t>
                              </m:r>
                            </m:e>
                            <m:sub>
                              <m:r>
                                <a:rPr lang="en-US" sz="1350" i="1" dirty="0">
                                  <a:solidFill>
                                    <a:srgbClr val="000000"/>
                                  </a:solidFill>
                                  <a:latin typeface="Cambria Math" panose="02040503050406030204" pitchFamily="18" charset="0"/>
                                </a:rPr>
                                <m:t>𝑖</m:t>
                              </m:r>
                            </m:sub>
                          </m:sSub>
                          <m:r>
                            <a:rPr lang="en-US" sz="1350" i="1" dirty="0">
                              <a:solidFill>
                                <a:srgbClr val="000000"/>
                              </a:solidFill>
                              <a:latin typeface="Cambria Math" panose="02040503050406030204" pitchFamily="18" charset="0"/>
                            </a:rPr>
                            <m:t>=</m:t>
                          </m:r>
                          <m:r>
                            <m:rPr>
                              <m:nor/>
                            </m:rPr>
                            <a:rPr lang="en-US" sz="1350" dirty="0">
                              <a:ln>
                                <a:solidFill>
                                  <a:srgbClr val="000000"/>
                                </a:solidFill>
                              </a:ln>
                              <a:solidFill>
                                <a:srgbClr val="FFFF00"/>
                              </a:solidFill>
                              <a:latin typeface="Times New Roman" panose="02020603050405020304" pitchFamily="18" charset="0"/>
                              <a:cs typeface="Times New Roman" panose="02020603050405020304" pitchFamily="18" charset="0"/>
                            </a:rPr>
                            <m:t>Yellow</m:t>
                          </m:r>
                        </m:e>
                      </m:d>
                      <m:r>
                        <a:rPr lang="en-US" sz="1350" dirty="0">
                          <a:solidFill>
                            <a:srgbClr val="000000"/>
                          </a:solidFill>
                          <a:latin typeface="Cambria Math" panose="02040503050406030204" pitchFamily="18" charset="0"/>
                          <a:cs typeface="Times New Roman" panose="02020603050405020304" pitchFamily="18" charset="0"/>
                        </a:rPr>
                        <m:t>−</m:t>
                      </m:r>
                      <m:r>
                        <a:rPr lang="en-US" sz="1350" i="1" dirty="0">
                          <a:solidFill>
                            <a:srgbClr val="000000"/>
                          </a:solidFill>
                          <a:latin typeface="Cambria Math" panose="02040503050406030204" pitchFamily="18" charset="0"/>
                        </a:rPr>
                        <m:t>𝑃</m:t>
                      </m:r>
                      <m:d>
                        <m:dPr>
                          <m:ctrlPr>
                            <a:rPr lang="en-US" sz="1350" i="1" dirty="0">
                              <a:solidFill>
                                <a:srgbClr val="000000"/>
                              </a:solidFill>
                              <a:latin typeface="Cambria Math" panose="02040503050406030204" pitchFamily="18" charset="0"/>
                            </a:rPr>
                          </m:ctrlPr>
                        </m:dPr>
                        <m:e>
                          <m:sSub>
                            <m:sSubPr>
                              <m:ctrlPr>
                                <a:rPr lang="en-US" sz="1350" i="1" dirty="0">
                                  <a:solidFill>
                                    <a:srgbClr val="000000"/>
                                  </a:solidFill>
                                  <a:latin typeface="Cambria Math" panose="02040503050406030204" pitchFamily="18" charset="0"/>
                                </a:rPr>
                              </m:ctrlPr>
                            </m:sSubPr>
                            <m:e>
                              <m:r>
                                <a:rPr lang="en-US" sz="1350" i="1" dirty="0">
                                  <a:solidFill>
                                    <a:srgbClr val="000000"/>
                                  </a:solidFill>
                                  <a:latin typeface="Cambria Math" panose="02040503050406030204" pitchFamily="18" charset="0"/>
                                </a:rPr>
                                <m:t>𝑐</m:t>
                              </m:r>
                            </m:e>
                            <m:sub>
                              <m:r>
                                <a:rPr lang="en-US" sz="1350" i="1" dirty="0">
                                  <a:solidFill>
                                    <a:srgbClr val="000000"/>
                                  </a:solidFill>
                                  <a:latin typeface="Cambria Math" panose="02040503050406030204" pitchFamily="18" charset="0"/>
                                </a:rPr>
                                <m:t>𝑖</m:t>
                              </m:r>
                            </m:sub>
                          </m:sSub>
                          <m:r>
                            <a:rPr lang="en-US" sz="1350" i="1" dirty="0">
                              <a:solidFill>
                                <a:srgbClr val="000000"/>
                              </a:solidFill>
                              <a:latin typeface="Cambria Math" panose="02040503050406030204" pitchFamily="18" charset="0"/>
                            </a:rPr>
                            <m:t>=</m:t>
                          </m:r>
                          <m:r>
                            <m:rPr>
                              <m:nor/>
                            </m:rPr>
                            <a:rPr lang="en-US" sz="1350" dirty="0">
                              <a:ln>
                                <a:solidFill>
                                  <a:srgbClr val="000000"/>
                                </a:solidFill>
                              </a:ln>
                              <a:solidFill>
                                <a:srgbClr val="FFFF00"/>
                              </a:solidFill>
                              <a:latin typeface="Times New Roman" panose="02020603050405020304" pitchFamily="18" charset="0"/>
                              <a:cs typeface="Times New Roman" panose="02020603050405020304" pitchFamily="18" charset="0"/>
                            </a:rPr>
                            <m:t>Yellow</m:t>
                          </m:r>
                          <m:r>
                            <a:rPr lang="en-US" sz="1350" i="1" dirty="0">
                              <a:solidFill>
                                <a:srgbClr val="FFFF00"/>
                              </a:solidFill>
                              <a:latin typeface="Cambria Math" panose="02040503050406030204" pitchFamily="18" charset="0"/>
                              <a:cs typeface="Times New Roman" panose="02020603050405020304" pitchFamily="18" charset="0"/>
                            </a:rPr>
                            <m:t> </m:t>
                          </m:r>
                          <m:r>
                            <a:rPr lang="en-US" sz="1350" i="1" dirty="0">
                              <a:solidFill>
                                <a:srgbClr val="000000"/>
                              </a:solidFill>
                              <a:latin typeface="Cambria Math" panose="02040503050406030204" pitchFamily="18" charset="0"/>
                              <a:cs typeface="Times New Roman" panose="02020603050405020304" pitchFamily="18" charset="0"/>
                            </a:rPr>
                            <m:t>&amp;</m:t>
                          </m:r>
                          <m:sSub>
                            <m:sSubPr>
                              <m:ctrlPr>
                                <a:rPr lang="en-US" sz="1350" i="1" dirty="0">
                                  <a:solidFill>
                                    <a:srgbClr val="000000"/>
                                  </a:solidFill>
                                  <a:latin typeface="Cambria Math" panose="02040503050406030204" pitchFamily="18" charset="0"/>
                                </a:rPr>
                              </m:ctrlPr>
                            </m:sSubPr>
                            <m:e>
                              <m:r>
                                <a:rPr lang="en-US" sz="1350" i="1" dirty="0">
                                  <a:solidFill>
                                    <a:srgbClr val="000000"/>
                                  </a:solidFill>
                                  <a:latin typeface="Cambria Math" panose="02040503050406030204" pitchFamily="18" charset="0"/>
                                </a:rPr>
                                <m:t> </m:t>
                              </m:r>
                              <m:r>
                                <a:rPr lang="en-US" sz="1350" i="1" dirty="0">
                                  <a:solidFill>
                                    <a:srgbClr val="000000"/>
                                  </a:solidFill>
                                  <a:latin typeface="Cambria Math" panose="02040503050406030204" pitchFamily="18" charset="0"/>
                                </a:rPr>
                                <m:t>𝑐</m:t>
                              </m:r>
                            </m:e>
                            <m:sub>
                              <m:r>
                                <a:rPr lang="en-US" sz="1350" i="1" dirty="0">
                                  <a:solidFill>
                                    <a:srgbClr val="000000"/>
                                  </a:solidFill>
                                  <a:latin typeface="Cambria Math" panose="02040503050406030204" pitchFamily="18" charset="0"/>
                                </a:rPr>
                                <m:t>𝑖</m:t>
                              </m:r>
                            </m:sub>
                          </m:sSub>
                          <m:r>
                            <a:rPr lang="en-US" sz="1350" i="1" dirty="0">
                              <a:solidFill>
                                <a:srgbClr val="000000"/>
                              </a:solidFill>
                              <a:latin typeface="Cambria Math" panose="02040503050406030204" pitchFamily="18" charset="0"/>
                            </a:rPr>
                            <m:t>=</m:t>
                          </m:r>
                          <m:r>
                            <m:rPr>
                              <m:nor/>
                            </m:rPr>
                            <a:rPr lang="en-US" sz="1350" dirty="0">
                              <a:solidFill>
                                <a:srgbClr val="FF6600"/>
                              </a:solidFill>
                              <a:latin typeface="Times New Roman" panose="02020603050405020304" pitchFamily="18" charset="0"/>
                              <a:cs typeface="Times New Roman" panose="02020603050405020304" pitchFamily="18" charset="0"/>
                            </a:rPr>
                            <m:t>Orange</m:t>
                          </m:r>
                        </m:e>
                      </m:d>
                    </m:oMath>
                  </m:oMathPara>
                </a14:m>
                <a:endParaRPr lang="en-US" sz="1350" dirty="0">
                  <a:solidFill>
                    <a:srgbClr val="000000"/>
                  </a:solidFill>
                </a:endParaRPr>
              </a:p>
            </p:txBody>
          </p:sp>
        </mc:Choice>
        <mc:Fallback>
          <p:sp>
            <p:nvSpPr>
              <p:cNvPr id="4" name="TextBox 3"/>
              <p:cNvSpPr txBox="1">
                <a:spLocks noRot="1" noChangeAspect="1" noMove="1" noResize="1" noEditPoints="1" noAdjustHandles="1" noChangeArrowheads="1" noChangeShapeType="1" noTextEdit="1"/>
              </p:cNvSpPr>
              <p:nvPr/>
            </p:nvSpPr>
            <p:spPr>
              <a:xfrm>
                <a:off x="-64294" y="1293019"/>
                <a:ext cx="9208294" cy="5591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p:cNvSpPr txBox="1"/>
              <p:nvPr/>
            </p:nvSpPr>
            <p:spPr>
              <a:xfrm>
                <a:off x="-3898" y="3452833"/>
                <a:ext cx="2643188" cy="1520801"/>
              </a:xfrm>
              <a:prstGeom prst="rect">
                <a:avLst/>
              </a:prstGeom>
              <a:noFill/>
            </p:spPr>
            <p:txBody>
              <a:bodyPr wrap="square" rtlCol="0">
                <a:spAutoFit/>
              </a:bodyPr>
              <a:lstStyle/>
              <a:p>
                <a:r>
                  <a:rPr lang="en-US" sz="1200" dirty="0"/>
                  <a:t>Suppose that we observe 197 marbles, and arrive at the following counts:</a:t>
                </a:r>
              </a:p>
              <a:p>
                <a:endParaRPr lang="en-US" sz="1200" dirty="0"/>
              </a:p>
              <a:p>
                <a14:m>
                  <m:oMath xmlns:m="http://schemas.openxmlformats.org/officeDocument/2006/math">
                    <m:d>
                      <m:dPr>
                        <m:ctrlPr>
                          <a:rPr lang="en-US" sz="1200" i="1">
                            <a:latin typeface="Cambria Math" panose="02040503050406030204" pitchFamily="18" charset="0"/>
                            <a:cs typeface="Times New Roman" panose="02020603050405020304" pitchFamily="18" charset="0"/>
                          </a:rPr>
                        </m:ctrlPr>
                      </m:dPr>
                      <m:e>
                        <m:m>
                          <m:mPr>
                            <m:mcs>
                              <m:mc>
                                <m:mcPr>
                                  <m:count m:val="1"/>
                                  <m:mcJc m:val="center"/>
                                </m:mcPr>
                              </m:mc>
                            </m:mcs>
                            <m:ctrlPr>
                              <a:rPr lang="en-US" sz="1200" i="1" dirty="0">
                                <a:solidFill>
                                  <a:srgbClr val="FF0000"/>
                                </a:solidFill>
                                <a:latin typeface="Cambria Math" panose="02040503050406030204" pitchFamily="18" charset="0"/>
                                <a:cs typeface="Times New Roman" panose="02020603050405020304" pitchFamily="18" charset="0"/>
                              </a:rPr>
                            </m:ctrlPr>
                          </m:mPr>
                          <m:mr>
                            <m:e>
                              <m:r>
                                <m:rPr>
                                  <m:nor/>
                                </m:rPr>
                                <a:rPr lang="en-US" sz="1200" dirty="0">
                                  <a:solidFill>
                                    <a:srgbClr val="FF0000"/>
                                  </a:solidFill>
                                  <a:latin typeface="Cambria Math" panose="02040503050406030204" pitchFamily="18" charset="0"/>
                                  <a:cs typeface="Times New Roman" panose="02020603050405020304" pitchFamily="18" charset="0"/>
                                </a:rPr>
                                <m:t>R</m:t>
                              </m:r>
                              <m:r>
                                <m:rPr>
                                  <m:nor/>
                                </m:rPr>
                                <a:rPr lang="en-US" sz="1200" dirty="0">
                                  <a:solidFill>
                                    <a:srgbClr val="FF0000"/>
                                  </a:solidFill>
                                  <a:latin typeface="Cambria Math" panose="02040503050406030204" pitchFamily="18" charset="0"/>
                                  <a:cs typeface="Times New Roman" panose="02020603050405020304" pitchFamily="18" charset="0"/>
                                </a:rPr>
                                <m:t>−</m:t>
                              </m:r>
                              <m:r>
                                <m:rPr>
                                  <m:nor/>
                                </m:rPr>
                                <a:rPr lang="en-US" sz="1200" dirty="0">
                                  <a:solidFill>
                                    <a:srgbClr val="FF0000"/>
                                  </a:solidFill>
                                  <a:latin typeface="Times New Roman" panose="02020603050405020304" pitchFamily="18" charset="0"/>
                                  <a:cs typeface="Times New Roman" panose="02020603050405020304" pitchFamily="18" charset="0"/>
                                </a:rPr>
                                <m:t>Red</m:t>
                              </m:r>
                              <m:r>
                                <m:rPr>
                                  <m:nor/>
                                </m:rPr>
                                <a:rPr lang="en-US" sz="1200" dirty="0">
                                  <a:solidFill>
                                    <a:srgbClr val="FF0000"/>
                                  </a:solidFill>
                                  <a:latin typeface="Times New Roman" panose="02020603050405020304" pitchFamily="18" charset="0"/>
                                  <a:cs typeface="Times New Roman" panose="02020603050405020304" pitchFamily="18" charset="0"/>
                                </a:rPr>
                                <m:t>: 18 </m:t>
                              </m:r>
                            </m:e>
                          </m:mr>
                          <m:mr>
                            <m:e>
                              <m:r>
                                <m:rPr>
                                  <m:nor/>
                                </m:rPr>
                                <a:rPr lang="en-US" sz="1200" dirty="0">
                                  <a:solidFill>
                                    <a:srgbClr val="FFC000"/>
                                  </a:solidFill>
                                  <a:latin typeface="Cambria Math" panose="02040503050406030204" pitchFamily="18" charset="0"/>
                                </a:rPr>
                                <m:t>OY</m:t>
                              </m:r>
                              <m:r>
                                <m:rPr>
                                  <m:nor/>
                                </m:rPr>
                                <a:rPr lang="en-US" sz="1200" dirty="0">
                                  <a:solidFill>
                                    <a:srgbClr val="FF0000"/>
                                  </a:solidFill>
                                  <a:latin typeface="Cambria Math" panose="02040503050406030204" pitchFamily="18" charset="0"/>
                                </a:rPr>
                                <m:t>−</m:t>
                              </m:r>
                              <m:r>
                                <m:rPr>
                                  <m:nor/>
                                </m:rPr>
                                <a:rPr lang="en-US" sz="1200" dirty="0">
                                  <a:solidFill>
                                    <a:srgbClr val="FFC000"/>
                                  </a:solidFill>
                                  <a:latin typeface="Times New Roman" panose="02020603050405020304" pitchFamily="18" charset="0"/>
                                  <a:cs typeface="Times New Roman" panose="02020603050405020304" pitchFamily="18" charset="0"/>
                                </a:rPr>
                                <m:t>Orange</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or</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Yellow</m:t>
                              </m:r>
                              <m:r>
                                <m:rPr>
                                  <m:nor/>
                                </m:rPr>
                                <a:rPr lang="en-US" sz="1200" dirty="0">
                                  <a:solidFill>
                                    <a:srgbClr val="FFC000"/>
                                  </a:solidFill>
                                  <a:latin typeface="Times New Roman" panose="02020603050405020304" pitchFamily="18" charset="0"/>
                                  <a:cs typeface="Times New Roman" panose="02020603050405020304" pitchFamily="18" charset="0"/>
                                </a:rPr>
                                <m:t>:125 </m:t>
                              </m:r>
                            </m:e>
                          </m:mr>
                          <m:mr>
                            <m:e>
                              <m:r>
                                <m:rPr>
                                  <m:nor/>
                                </m:rPr>
                                <a:rPr lang="en-US" sz="1200" dirty="0">
                                  <a:solidFill>
                                    <a:srgbClr val="3CAF2C"/>
                                  </a:solidFill>
                                  <a:latin typeface="Cambria Math" panose="02040503050406030204" pitchFamily="18" charset="0"/>
                                </a:rPr>
                                <m:t>G</m:t>
                              </m:r>
                              <m:r>
                                <m:rPr>
                                  <m:nor/>
                                </m:rPr>
                                <a:rPr lang="en-US" sz="1200" dirty="0">
                                  <a:solidFill>
                                    <a:srgbClr val="FFC000"/>
                                  </a:solidFill>
                                  <a:latin typeface="Cambria Math" panose="02040503050406030204" pitchFamily="18" charset="0"/>
                                </a:rPr>
                                <m:t>−</m:t>
                              </m:r>
                              <m:r>
                                <m:rPr>
                                  <m:nor/>
                                </m:rPr>
                                <a:rPr lang="en-US" sz="1200" dirty="0">
                                  <a:solidFill>
                                    <a:srgbClr val="3CAF2C"/>
                                  </a:solidFill>
                                  <a:latin typeface="Times New Roman" panose="02020603050405020304" pitchFamily="18" charset="0"/>
                                  <a:cs typeface="Times New Roman" panose="02020603050405020304" pitchFamily="18" charset="0"/>
                                </a:rPr>
                                <m:t>Green</m:t>
                              </m:r>
                              <m:r>
                                <m:rPr>
                                  <m:nor/>
                                </m:rPr>
                                <a:rPr lang="en-US" sz="1200" dirty="0">
                                  <a:solidFill>
                                    <a:srgbClr val="3CAF2C"/>
                                  </a:solidFill>
                                  <a:latin typeface="Times New Roman" panose="02020603050405020304" pitchFamily="18" charset="0"/>
                                  <a:cs typeface="Times New Roman" panose="02020603050405020304" pitchFamily="18" charset="0"/>
                                </a:rPr>
                                <m:t>: 20 </m:t>
                              </m:r>
                            </m:e>
                          </m:mr>
                          <m:mr>
                            <m:e>
                              <m:r>
                                <m:rPr>
                                  <m:sty m:val="p"/>
                                </m:rPr>
                                <a:rPr lang="en-US" sz="1200" dirty="0">
                                  <a:solidFill>
                                    <a:srgbClr val="002942"/>
                                  </a:solidFill>
                                  <a:latin typeface="Cambria Math" panose="02040503050406030204" pitchFamily="18" charset="0"/>
                                  <a:cs typeface="Times New Roman" panose="02020603050405020304" pitchFamily="18" charset="0"/>
                                </a:rPr>
                                <m:t>B</m:t>
                              </m:r>
                              <m:r>
                                <a:rPr lang="en-US" sz="1200" i="1" dirty="0">
                                  <a:solidFill>
                                    <a:srgbClr val="3CAF2C"/>
                                  </a:solidFill>
                                  <a:latin typeface="Cambria Math" panose="02040503050406030204" pitchFamily="18" charset="0"/>
                                  <a:cs typeface="Times New Roman" panose="02020603050405020304" pitchFamily="18" charset="0"/>
                                </a:rPr>
                                <m:t>−</m:t>
                              </m:r>
                              <m:r>
                                <m:rPr>
                                  <m:nor/>
                                </m:rPr>
                                <a:rPr lang="en-US" sz="1200" dirty="0">
                                  <a:solidFill>
                                    <a:schemeClr val="accent1">
                                      <a:lumMod val="50000"/>
                                    </a:schemeClr>
                                  </a:solidFill>
                                  <a:latin typeface="Times New Roman" panose="02020603050405020304" pitchFamily="18" charset="0"/>
                                  <a:cs typeface="Times New Roman" panose="02020603050405020304" pitchFamily="18" charset="0"/>
                                </a:rPr>
                                <m:t>Blue</m:t>
                              </m:r>
                              <m:r>
                                <m:rPr>
                                  <m:nor/>
                                </m:rPr>
                                <a:rPr lang="en-US" sz="1200" dirty="0">
                                  <a:solidFill>
                                    <a:schemeClr val="accent1">
                                      <a:lumMod val="50000"/>
                                    </a:schemeClr>
                                  </a:solidFill>
                                  <a:latin typeface="Times New Roman" panose="02020603050405020304" pitchFamily="18" charset="0"/>
                                  <a:cs typeface="Times New Roman" panose="02020603050405020304" pitchFamily="18" charset="0"/>
                                </a:rPr>
                                <m:t>: 34 </m:t>
                              </m:r>
                            </m:e>
                          </m:mr>
                        </m:m>
                      </m:e>
                    </m:d>
                  </m:oMath>
                </a14:m>
                <a:r>
                  <a:rPr lang="en-US" sz="1200" dirty="0"/>
                  <a:t> </a:t>
                </a:r>
              </a:p>
              <a:p>
                <a:endParaRPr lang="en-US" sz="1200" dirty="0"/>
              </a:p>
            </p:txBody>
          </p:sp>
        </mc:Choice>
        <mc:Fallback>
          <p:sp>
            <p:nvSpPr>
              <p:cNvPr id="5" name="TextBox 4"/>
              <p:cNvSpPr txBox="1">
                <a:spLocks noRot="1" noChangeAspect="1" noMove="1" noResize="1" noEditPoints="1" noAdjustHandles="1" noChangeArrowheads="1" noChangeShapeType="1" noTextEdit="1"/>
              </p:cNvSpPr>
              <p:nvPr/>
            </p:nvSpPr>
            <p:spPr>
              <a:xfrm>
                <a:off x="-3898" y="3452833"/>
                <a:ext cx="2643188" cy="152080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3798973" y="1811744"/>
                <a:ext cx="3157724" cy="3000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i="1" dirty="0">
                          <a:solidFill>
                            <a:srgbClr val="000000"/>
                          </a:solidFill>
                          <a:latin typeface="Cambria Math" panose="02040503050406030204" pitchFamily="18" charset="0"/>
                        </a:rPr>
                        <m:t>=</m:t>
                      </m:r>
                      <m:r>
                        <a:rPr lang="en-US" sz="1350" i="1" dirty="0">
                          <a:solidFill>
                            <a:srgbClr val="000000"/>
                          </a:solidFill>
                          <a:latin typeface="Cambria Math" panose="02040503050406030204" pitchFamily="18" charset="0"/>
                        </a:rPr>
                        <m:t>𝑃</m:t>
                      </m:r>
                      <m:d>
                        <m:dPr>
                          <m:ctrlPr>
                            <a:rPr lang="en-US" sz="1350" i="1" dirty="0">
                              <a:solidFill>
                                <a:srgbClr val="000000"/>
                              </a:solidFill>
                              <a:latin typeface="Cambria Math" panose="02040503050406030204" pitchFamily="18" charset="0"/>
                            </a:rPr>
                          </m:ctrlPr>
                        </m:dPr>
                        <m:e>
                          <m:sSub>
                            <m:sSubPr>
                              <m:ctrlPr>
                                <a:rPr lang="en-US" sz="1350" i="1" dirty="0">
                                  <a:solidFill>
                                    <a:srgbClr val="000000"/>
                                  </a:solidFill>
                                  <a:latin typeface="Cambria Math" panose="02040503050406030204" pitchFamily="18" charset="0"/>
                                </a:rPr>
                              </m:ctrlPr>
                            </m:sSubPr>
                            <m:e>
                              <m:r>
                                <a:rPr lang="en-US" sz="1350" i="1" dirty="0">
                                  <a:solidFill>
                                    <a:srgbClr val="000000"/>
                                  </a:solidFill>
                                  <a:latin typeface="Cambria Math" panose="02040503050406030204" pitchFamily="18" charset="0"/>
                                </a:rPr>
                                <m:t>𝑐</m:t>
                              </m:r>
                            </m:e>
                            <m:sub>
                              <m:r>
                                <a:rPr lang="en-US" sz="1350" i="1" dirty="0">
                                  <a:solidFill>
                                    <a:srgbClr val="000000"/>
                                  </a:solidFill>
                                  <a:latin typeface="Cambria Math" panose="02040503050406030204" pitchFamily="18" charset="0"/>
                                </a:rPr>
                                <m:t>𝑖</m:t>
                              </m:r>
                            </m:sub>
                          </m:sSub>
                          <m:r>
                            <a:rPr lang="en-US" sz="1350" i="1" dirty="0">
                              <a:solidFill>
                                <a:srgbClr val="000000"/>
                              </a:solidFill>
                              <a:latin typeface="Cambria Math" panose="02040503050406030204" pitchFamily="18" charset="0"/>
                            </a:rPr>
                            <m:t>=</m:t>
                          </m:r>
                          <m:r>
                            <m:rPr>
                              <m:nor/>
                            </m:rPr>
                            <a:rPr lang="en-US" sz="1350" dirty="0">
                              <a:solidFill>
                                <a:srgbClr val="FF6600"/>
                              </a:solidFill>
                              <a:latin typeface="Times New Roman" panose="02020603050405020304" pitchFamily="18" charset="0"/>
                              <a:cs typeface="Times New Roman" panose="02020603050405020304" pitchFamily="18" charset="0"/>
                            </a:rPr>
                            <m:t>Orange</m:t>
                          </m:r>
                        </m:e>
                      </m:d>
                      <m:r>
                        <a:rPr lang="en-US" sz="1350" i="1" dirty="0">
                          <a:solidFill>
                            <a:srgbClr val="000000"/>
                          </a:solidFill>
                          <a:latin typeface="Cambria Math" panose="02040503050406030204" pitchFamily="18" charset="0"/>
                          <a:cs typeface="Times New Roman" panose="02020603050405020304" pitchFamily="18" charset="0"/>
                        </a:rPr>
                        <m:t>+</m:t>
                      </m:r>
                      <m:r>
                        <a:rPr lang="en-US" sz="1350" i="1" dirty="0">
                          <a:solidFill>
                            <a:srgbClr val="000000"/>
                          </a:solidFill>
                          <a:latin typeface="Cambria Math" panose="02040503050406030204" pitchFamily="18" charset="0"/>
                        </a:rPr>
                        <m:t>𝑃</m:t>
                      </m:r>
                      <m:d>
                        <m:dPr>
                          <m:ctrlPr>
                            <a:rPr lang="en-US" sz="1350" i="1" dirty="0">
                              <a:solidFill>
                                <a:srgbClr val="000000"/>
                              </a:solidFill>
                              <a:latin typeface="Cambria Math" panose="02040503050406030204" pitchFamily="18" charset="0"/>
                            </a:rPr>
                          </m:ctrlPr>
                        </m:dPr>
                        <m:e>
                          <m:sSub>
                            <m:sSubPr>
                              <m:ctrlPr>
                                <a:rPr lang="en-US" sz="1350" i="1" dirty="0">
                                  <a:solidFill>
                                    <a:srgbClr val="000000"/>
                                  </a:solidFill>
                                  <a:latin typeface="Cambria Math" panose="02040503050406030204" pitchFamily="18" charset="0"/>
                                </a:rPr>
                              </m:ctrlPr>
                            </m:sSubPr>
                            <m:e>
                              <m:r>
                                <a:rPr lang="en-US" sz="1350" i="1" dirty="0">
                                  <a:solidFill>
                                    <a:srgbClr val="000000"/>
                                  </a:solidFill>
                                  <a:latin typeface="Cambria Math" panose="02040503050406030204" pitchFamily="18" charset="0"/>
                                </a:rPr>
                                <m:t>𝑐</m:t>
                              </m:r>
                            </m:e>
                            <m:sub>
                              <m:r>
                                <a:rPr lang="en-US" sz="1350" i="1" dirty="0">
                                  <a:solidFill>
                                    <a:srgbClr val="000000"/>
                                  </a:solidFill>
                                  <a:latin typeface="Cambria Math" panose="02040503050406030204" pitchFamily="18" charset="0"/>
                                </a:rPr>
                                <m:t>𝑖</m:t>
                              </m:r>
                            </m:sub>
                          </m:sSub>
                          <m:r>
                            <a:rPr lang="en-US" sz="1350" i="1" dirty="0">
                              <a:solidFill>
                                <a:srgbClr val="000000"/>
                              </a:solidFill>
                              <a:latin typeface="Cambria Math" panose="02040503050406030204" pitchFamily="18" charset="0"/>
                            </a:rPr>
                            <m:t>=</m:t>
                          </m:r>
                          <m:r>
                            <m:rPr>
                              <m:nor/>
                            </m:rPr>
                            <a:rPr lang="en-US" sz="1350" dirty="0">
                              <a:ln>
                                <a:solidFill>
                                  <a:srgbClr val="000000"/>
                                </a:solidFill>
                              </a:ln>
                              <a:solidFill>
                                <a:srgbClr val="FFFF00"/>
                              </a:solidFill>
                              <a:latin typeface="Times New Roman" panose="02020603050405020304" pitchFamily="18" charset="0"/>
                              <a:cs typeface="Times New Roman" panose="02020603050405020304" pitchFamily="18" charset="0"/>
                            </a:rPr>
                            <m:t>Yellow</m:t>
                          </m:r>
                        </m:e>
                      </m:d>
                      <m:r>
                        <a:rPr lang="en-US" sz="1350" dirty="0">
                          <a:solidFill>
                            <a:srgbClr val="000000"/>
                          </a:solidFill>
                          <a:latin typeface="Cambria Math" panose="02040503050406030204" pitchFamily="18" charset="0"/>
                          <a:cs typeface="Times New Roman" panose="02020603050405020304" pitchFamily="18" charset="0"/>
                        </a:rPr>
                        <m:t>−0</m:t>
                      </m:r>
                    </m:oMath>
                  </m:oMathPara>
                </a14:m>
                <a:endParaRPr lang="en-US" sz="1350" dirty="0"/>
              </a:p>
            </p:txBody>
          </p:sp>
        </mc:Choice>
        <mc:Fallback xmlns="">
          <p:sp>
            <p:nvSpPr>
              <p:cNvPr id="6" name="Rectangle 5"/>
              <p:cNvSpPr>
                <a:spLocks noRot="1" noChangeAspect="1" noMove="1" noResize="1" noEditPoints="1" noAdjustHandles="1" noChangeArrowheads="1" noChangeShapeType="1" noTextEdit="1"/>
              </p:cNvSpPr>
              <p:nvPr/>
            </p:nvSpPr>
            <p:spPr>
              <a:xfrm>
                <a:off x="3798973" y="1811744"/>
                <a:ext cx="3157724" cy="300082"/>
              </a:xfrm>
              <a:prstGeom prst="rect">
                <a:avLst/>
              </a:prstGeom>
              <a:blipFill>
                <a:blip r:embed="rId4"/>
                <a:stretch>
                  <a:fillRect b="-81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6799348" y="1704588"/>
                <a:ext cx="810350" cy="4812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i="1" dirty="0">
                          <a:solidFill>
                            <a:srgbClr val="000000"/>
                          </a:solidFill>
                          <a:latin typeface="Cambria Math" panose="02040503050406030204" pitchFamily="18" charset="0"/>
                        </a:rPr>
                        <m:t>=</m:t>
                      </m:r>
                      <m:f>
                        <m:fPr>
                          <m:ctrlPr>
                            <a:rPr lang="en-US" sz="1350" i="1">
                              <a:solidFill>
                                <a:srgbClr val="000000"/>
                              </a:solidFill>
                              <a:latin typeface="Cambria Math" panose="02040503050406030204" pitchFamily="18" charset="0"/>
                              <a:cs typeface="Times New Roman" panose="02020603050405020304" pitchFamily="18" charset="0"/>
                            </a:rPr>
                          </m:ctrlPr>
                        </m:fPr>
                        <m:num>
                          <m:r>
                            <a:rPr lang="en-US" sz="1350" i="1">
                              <a:solidFill>
                                <a:srgbClr val="000000"/>
                              </a:solidFill>
                              <a:latin typeface="Cambria Math" panose="02040503050406030204" pitchFamily="18" charset="0"/>
                              <a:cs typeface="Times New Roman" panose="02020603050405020304" pitchFamily="18" charset="0"/>
                            </a:rPr>
                            <m:t>𝜋</m:t>
                          </m:r>
                        </m:num>
                        <m:den>
                          <m:r>
                            <a:rPr lang="en-US" sz="1350" i="1">
                              <a:solidFill>
                                <a:srgbClr val="000000"/>
                              </a:solidFill>
                              <a:latin typeface="Cambria Math" panose="02040503050406030204" pitchFamily="18" charset="0"/>
                              <a:cs typeface="Times New Roman" panose="02020603050405020304" pitchFamily="18" charset="0"/>
                            </a:rPr>
                            <m:t>4</m:t>
                          </m:r>
                        </m:den>
                      </m:f>
                      <m:r>
                        <a:rPr lang="en-US" sz="1350" i="1" dirty="0">
                          <a:solidFill>
                            <a:srgbClr val="000000"/>
                          </a:solidFill>
                          <a:latin typeface="Cambria Math" panose="02040503050406030204" pitchFamily="18" charset="0"/>
                          <a:cs typeface="Times New Roman" panose="02020603050405020304" pitchFamily="18" charset="0"/>
                        </a:rPr>
                        <m:t>+</m:t>
                      </m:r>
                      <m:f>
                        <m:fPr>
                          <m:ctrlPr>
                            <a:rPr lang="en-US" sz="1350" i="1">
                              <a:solidFill>
                                <a:srgbClr val="000000"/>
                              </a:solidFill>
                              <a:latin typeface="Cambria Math" panose="02040503050406030204" pitchFamily="18" charset="0"/>
                              <a:cs typeface="Times New Roman" panose="02020603050405020304" pitchFamily="18" charset="0"/>
                            </a:rPr>
                          </m:ctrlPr>
                        </m:fPr>
                        <m:num>
                          <m:r>
                            <a:rPr lang="en-US" sz="1350" i="1">
                              <a:solidFill>
                                <a:srgbClr val="000000"/>
                              </a:solidFill>
                              <a:latin typeface="Cambria Math" panose="02040503050406030204" pitchFamily="18" charset="0"/>
                              <a:cs typeface="Times New Roman" panose="02020603050405020304" pitchFamily="18" charset="0"/>
                            </a:rPr>
                            <m:t>1</m:t>
                          </m:r>
                        </m:num>
                        <m:den>
                          <m:r>
                            <a:rPr lang="en-US" sz="1350" i="1">
                              <a:solidFill>
                                <a:srgbClr val="000000"/>
                              </a:solidFill>
                              <a:latin typeface="Cambria Math" panose="02040503050406030204" pitchFamily="18" charset="0"/>
                              <a:cs typeface="Times New Roman" panose="02020603050405020304" pitchFamily="18" charset="0"/>
                            </a:rPr>
                            <m:t>2</m:t>
                          </m:r>
                        </m:den>
                      </m:f>
                    </m:oMath>
                  </m:oMathPara>
                </a14:m>
                <a:endParaRPr lang="en-US" sz="1350" dirty="0">
                  <a:solidFill>
                    <a:srgbClr val="00000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6799348" y="1704588"/>
                <a:ext cx="810350" cy="481286"/>
              </a:xfrm>
              <a:prstGeom prst="rect">
                <a:avLst/>
              </a:prstGeom>
              <a:blipFill>
                <a:blip r:embed="rId5"/>
                <a:stretch>
                  <a:fillRect b="-1266"/>
                </a:stretch>
              </a:blipFill>
            </p:spPr>
            <p:txBody>
              <a:bodyPr/>
              <a:lstStyle/>
              <a:p>
                <a:r>
                  <a:rPr lang="en-US">
                    <a:noFill/>
                  </a:rPr>
                  <a:t> </a:t>
                </a:r>
              </a:p>
            </p:txBody>
          </p:sp>
        </mc:Fallback>
      </mc:AlternateContent>
      <p:sp>
        <p:nvSpPr>
          <p:cNvPr id="8" name="TextBox 7"/>
          <p:cNvSpPr txBox="1"/>
          <p:nvPr/>
        </p:nvSpPr>
        <p:spPr>
          <a:xfrm>
            <a:off x="2004149" y="4315543"/>
            <a:ext cx="4500563" cy="507831"/>
          </a:xfrm>
          <a:prstGeom prst="rect">
            <a:avLst/>
          </a:prstGeom>
          <a:noFill/>
        </p:spPr>
        <p:txBody>
          <a:bodyPr wrap="square" rtlCol="0">
            <a:spAutoFit/>
          </a:bodyPr>
          <a:lstStyle/>
          <a:p>
            <a:r>
              <a:rPr lang="en-US" sz="900" dirty="0"/>
              <a:t>These Expectation Maximization Notes Draw Heavily from “Maximum Likelihood from Incomplete Data via the EM Algorithm” by </a:t>
            </a:r>
            <a:r>
              <a:rPr lang="en-US" sz="900" dirty="0" err="1"/>
              <a:t>Dempster</a:t>
            </a:r>
            <a:r>
              <a:rPr lang="en-US" sz="900" dirty="0"/>
              <a:t> Rubin and Laird (</a:t>
            </a:r>
            <a:r>
              <a:rPr lang="en-US" sz="900" dirty="0">
                <a:hlinkClick r:id="rId6"/>
              </a:rPr>
              <a:t>https://www.jstor.org/stable/2984875</a:t>
            </a:r>
            <a:r>
              <a:rPr lang="en-US" sz="900" dirty="0"/>
              <a:t>) </a:t>
            </a:r>
          </a:p>
        </p:txBody>
      </p:sp>
      <mc:AlternateContent xmlns:mc="http://schemas.openxmlformats.org/markup-compatibility/2006" xmlns:a14="http://schemas.microsoft.com/office/drawing/2010/main">
        <mc:Choice Requires="a14">
          <p:sp>
            <p:nvSpPr>
              <p:cNvPr id="10" name="TextBox 9"/>
              <p:cNvSpPr txBox="1"/>
              <p:nvPr/>
            </p:nvSpPr>
            <p:spPr>
              <a:xfrm>
                <a:off x="350044" y="2185988"/>
                <a:ext cx="8693944" cy="507831"/>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From here we can derive the expression for the maximum likelihood estimates of the unobserved counts for orange and yellow marbles </a:t>
                </a:r>
                <a14:m>
                  <m:oMath xmlns:m="http://schemas.openxmlformats.org/officeDocument/2006/math">
                    <m:sSub>
                      <m:sSubPr>
                        <m:ctrlPr>
                          <a:rPr lang="en-US" sz="1350" i="1" dirty="0">
                            <a:latin typeface="Cambria Math" panose="02040503050406030204" pitchFamily="18" charset="0"/>
                            <a:cs typeface="Times New Roman" panose="02020603050405020304" pitchFamily="18" charset="0"/>
                          </a:rPr>
                        </m:ctrlPr>
                      </m:sSubPr>
                      <m:e>
                        <m:r>
                          <a:rPr lang="en-US" sz="1350" i="1" dirty="0">
                            <a:latin typeface="Cambria Math" panose="02040503050406030204" pitchFamily="18" charset="0"/>
                            <a:cs typeface="Times New Roman" panose="02020603050405020304" pitchFamily="18" charset="0"/>
                          </a:rPr>
                          <m:t>(</m:t>
                        </m:r>
                        <m:r>
                          <a:rPr lang="en-US" sz="1350" i="1" dirty="0">
                            <a:latin typeface="Cambria Math" panose="02040503050406030204" pitchFamily="18" charset="0"/>
                            <a:cs typeface="Times New Roman" panose="02020603050405020304" pitchFamily="18" charset="0"/>
                          </a:rPr>
                          <m:t>𝑥</m:t>
                        </m:r>
                      </m:e>
                      <m:sub>
                        <m:r>
                          <a:rPr lang="en-US" sz="1350" i="1" dirty="0">
                            <a:latin typeface="Cambria Math" panose="02040503050406030204" pitchFamily="18" charset="0"/>
                            <a:cs typeface="Times New Roman" panose="02020603050405020304" pitchFamily="18" charset="0"/>
                          </a:rPr>
                          <m:t>2</m:t>
                        </m:r>
                      </m:sub>
                    </m:sSub>
                    <m:r>
                      <a:rPr lang="en-US" sz="1350" i="1" dirty="0">
                        <a:latin typeface="Cambria Math" panose="02040503050406030204" pitchFamily="18" charset="0"/>
                        <a:cs typeface="Times New Roman" panose="02020603050405020304" pitchFamily="18" charset="0"/>
                      </a:rPr>
                      <m:t>,</m:t>
                    </m:r>
                    <m:sSub>
                      <m:sSubPr>
                        <m:ctrlPr>
                          <a:rPr lang="en-US" sz="1350" i="1" dirty="0">
                            <a:latin typeface="Cambria Math" panose="02040503050406030204" pitchFamily="18" charset="0"/>
                            <a:cs typeface="Times New Roman" panose="02020603050405020304" pitchFamily="18" charset="0"/>
                          </a:rPr>
                        </m:ctrlPr>
                      </m:sSubPr>
                      <m:e>
                        <m:r>
                          <a:rPr lang="en-US" sz="1350" i="1" dirty="0">
                            <a:latin typeface="Cambria Math" panose="02040503050406030204" pitchFamily="18" charset="0"/>
                            <a:cs typeface="Times New Roman" panose="02020603050405020304" pitchFamily="18" charset="0"/>
                          </a:rPr>
                          <m:t>𝑥</m:t>
                        </m:r>
                      </m:e>
                      <m:sub>
                        <m:r>
                          <a:rPr lang="en-US" sz="1350" i="1" dirty="0">
                            <a:latin typeface="Cambria Math" panose="02040503050406030204" pitchFamily="18" charset="0"/>
                            <a:cs typeface="Times New Roman" panose="02020603050405020304" pitchFamily="18" charset="0"/>
                          </a:rPr>
                          <m:t>3</m:t>
                        </m:r>
                      </m:sub>
                    </m:sSub>
                    <m:r>
                      <a:rPr lang="en-US" sz="1350" i="1" dirty="0">
                        <a:latin typeface="Cambria Math" panose="02040503050406030204" pitchFamily="18" charset="0"/>
                        <a:cs typeface="Times New Roman" panose="02020603050405020304" pitchFamily="18" charset="0"/>
                      </a:rPr>
                      <m:t>)</m:t>
                    </m:r>
                  </m:oMath>
                </a14:m>
                <a:r>
                  <a:rPr lang="en-US" sz="1350" dirty="0">
                    <a:latin typeface="Times New Roman" panose="02020603050405020304" pitchFamily="18" charset="0"/>
                    <a:cs typeface="Times New Roman" panose="02020603050405020304" pitchFamily="18" charset="0"/>
                  </a:rPr>
                  <a:t> in terms of the observed count of “orange or yellow” marbles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𝑦</m:t>
                        </m:r>
                      </m:e>
                      <m:sub>
                        <m:r>
                          <a:rPr lang="en-US" sz="1350" i="1">
                            <a:latin typeface="Cambria Math" panose="02040503050406030204" pitchFamily="18" charset="0"/>
                            <a:cs typeface="Times New Roman" panose="02020603050405020304" pitchFamily="18" charset="0"/>
                          </a:rPr>
                          <m:t>2</m:t>
                        </m:r>
                      </m:sub>
                    </m:sSub>
                  </m:oMath>
                </a14:m>
                <a:r>
                  <a:rPr lang="en-US" sz="1350" dirty="0">
                    <a:latin typeface="Times New Roman" panose="02020603050405020304" pitchFamily="18" charset="0"/>
                    <a:cs typeface="Times New Roman" panose="02020603050405020304" pitchFamily="18" charset="0"/>
                  </a:rPr>
                  <a:t>).</a:t>
                </a:r>
              </a:p>
            </p:txBody>
          </p:sp>
        </mc:Choice>
        <mc:Fallback xmlns="">
          <p:sp>
            <p:nvSpPr>
              <p:cNvPr id="10" name="TextBox 9"/>
              <p:cNvSpPr txBox="1">
                <a:spLocks noRot="1" noChangeAspect="1" noMove="1" noResize="1" noEditPoints="1" noAdjustHandles="1" noChangeArrowheads="1" noChangeShapeType="1" noTextEdit="1"/>
              </p:cNvSpPr>
              <p:nvPr/>
            </p:nvSpPr>
            <p:spPr>
              <a:xfrm>
                <a:off x="350044" y="2185988"/>
                <a:ext cx="8693944" cy="507831"/>
              </a:xfrm>
              <a:prstGeom prst="rect">
                <a:avLst/>
              </a:prstGeom>
              <a:blipFill>
                <a:blip r:embed="rId7"/>
                <a:stretch>
                  <a:fillRect l="-70" t="-2410" b="-120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799309" y="2646645"/>
                <a:ext cx="8037509" cy="498791"/>
              </a:xfrm>
              <a:prstGeom prst="rect">
                <a:avLst/>
              </a:prstGeom>
            </p:spPr>
            <p:txBody>
              <a:bodyPr wrap="square">
                <a:spAutoFit/>
              </a:bodyPr>
              <a:lstStyle/>
              <a:p>
                <a14:m>
                  <m:oMath xmlns:m="http://schemas.openxmlformats.org/officeDocument/2006/math">
                    <m:r>
                      <a:rPr lang="en-US" sz="1200" i="1">
                        <a:solidFill>
                          <a:srgbClr val="000000"/>
                        </a:solidFill>
                        <a:latin typeface="Cambria Math" panose="02040503050406030204" pitchFamily="18" charset="0"/>
                      </a:rPr>
                      <m:t>𝑃</m:t>
                    </m:r>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m:t>
                            </m:r>
                          </m:e>
                          <m:sub>
                            <m:r>
                              <a:rPr lang="en-US" sz="1200" i="1">
                                <a:solidFill>
                                  <a:srgbClr val="000000"/>
                                </a:solidFill>
                                <a:latin typeface="Cambria Math" panose="02040503050406030204" pitchFamily="18" charset="0"/>
                              </a:rPr>
                              <m:t>𝑖</m:t>
                            </m:r>
                          </m:sub>
                        </m:sSub>
                        <m:r>
                          <a:rPr lang="en-US" sz="1200" i="1">
                            <a:solidFill>
                              <a:srgbClr val="000000"/>
                            </a:solidFill>
                            <a:latin typeface="Cambria Math" panose="02040503050406030204" pitchFamily="18" charset="0"/>
                          </a:rPr>
                          <m:t>=</m:t>
                        </m:r>
                        <m:r>
                          <m:rPr>
                            <m:nor/>
                          </m:rPr>
                          <a:rPr lang="en-US" sz="1200" dirty="0">
                            <a:solidFill>
                              <a:srgbClr val="FF6600"/>
                            </a:solidFill>
                            <a:latin typeface="Times New Roman" panose="02020603050405020304" pitchFamily="18" charset="0"/>
                            <a:cs typeface="Times New Roman" panose="02020603050405020304" pitchFamily="18" charset="0"/>
                          </a:rPr>
                          <m:t>Orange</m:t>
                        </m:r>
                        <m:r>
                          <a:rPr lang="en-US" sz="1200" i="1" dirty="0">
                            <a:solidFill>
                              <a:srgbClr val="FF6600"/>
                            </a:solidFill>
                            <a:latin typeface="Cambria Math" panose="02040503050406030204" pitchFamily="18" charset="0"/>
                            <a:cs typeface="Times New Roman" panose="02020603050405020304" pitchFamily="18" charset="0"/>
                          </a:rPr>
                          <m:t> </m:t>
                        </m:r>
                        <m:r>
                          <a:rPr lang="en-US" sz="1200" i="1" dirty="0">
                            <a:solidFill>
                              <a:srgbClr val="000000"/>
                            </a:solidFill>
                            <a:latin typeface="Cambria Math" panose="02040503050406030204" pitchFamily="18" charset="0"/>
                            <a:cs typeface="Times New Roman" panose="020206030504050203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𝑜</m:t>
                            </m:r>
                          </m:e>
                          <m:sub>
                            <m:r>
                              <a:rPr lang="en-US" sz="1200" i="1">
                                <a:solidFill>
                                  <a:srgbClr val="000000"/>
                                </a:solidFill>
                                <a:latin typeface="Cambria Math" panose="02040503050406030204" pitchFamily="18" charset="0"/>
                              </a:rPr>
                              <m:t>𝑖</m:t>
                            </m:r>
                          </m:sub>
                        </m:sSub>
                        <m:r>
                          <a:rPr lang="en-US" sz="1200" i="1">
                            <a:solidFill>
                              <a:srgbClr val="000000"/>
                            </a:solidFill>
                            <a:latin typeface="Cambria Math" panose="02040503050406030204" pitchFamily="18" charset="0"/>
                          </a:rPr>
                          <m:t>=</m:t>
                        </m:r>
                        <m:d>
                          <m:dPr>
                            <m:ctrlPr>
                              <a:rPr lang="en-US" sz="1200" i="1">
                                <a:solidFill>
                                  <a:srgbClr val="000000"/>
                                </a:solidFill>
                                <a:latin typeface="Cambria Math" panose="02040503050406030204" pitchFamily="18" charset="0"/>
                                <a:cs typeface="Times New Roman" panose="02020603050405020304" pitchFamily="18" charset="0"/>
                              </a:rPr>
                            </m:ctrlPr>
                          </m:dPr>
                          <m:e>
                            <m:r>
                              <m:rPr>
                                <m:nor/>
                              </m:rPr>
                              <a:rPr lang="en-US" sz="1200" dirty="0">
                                <a:solidFill>
                                  <a:srgbClr val="FFC000"/>
                                </a:solidFill>
                                <a:latin typeface="Times New Roman" panose="02020603050405020304" pitchFamily="18" charset="0"/>
                                <a:cs typeface="Times New Roman" panose="02020603050405020304" pitchFamily="18" charset="0"/>
                              </a:rPr>
                              <m:t>Orange</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or</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Yellow</m:t>
                            </m:r>
                          </m:e>
                        </m:d>
                      </m:e>
                    </m:d>
                    <m:r>
                      <a:rPr lang="en-US" sz="1200" i="1" dirty="0">
                        <a:solidFill>
                          <a:srgbClr val="000000"/>
                        </a:solidFill>
                        <a:latin typeface="Cambria Math" panose="02040503050406030204" pitchFamily="18" charset="0"/>
                      </a:rPr>
                      <m:t>=</m:t>
                    </m:r>
                    <m:f>
                      <m:fPr>
                        <m:ctrlPr>
                          <a:rPr lang="en-US" sz="1200" i="1" dirty="0">
                            <a:solidFill>
                              <a:srgbClr val="000000"/>
                            </a:solidFill>
                            <a:latin typeface="Cambria Math" panose="02040503050406030204" pitchFamily="18" charset="0"/>
                            <a:cs typeface="Times New Roman" panose="02020603050405020304" pitchFamily="18" charset="0"/>
                          </a:rPr>
                        </m:ctrlPr>
                      </m:fPr>
                      <m:num>
                        <m:r>
                          <a:rPr lang="en-US" sz="1200" i="1" dirty="0">
                            <a:solidFill>
                              <a:srgbClr val="000000"/>
                            </a:solidFill>
                            <a:latin typeface="Cambria Math" panose="02040503050406030204" pitchFamily="18" charset="0"/>
                          </a:rPr>
                          <m:t>𝑃</m:t>
                        </m:r>
                        <m:d>
                          <m:dPr>
                            <m:ctrlPr>
                              <a:rPr lang="en-US" sz="1200" i="1" dirty="0">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𝑜</m:t>
                                </m:r>
                              </m:e>
                              <m:sub>
                                <m:r>
                                  <a:rPr lang="en-US" sz="1200" i="1">
                                    <a:solidFill>
                                      <a:srgbClr val="000000"/>
                                    </a:solidFill>
                                    <a:latin typeface="Cambria Math" panose="02040503050406030204" pitchFamily="18" charset="0"/>
                                  </a:rPr>
                                  <m:t>𝑖</m:t>
                                </m:r>
                              </m:sub>
                            </m:sSub>
                            <m:r>
                              <a:rPr lang="en-US" sz="1200" i="1">
                                <a:solidFill>
                                  <a:srgbClr val="000000"/>
                                </a:solidFill>
                                <a:latin typeface="Cambria Math" panose="02040503050406030204" pitchFamily="18" charset="0"/>
                              </a:rPr>
                              <m:t>=</m:t>
                            </m:r>
                            <m:d>
                              <m:dPr>
                                <m:ctrlPr>
                                  <a:rPr lang="en-US" sz="1200" i="1">
                                    <a:solidFill>
                                      <a:srgbClr val="000000"/>
                                    </a:solidFill>
                                    <a:latin typeface="Cambria Math" panose="02040503050406030204" pitchFamily="18" charset="0"/>
                                    <a:cs typeface="Times New Roman" panose="02020603050405020304" pitchFamily="18" charset="0"/>
                                  </a:rPr>
                                </m:ctrlPr>
                              </m:dPr>
                              <m:e>
                                <m:m>
                                  <m:mPr>
                                    <m:mcs>
                                      <m:mc>
                                        <m:mcPr>
                                          <m:count m:val="1"/>
                                          <m:mcJc m:val="center"/>
                                        </m:mcPr>
                                      </m:mc>
                                    </m:mcs>
                                    <m:ctrlPr>
                                      <a:rPr lang="en-US" sz="1200" i="1" dirty="0">
                                        <a:solidFill>
                                          <a:srgbClr val="000000"/>
                                        </a:solidFill>
                                        <a:latin typeface="Cambria Math" panose="02040503050406030204" pitchFamily="18" charset="0"/>
                                        <a:cs typeface="Times New Roman" panose="02020603050405020304" pitchFamily="18" charset="0"/>
                                      </a:rPr>
                                    </m:ctrlPr>
                                  </m:mPr>
                                  <m:mr>
                                    <m:e>
                                      <m:r>
                                        <m:rPr>
                                          <m:nor/>
                                        </m:rPr>
                                        <a:rPr lang="en-US" sz="1200" dirty="0">
                                          <a:solidFill>
                                            <a:srgbClr val="FFC000"/>
                                          </a:solidFill>
                                          <a:latin typeface="Times New Roman" panose="02020603050405020304" pitchFamily="18" charset="0"/>
                                          <a:cs typeface="Times New Roman" panose="02020603050405020304" pitchFamily="18" charset="0"/>
                                        </a:rPr>
                                        <m:t>Orange</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or</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Yellow</m:t>
                                      </m:r>
                                    </m:e>
                                  </m:mr>
                                </m:m>
                              </m:e>
                            </m:d>
                            <m:r>
                              <a:rPr lang="en-US" sz="1200" i="1" dirty="0">
                                <a:ln>
                                  <a:solidFill>
                                    <a:srgbClr val="000000"/>
                                  </a:solidFill>
                                </a:ln>
                                <a:solidFill>
                                  <a:srgbClr val="FFFF00"/>
                                </a:solidFill>
                                <a:latin typeface="Cambria Math" panose="02040503050406030204" pitchFamily="18" charset="0"/>
                                <a:cs typeface="Times New Roman" panose="02020603050405020304" pitchFamily="18" charset="0"/>
                              </a:rPr>
                              <m:t> </m:t>
                            </m:r>
                            <m:r>
                              <a:rPr lang="en-US" sz="1200" i="1" dirty="0">
                                <a:solidFill>
                                  <a:srgbClr val="000000"/>
                                </a:solidFill>
                                <a:latin typeface="Cambria Math" panose="02040503050406030204" pitchFamily="18" charset="0"/>
                                <a:cs typeface="Times New Roman" panose="02020603050405020304" pitchFamily="18" charset="0"/>
                              </a:rPr>
                              <m:t>&amp;</m:t>
                            </m:r>
                            <m:sSub>
                              <m:sSubPr>
                                <m:ctrlPr>
                                  <a:rPr lang="en-US" sz="1200" i="1" dirty="0">
                                    <a:solidFill>
                                      <a:srgbClr val="000000"/>
                                    </a:solidFill>
                                    <a:latin typeface="Cambria Math" panose="02040503050406030204" pitchFamily="18" charset="0"/>
                                  </a:rPr>
                                </m:ctrlPr>
                              </m:sSubPr>
                              <m:e>
                                <m:r>
                                  <a:rPr lang="en-US" sz="1200" i="1" dirty="0">
                                    <a:solidFill>
                                      <a:srgbClr val="000000"/>
                                    </a:solidFill>
                                    <a:latin typeface="Cambria Math" panose="02040503050406030204" pitchFamily="18" charset="0"/>
                                  </a:rPr>
                                  <m:t> </m:t>
                                </m:r>
                                <m:r>
                                  <a:rPr lang="en-US" sz="1200" i="1" dirty="0">
                                    <a:solidFill>
                                      <a:srgbClr val="000000"/>
                                    </a:solidFill>
                                    <a:latin typeface="Cambria Math" panose="02040503050406030204" pitchFamily="18" charset="0"/>
                                  </a:rPr>
                                  <m:t>𝑐</m:t>
                                </m:r>
                              </m:e>
                              <m:sub>
                                <m:r>
                                  <a:rPr lang="en-US" sz="1200" i="1" dirty="0">
                                    <a:solidFill>
                                      <a:srgbClr val="000000"/>
                                    </a:solidFill>
                                    <a:latin typeface="Cambria Math" panose="02040503050406030204" pitchFamily="18" charset="0"/>
                                  </a:rPr>
                                  <m:t>𝑖</m:t>
                                </m:r>
                              </m:sub>
                            </m:sSub>
                            <m:r>
                              <a:rPr lang="en-US" sz="1200" i="1" dirty="0">
                                <a:solidFill>
                                  <a:srgbClr val="000000"/>
                                </a:solidFill>
                                <a:latin typeface="Cambria Math" panose="02040503050406030204" pitchFamily="18" charset="0"/>
                              </a:rPr>
                              <m:t>=</m:t>
                            </m:r>
                            <m:r>
                              <m:rPr>
                                <m:nor/>
                              </m:rPr>
                              <a:rPr lang="en-US" sz="1200" dirty="0">
                                <a:solidFill>
                                  <a:srgbClr val="FF6600"/>
                                </a:solidFill>
                                <a:latin typeface="Times New Roman" panose="02020603050405020304" pitchFamily="18" charset="0"/>
                                <a:cs typeface="Times New Roman" panose="02020603050405020304" pitchFamily="18" charset="0"/>
                              </a:rPr>
                              <m:t>Orange</m:t>
                            </m:r>
                          </m:e>
                        </m:d>
                      </m:num>
                      <m:den>
                        <m:r>
                          <a:rPr lang="en-US" sz="1200" i="1" dirty="0">
                            <a:solidFill>
                              <a:srgbClr val="000000"/>
                            </a:solidFill>
                            <a:latin typeface="Cambria Math" panose="02040503050406030204" pitchFamily="18" charset="0"/>
                            <a:cs typeface="Times New Roman" panose="02020603050405020304" pitchFamily="18" charset="0"/>
                          </a:rPr>
                          <m:t>𝑃</m:t>
                        </m:r>
                        <m:r>
                          <a:rPr lang="en-US" sz="1200" i="1" dirty="0">
                            <a:solidFill>
                              <a:srgbClr val="000000"/>
                            </a:solidFill>
                            <a:latin typeface="Cambria Math" panose="02040503050406030204" pitchFamily="18" charset="0"/>
                            <a:cs typeface="Times New Roman" panose="020206030504050203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𝑜</m:t>
                            </m:r>
                          </m:e>
                          <m:sub>
                            <m:r>
                              <a:rPr lang="en-US" sz="1200" i="1">
                                <a:solidFill>
                                  <a:srgbClr val="000000"/>
                                </a:solidFill>
                                <a:latin typeface="Cambria Math" panose="02040503050406030204" pitchFamily="18" charset="0"/>
                              </a:rPr>
                              <m:t>𝑖</m:t>
                            </m:r>
                          </m:sub>
                        </m:sSub>
                        <m:r>
                          <a:rPr lang="en-US" sz="1200" i="1">
                            <a:solidFill>
                              <a:srgbClr val="000000"/>
                            </a:solidFill>
                            <a:latin typeface="Cambria Math" panose="02040503050406030204" pitchFamily="18" charset="0"/>
                          </a:rPr>
                          <m:t>=</m:t>
                        </m:r>
                        <m:d>
                          <m:dPr>
                            <m:ctrlPr>
                              <a:rPr lang="en-US" sz="1200" i="1">
                                <a:solidFill>
                                  <a:srgbClr val="000000"/>
                                </a:solidFill>
                                <a:latin typeface="Cambria Math" panose="02040503050406030204" pitchFamily="18" charset="0"/>
                                <a:cs typeface="Times New Roman" panose="02020603050405020304" pitchFamily="18" charset="0"/>
                              </a:rPr>
                            </m:ctrlPr>
                          </m:dPr>
                          <m:e>
                            <m:r>
                              <m:rPr>
                                <m:nor/>
                              </m:rPr>
                              <a:rPr lang="en-US" sz="1200" dirty="0">
                                <a:solidFill>
                                  <a:srgbClr val="FFC000"/>
                                </a:solidFill>
                                <a:latin typeface="Times New Roman" panose="02020603050405020304" pitchFamily="18" charset="0"/>
                                <a:cs typeface="Times New Roman" panose="02020603050405020304" pitchFamily="18" charset="0"/>
                              </a:rPr>
                              <m:t>Orange</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or</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Yellow</m:t>
                            </m:r>
                          </m:e>
                        </m:d>
                        <m:r>
                          <a:rPr lang="en-US" sz="1200" i="1" dirty="0">
                            <a:solidFill>
                              <a:srgbClr val="000000"/>
                            </a:solidFill>
                            <a:latin typeface="Cambria Math" panose="02040503050406030204" pitchFamily="18" charset="0"/>
                            <a:cs typeface="Times New Roman" panose="02020603050405020304" pitchFamily="18" charset="0"/>
                          </a:rPr>
                          <m:t>)</m:t>
                        </m:r>
                      </m:den>
                    </m:f>
                    <m:r>
                      <a:rPr lang="en-US" sz="1200" i="1" dirty="0">
                        <a:solidFill>
                          <a:srgbClr val="000000"/>
                        </a:solidFill>
                        <a:latin typeface="Cambria Math" panose="02040503050406030204" pitchFamily="18" charset="0"/>
                        <a:cs typeface="Times New Roman" panose="02020603050405020304" pitchFamily="18" charset="0"/>
                      </a:rPr>
                      <m:t>=</m:t>
                    </m:r>
                    <m:f>
                      <m:fPr>
                        <m:ctrlPr>
                          <a:rPr lang="en-US" sz="1200" i="1" dirty="0">
                            <a:solidFill>
                              <a:srgbClr val="000000"/>
                            </a:solidFill>
                            <a:latin typeface="Cambria Math" panose="02040503050406030204" pitchFamily="18" charset="0"/>
                            <a:cs typeface="Times New Roman" panose="02020603050405020304" pitchFamily="18" charset="0"/>
                          </a:rPr>
                        </m:ctrlPr>
                      </m:fPr>
                      <m:num>
                        <m:r>
                          <a:rPr lang="en-US" sz="1200" i="1" dirty="0">
                            <a:solidFill>
                              <a:srgbClr val="000000"/>
                            </a:solidFill>
                            <a:latin typeface="Cambria Math" panose="02040503050406030204" pitchFamily="18" charset="0"/>
                            <a:cs typeface="Times New Roman" panose="02020603050405020304" pitchFamily="18" charset="0"/>
                          </a:rPr>
                          <m:t>𝑃</m:t>
                        </m:r>
                        <m:r>
                          <a:rPr lang="en-US" sz="1200" i="1" dirty="0">
                            <a:solidFill>
                              <a:srgbClr val="000000"/>
                            </a:solidFill>
                            <a:latin typeface="Cambria Math" panose="02040503050406030204" pitchFamily="18" charset="0"/>
                            <a:cs typeface="Times New Roman" panose="020206030504050203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m:t>
                            </m:r>
                          </m:e>
                          <m:sub>
                            <m:r>
                              <a:rPr lang="en-US" sz="1200" i="1">
                                <a:solidFill>
                                  <a:srgbClr val="000000"/>
                                </a:solidFill>
                                <a:latin typeface="Cambria Math" panose="02040503050406030204" pitchFamily="18" charset="0"/>
                              </a:rPr>
                              <m:t>𝑖</m:t>
                            </m:r>
                          </m:sub>
                        </m:sSub>
                        <m:r>
                          <a:rPr lang="en-US" sz="1200" i="1">
                            <a:solidFill>
                              <a:srgbClr val="000000"/>
                            </a:solidFill>
                            <a:latin typeface="Cambria Math" panose="02040503050406030204" pitchFamily="18" charset="0"/>
                          </a:rPr>
                          <m:t>=</m:t>
                        </m:r>
                        <m:r>
                          <m:rPr>
                            <m:nor/>
                          </m:rPr>
                          <a:rPr lang="en-US" sz="1200" dirty="0">
                            <a:solidFill>
                              <a:srgbClr val="FF6600"/>
                            </a:solidFill>
                            <a:latin typeface="Times New Roman" panose="02020603050405020304" pitchFamily="18" charset="0"/>
                            <a:cs typeface="Times New Roman" panose="02020603050405020304" pitchFamily="18" charset="0"/>
                          </a:rPr>
                          <m:t>Orange</m:t>
                        </m:r>
                        <m:r>
                          <m:rPr>
                            <m:nor/>
                          </m:rPr>
                          <a:rPr lang="en-US" sz="1200" dirty="0">
                            <a:solidFill>
                              <a:srgbClr val="000000"/>
                            </a:solidFill>
                            <a:latin typeface="Times New Roman" panose="02020603050405020304" pitchFamily="18" charset="0"/>
                            <a:cs typeface="Times New Roman" panose="02020603050405020304" pitchFamily="18" charset="0"/>
                          </a:rPr>
                          <m:t>)</m:t>
                        </m:r>
                      </m:num>
                      <m:den>
                        <m:r>
                          <a:rPr lang="en-US" sz="1200" i="1" dirty="0">
                            <a:solidFill>
                              <a:srgbClr val="000000"/>
                            </a:solidFill>
                            <a:latin typeface="Cambria Math" panose="02040503050406030204" pitchFamily="18" charset="0"/>
                            <a:cs typeface="Times New Roman" panose="02020603050405020304" pitchFamily="18" charset="0"/>
                          </a:rPr>
                          <m:t>𝑃</m:t>
                        </m:r>
                        <m:d>
                          <m:dPr>
                            <m:ctrlPr>
                              <a:rPr lang="en-US" sz="1200" i="1" dirty="0">
                                <a:solidFill>
                                  <a:srgbClr val="000000"/>
                                </a:solidFill>
                                <a:latin typeface="Cambria Math" panose="02040503050406030204" pitchFamily="18" charset="0"/>
                                <a:cs typeface="Times New Roman" panose="020206030504050203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𝑜</m:t>
                                </m:r>
                              </m:e>
                              <m:sub>
                                <m:r>
                                  <a:rPr lang="en-US" sz="1200" i="1">
                                    <a:solidFill>
                                      <a:srgbClr val="000000"/>
                                    </a:solidFill>
                                    <a:latin typeface="Cambria Math" panose="02040503050406030204" pitchFamily="18" charset="0"/>
                                  </a:rPr>
                                  <m:t>𝑖</m:t>
                                </m:r>
                              </m:sub>
                            </m:sSub>
                            <m:r>
                              <a:rPr lang="en-US" sz="1200" i="1">
                                <a:solidFill>
                                  <a:srgbClr val="000000"/>
                                </a:solidFill>
                                <a:latin typeface="Cambria Math" panose="02040503050406030204" pitchFamily="18" charset="0"/>
                              </a:rPr>
                              <m:t>=</m:t>
                            </m:r>
                            <m:d>
                              <m:dPr>
                                <m:ctrlPr>
                                  <a:rPr lang="en-US" sz="1200" i="1">
                                    <a:solidFill>
                                      <a:srgbClr val="000000"/>
                                    </a:solidFill>
                                    <a:latin typeface="Cambria Math" panose="02040503050406030204" pitchFamily="18" charset="0"/>
                                    <a:cs typeface="Times New Roman" panose="02020603050405020304" pitchFamily="18" charset="0"/>
                                  </a:rPr>
                                </m:ctrlPr>
                              </m:dPr>
                              <m:e>
                                <m:r>
                                  <m:rPr>
                                    <m:nor/>
                                  </m:rPr>
                                  <a:rPr lang="en-US" sz="1200" dirty="0">
                                    <a:solidFill>
                                      <a:srgbClr val="FFC000"/>
                                    </a:solidFill>
                                    <a:latin typeface="Times New Roman" panose="02020603050405020304" pitchFamily="18" charset="0"/>
                                    <a:cs typeface="Times New Roman" panose="02020603050405020304" pitchFamily="18" charset="0"/>
                                  </a:rPr>
                                  <m:t>Orange</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or</m:t>
                                </m:r>
                                <m:r>
                                  <m:rPr>
                                    <m:nor/>
                                  </m:rPr>
                                  <a:rPr lang="en-US" sz="1200" dirty="0">
                                    <a:solidFill>
                                      <a:srgbClr val="FFC000"/>
                                    </a:solidFill>
                                    <a:latin typeface="Times New Roman" panose="02020603050405020304" pitchFamily="18" charset="0"/>
                                    <a:cs typeface="Times New Roman" panose="02020603050405020304" pitchFamily="18" charset="0"/>
                                  </a:rPr>
                                  <m:t> </m:t>
                                </m:r>
                                <m:r>
                                  <m:rPr>
                                    <m:nor/>
                                  </m:rPr>
                                  <a:rPr lang="en-US" sz="1200" dirty="0">
                                    <a:solidFill>
                                      <a:srgbClr val="FFC000"/>
                                    </a:solidFill>
                                    <a:latin typeface="Times New Roman" panose="02020603050405020304" pitchFamily="18" charset="0"/>
                                    <a:cs typeface="Times New Roman" panose="02020603050405020304" pitchFamily="18" charset="0"/>
                                  </a:rPr>
                                  <m:t>Yellow</m:t>
                                </m:r>
                              </m:e>
                            </m:d>
                          </m:e>
                        </m:d>
                        <m:r>
                          <m:rPr>
                            <m:nor/>
                          </m:rPr>
                          <a:rPr lang="en-US" sz="1200" dirty="0"/>
                          <m:t>  </m:t>
                        </m:r>
                      </m:den>
                    </m:f>
                    <m:r>
                      <a:rPr lang="en-US" sz="1200" i="1" dirty="0">
                        <a:solidFill>
                          <a:srgbClr val="000000"/>
                        </a:solidFill>
                        <a:latin typeface="Cambria Math" panose="02040503050406030204" pitchFamily="18" charset="0"/>
                        <a:cs typeface="Times New Roman" panose="02020603050405020304" pitchFamily="18" charset="0"/>
                      </a:rPr>
                      <m:t>=</m:t>
                    </m:r>
                    <m:f>
                      <m:fPr>
                        <m:ctrlPr>
                          <a:rPr lang="en-US" sz="1200" i="1" dirty="0">
                            <a:solidFill>
                              <a:srgbClr val="000000"/>
                            </a:solidFill>
                            <a:latin typeface="Cambria Math" panose="02040503050406030204" pitchFamily="18" charset="0"/>
                            <a:cs typeface="Times New Roman" panose="02020603050405020304" pitchFamily="18" charset="0"/>
                          </a:rPr>
                        </m:ctrlPr>
                      </m:fPr>
                      <m:num>
                        <m:f>
                          <m:fPr>
                            <m:ctrlPr>
                              <a:rPr lang="en-US" sz="1200" i="1" dirty="0">
                                <a:solidFill>
                                  <a:srgbClr val="000000"/>
                                </a:solidFill>
                                <a:latin typeface="Cambria Math" panose="02040503050406030204" pitchFamily="18" charset="0"/>
                                <a:cs typeface="Times New Roman" panose="02020603050405020304" pitchFamily="18" charset="0"/>
                              </a:rPr>
                            </m:ctrlPr>
                          </m:fPr>
                          <m:num>
                            <m:r>
                              <a:rPr lang="en-US" sz="1200" i="1" dirty="0">
                                <a:solidFill>
                                  <a:srgbClr val="000000"/>
                                </a:solidFill>
                                <a:latin typeface="Cambria Math" panose="02040503050406030204" pitchFamily="18" charset="0"/>
                                <a:cs typeface="Times New Roman" panose="02020603050405020304" pitchFamily="18" charset="0"/>
                              </a:rPr>
                              <m:t>𝜋</m:t>
                            </m:r>
                          </m:num>
                          <m:den>
                            <m:r>
                              <a:rPr lang="en-US" sz="1200" i="1" dirty="0">
                                <a:solidFill>
                                  <a:srgbClr val="000000"/>
                                </a:solidFill>
                                <a:latin typeface="Cambria Math" panose="02040503050406030204" pitchFamily="18" charset="0"/>
                                <a:cs typeface="Times New Roman" panose="02020603050405020304" pitchFamily="18" charset="0"/>
                              </a:rPr>
                              <m:t>4</m:t>
                            </m:r>
                          </m:den>
                        </m:f>
                      </m:num>
                      <m:den>
                        <m:f>
                          <m:fPr>
                            <m:ctrlPr>
                              <a:rPr lang="en-US" sz="1200" i="1" dirty="0">
                                <a:solidFill>
                                  <a:srgbClr val="000000"/>
                                </a:solidFill>
                                <a:latin typeface="Cambria Math" panose="02040503050406030204" pitchFamily="18" charset="0"/>
                                <a:cs typeface="Times New Roman" panose="02020603050405020304" pitchFamily="18" charset="0"/>
                              </a:rPr>
                            </m:ctrlPr>
                          </m:fPr>
                          <m:num>
                            <m:r>
                              <a:rPr lang="en-US" sz="1200" i="1" dirty="0">
                                <a:solidFill>
                                  <a:srgbClr val="000000"/>
                                </a:solidFill>
                                <a:latin typeface="Cambria Math" panose="02040503050406030204" pitchFamily="18" charset="0"/>
                                <a:cs typeface="Times New Roman" panose="02020603050405020304" pitchFamily="18" charset="0"/>
                              </a:rPr>
                              <m:t>𝜋</m:t>
                            </m:r>
                          </m:num>
                          <m:den>
                            <m:r>
                              <a:rPr lang="en-US" sz="1200" i="1" dirty="0">
                                <a:solidFill>
                                  <a:srgbClr val="000000"/>
                                </a:solidFill>
                                <a:latin typeface="Cambria Math" panose="02040503050406030204" pitchFamily="18" charset="0"/>
                                <a:cs typeface="Times New Roman" panose="02020603050405020304" pitchFamily="18" charset="0"/>
                              </a:rPr>
                              <m:t>4</m:t>
                            </m:r>
                          </m:den>
                        </m:f>
                        <m:r>
                          <a:rPr lang="en-US" sz="1200" i="1" dirty="0">
                            <a:solidFill>
                              <a:srgbClr val="000000"/>
                            </a:solidFill>
                            <a:latin typeface="Cambria Math" panose="02040503050406030204" pitchFamily="18" charset="0"/>
                            <a:cs typeface="Times New Roman" panose="02020603050405020304" pitchFamily="18" charset="0"/>
                          </a:rPr>
                          <m:t>+</m:t>
                        </m:r>
                        <m:f>
                          <m:fPr>
                            <m:ctrlPr>
                              <a:rPr lang="en-US" sz="1200" i="1" dirty="0">
                                <a:solidFill>
                                  <a:srgbClr val="000000"/>
                                </a:solidFill>
                                <a:latin typeface="Cambria Math" panose="02040503050406030204" pitchFamily="18" charset="0"/>
                                <a:cs typeface="Times New Roman" panose="02020603050405020304" pitchFamily="18" charset="0"/>
                              </a:rPr>
                            </m:ctrlPr>
                          </m:fPr>
                          <m:num>
                            <m:r>
                              <a:rPr lang="en-US" sz="1200" i="1" dirty="0">
                                <a:solidFill>
                                  <a:srgbClr val="000000"/>
                                </a:solidFill>
                                <a:latin typeface="Cambria Math" panose="02040503050406030204" pitchFamily="18" charset="0"/>
                                <a:cs typeface="Times New Roman" panose="02020603050405020304" pitchFamily="18" charset="0"/>
                              </a:rPr>
                              <m:t>1</m:t>
                            </m:r>
                          </m:num>
                          <m:den>
                            <m:r>
                              <a:rPr lang="en-US" sz="1200" i="1" dirty="0">
                                <a:solidFill>
                                  <a:srgbClr val="000000"/>
                                </a:solidFill>
                                <a:latin typeface="Cambria Math" panose="02040503050406030204" pitchFamily="18" charset="0"/>
                                <a:cs typeface="Times New Roman" panose="02020603050405020304" pitchFamily="18" charset="0"/>
                              </a:rPr>
                              <m:t>2</m:t>
                            </m:r>
                          </m:den>
                        </m:f>
                      </m:den>
                    </m:f>
                  </m:oMath>
                </a14:m>
                <a:r>
                  <a:rPr lang="en-US" sz="1200" dirty="0"/>
                  <a:t> </a:t>
                </a:r>
              </a:p>
            </p:txBody>
          </p:sp>
        </mc:Choice>
        <mc:Fallback>
          <p:sp>
            <p:nvSpPr>
              <p:cNvPr id="11" name="Rectangle 10"/>
              <p:cNvSpPr>
                <a:spLocks noRot="1" noChangeAspect="1" noMove="1" noResize="1" noEditPoints="1" noAdjustHandles="1" noChangeArrowheads="1" noChangeShapeType="1" noTextEdit="1"/>
              </p:cNvSpPr>
              <p:nvPr/>
            </p:nvSpPr>
            <p:spPr>
              <a:xfrm>
                <a:off x="799309" y="2646645"/>
                <a:ext cx="8037509" cy="49879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p:cNvSpPr/>
              <p:nvPr/>
            </p:nvSpPr>
            <p:spPr>
              <a:xfrm>
                <a:off x="337317" y="2919944"/>
                <a:ext cx="3897092" cy="783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i="1">
                          <a:solidFill>
                            <a:srgbClr val="000000"/>
                          </a:solidFill>
                          <a:latin typeface="Cambria Math" panose="02040503050406030204" pitchFamily="18" charset="0"/>
                        </a:rPr>
                        <m:t>𝑃</m:t>
                      </m:r>
                      <m:d>
                        <m:dPr>
                          <m:ctrlPr>
                            <a:rPr lang="en-US" sz="1350" i="1">
                              <a:solidFill>
                                <a:srgbClr val="000000"/>
                              </a:solidFill>
                              <a:latin typeface="Cambria Math" panose="02040503050406030204" pitchFamily="18" charset="0"/>
                            </a:rPr>
                          </m:ctrlPr>
                        </m:dPr>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𝑐</m:t>
                              </m:r>
                            </m:e>
                            <m:sub>
                              <m:r>
                                <a:rPr lang="en-US" sz="1350" i="1">
                                  <a:solidFill>
                                    <a:srgbClr val="000000"/>
                                  </a:solidFill>
                                  <a:latin typeface="Cambria Math" panose="02040503050406030204" pitchFamily="18" charset="0"/>
                                </a:rPr>
                                <m:t>𝑖</m:t>
                              </m:r>
                            </m:sub>
                          </m:sSub>
                          <m:r>
                            <a:rPr lang="en-US" sz="1350" i="1">
                              <a:solidFill>
                                <a:srgbClr val="000000"/>
                              </a:solidFill>
                              <a:latin typeface="Cambria Math" panose="02040503050406030204" pitchFamily="18" charset="0"/>
                            </a:rPr>
                            <m:t>=</m:t>
                          </m:r>
                          <m:r>
                            <m:rPr>
                              <m:nor/>
                            </m:rPr>
                            <a:rPr lang="en-US" sz="1350" dirty="0">
                              <a:ln>
                                <a:solidFill>
                                  <a:srgbClr val="000000"/>
                                </a:solidFill>
                              </a:ln>
                              <a:solidFill>
                                <a:srgbClr val="FFFF00"/>
                              </a:solidFill>
                              <a:latin typeface="Times New Roman" panose="02020603050405020304" pitchFamily="18" charset="0"/>
                              <a:cs typeface="Times New Roman" panose="02020603050405020304" pitchFamily="18" charset="0"/>
                            </a:rPr>
                            <m:t>Yellow</m:t>
                          </m:r>
                          <m:r>
                            <a:rPr lang="en-US" sz="1350" i="1" dirty="0">
                              <a:ln>
                                <a:solidFill>
                                  <a:srgbClr val="000000"/>
                                </a:solidFill>
                              </a:ln>
                              <a:solidFill>
                                <a:srgbClr val="FFFF00"/>
                              </a:solidFill>
                              <a:latin typeface="Cambria Math" panose="02040503050406030204" pitchFamily="18" charset="0"/>
                              <a:cs typeface="Times New Roman" panose="02020603050405020304" pitchFamily="18" charset="0"/>
                            </a:rPr>
                            <m:t> </m:t>
                          </m:r>
                          <m:r>
                            <a:rPr lang="en-US" sz="1350" i="1" dirty="0">
                              <a:solidFill>
                                <a:srgbClr val="000000"/>
                              </a:solidFill>
                              <a:latin typeface="Cambria Math" panose="02040503050406030204" pitchFamily="18" charset="0"/>
                              <a:cs typeface="Times New Roman" panose="020206030504050203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𝑜</m:t>
                              </m:r>
                            </m:e>
                            <m:sub>
                              <m:r>
                                <a:rPr lang="en-US" sz="1350" i="1">
                                  <a:solidFill>
                                    <a:srgbClr val="000000"/>
                                  </a:solidFill>
                                  <a:latin typeface="Cambria Math" panose="02040503050406030204" pitchFamily="18" charset="0"/>
                                </a:rPr>
                                <m:t>𝑖</m:t>
                              </m:r>
                            </m:sub>
                          </m:sSub>
                          <m:r>
                            <a:rPr lang="en-US" sz="1350" i="1">
                              <a:solidFill>
                                <a:srgbClr val="000000"/>
                              </a:solidFill>
                              <a:latin typeface="Cambria Math" panose="02040503050406030204" pitchFamily="18" charset="0"/>
                            </a:rPr>
                            <m:t>=</m:t>
                          </m:r>
                          <m:d>
                            <m:dPr>
                              <m:ctrlPr>
                                <a:rPr lang="en-US" sz="1350" i="1">
                                  <a:solidFill>
                                    <a:srgbClr val="000000"/>
                                  </a:solidFill>
                                  <a:latin typeface="Cambria Math" panose="02040503050406030204" pitchFamily="18" charset="0"/>
                                  <a:cs typeface="Times New Roman" panose="02020603050405020304" pitchFamily="18" charset="0"/>
                                </a:rPr>
                              </m:ctrlPr>
                            </m:dPr>
                            <m:e>
                              <m:r>
                                <m:rPr>
                                  <m:nor/>
                                </m:rPr>
                                <a:rPr lang="en-US" sz="1400" dirty="0">
                                  <a:solidFill>
                                    <a:srgbClr val="FFC000"/>
                                  </a:solidFill>
                                  <a:latin typeface="Times New Roman" panose="02020603050405020304" pitchFamily="18" charset="0"/>
                                  <a:cs typeface="Times New Roman" panose="02020603050405020304" pitchFamily="18" charset="0"/>
                                </a:rPr>
                                <m:t>Orange</m:t>
                              </m:r>
                              <m:r>
                                <m:rPr>
                                  <m:nor/>
                                </m:rPr>
                                <a:rPr lang="en-US" sz="1400" dirty="0">
                                  <a:solidFill>
                                    <a:srgbClr val="FFC000"/>
                                  </a:solidFill>
                                  <a:latin typeface="Times New Roman" panose="02020603050405020304" pitchFamily="18" charset="0"/>
                                  <a:cs typeface="Times New Roman" panose="02020603050405020304" pitchFamily="18" charset="0"/>
                                </a:rPr>
                                <m:t> </m:t>
                              </m:r>
                              <m:r>
                                <m:rPr>
                                  <m:nor/>
                                </m:rPr>
                                <a:rPr lang="en-US" sz="1400" dirty="0">
                                  <a:solidFill>
                                    <a:srgbClr val="FFC000"/>
                                  </a:solidFill>
                                  <a:latin typeface="Times New Roman" panose="02020603050405020304" pitchFamily="18" charset="0"/>
                                  <a:cs typeface="Times New Roman" panose="02020603050405020304" pitchFamily="18" charset="0"/>
                                </a:rPr>
                                <m:t>or</m:t>
                              </m:r>
                              <m:r>
                                <m:rPr>
                                  <m:nor/>
                                </m:rPr>
                                <a:rPr lang="en-US" sz="1400" dirty="0">
                                  <a:solidFill>
                                    <a:srgbClr val="FFC000"/>
                                  </a:solidFill>
                                  <a:latin typeface="Times New Roman" panose="02020603050405020304" pitchFamily="18" charset="0"/>
                                  <a:cs typeface="Times New Roman" panose="02020603050405020304" pitchFamily="18" charset="0"/>
                                </a:rPr>
                                <m:t> </m:t>
                              </m:r>
                              <m:r>
                                <m:rPr>
                                  <m:nor/>
                                </m:rPr>
                                <a:rPr lang="en-US" sz="1400" dirty="0">
                                  <a:solidFill>
                                    <a:srgbClr val="FFC000"/>
                                  </a:solidFill>
                                  <a:latin typeface="Times New Roman" panose="02020603050405020304" pitchFamily="18" charset="0"/>
                                  <a:cs typeface="Times New Roman" panose="02020603050405020304" pitchFamily="18" charset="0"/>
                                </a:rPr>
                                <m:t>Yellow</m:t>
                              </m:r>
                            </m:e>
                          </m:d>
                        </m:e>
                      </m:d>
                      <m:r>
                        <a:rPr lang="en-US" sz="1350" i="1" dirty="0">
                          <a:solidFill>
                            <a:srgbClr val="000000"/>
                          </a:solidFill>
                          <a:latin typeface="Cambria Math" panose="02040503050406030204" pitchFamily="18" charset="0"/>
                          <a:cs typeface="Times New Roman" panose="02020603050405020304" pitchFamily="18" charset="0"/>
                        </a:rPr>
                        <m:t>=</m:t>
                      </m:r>
                      <m:f>
                        <m:fPr>
                          <m:ctrlPr>
                            <a:rPr lang="en-US" sz="1350" i="1" dirty="0">
                              <a:solidFill>
                                <a:srgbClr val="000000"/>
                              </a:solidFill>
                              <a:latin typeface="Cambria Math" panose="02040503050406030204" pitchFamily="18" charset="0"/>
                              <a:cs typeface="Times New Roman" panose="02020603050405020304" pitchFamily="18" charset="0"/>
                            </a:rPr>
                          </m:ctrlPr>
                        </m:fPr>
                        <m:num>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1</m:t>
                              </m:r>
                            </m:num>
                            <m:den>
                              <m:r>
                                <a:rPr lang="en-US" sz="1350" i="1" dirty="0">
                                  <a:solidFill>
                                    <a:srgbClr val="000000"/>
                                  </a:solidFill>
                                  <a:latin typeface="Cambria Math" panose="02040503050406030204" pitchFamily="18" charset="0"/>
                                  <a:cs typeface="Times New Roman" panose="02020603050405020304" pitchFamily="18" charset="0"/>
                                </a:rPr>
                                <m:t>2</m:t>
                              </m:r>
                            </m:den>
                          </m:f>
                        </m:num>
                        <m:den>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𝜋</m:t>
                              </m:r>
                            </m:num>
                            <m:den>
                              <m:r>
                                <a:rPr lang="en-US" sz="1350" i="1" dirty="0">
                                  <a:solidFill>
                                    <a:srgbClr val="000000"/>
                                  </a:solidFill>
                                  <a:latin typeface="Cambria Math" panose="02040503050406030204" pitchFamily="18" charset="0"/>
                                  <a:cs typeface="Times New Roman" panose="02020603050405020304" pitchFamily="18" charset="0"/>
                                </a:rPr>
                                <m:t>4</m:t>
                              </m:r>
                            </m:den>
                          </m:f>
                          <m:r>
                            <a:rPr lang="en-US" sz="1350" i="1" dirty="0">
                              <a:solidFill>
                                <a:srgbClr val="000000"/>
                              </a:solidFill>
                              <a:latin typeface="Cambria Math" panose="02040503050406030204" pitchFamily="18" charset="0"/>
                              <a:cs typeface="Times New Roman" panose="02020603050405020304" pitchFamily="18" charset="0"/>
                            </a:rPr>
                            <m:t>+</m:t>
                          </m:r>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1</m:t>
                              </m:r>
                            </m:num>
                            <m:den>
                              <m:r>
                                <a:rPr lang="en-US" sz="1350" i="1" dirty="0">
                                  <a:solidFill>
                                    <a:srgbClr val="000000"/>
                                  </a:solidFill>
                                  <a:latin typeface="Cambria Math" panose="02040503050406030204" pitchFamily="18" charset="0"/>
                                  <a:cs typeface="Times New Roman" panose="02020603050405020304" pitchFamily="18" charset="0"/>
                                </a:rPr>
                                <m:t>2</m:t>
                              </m:r>
                            </m:den>
                          </m:f>
                        </m:den>
                      </m:f>
                    </m:oMath>
                  </m:oMathPara>
                </a14:m>
                <a:endParaRPr lang="en-US" sz="1350" dirty="0"/>
              </a:p>
            </p:txBody>
          </p:sp>
        </mc:Choice>
        <mc:Fallback>
          <p:sp>
            <p:nvSpPr>
              <p:cNvPr id="12" name="Rectangle 11"/>
              <p:cNvSpPr>
                <a:spLocks noRot="1" noChangeAspect="1" noMove="1" noResize="1" noEditPoints="1" noAdjustHandles="1" noChangeArrowheads="1" noChangeShapeType="1" noTextEdit="1"/>
              </p:cNvSpPr>
              <p:nvPr/>
            </p:nvSpPr>
            <p:spPr>
              <a:xfrm>
                <a:off x="337317" y="2919944"/>
                <a:ext cx="3897092" cy="78348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4579144" y="3243776"/>
                <a:ext cx="4879181" cy="300082"/>
              </a:xfrm>
              <a:prstGeom prst="rect">
                <a:avLst/>
              </a:prstGeom>
            </p:spPr>
            <p:txBody>
              <a:bodyPr wrap="square">
                <a:spAutoFit/>
              </a:bodyPr>
              <a:lstStyle/>
              <a:p>
                <a:r>
                  <a:rPr lang="en-US" sz="1350" dirty="0">
                    <a:latin typeface="Times New Roman" panose="02020603050405020304" pitchFamily="18" charset="0"/>
                    <a:cs typeface="Times New Roman" panose="02020603050405020304" pitchFamily="18" charset="0"/>
                  </a:rPr>
                  <a:t>Therefore the conditional expectation of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𝑥</m:t>
                        </m:r>
                      </m:e>
                      <m:sub>
                        <m:r>
                          <a:rPr lang="en-US" sz="1350" i="1">
                            <a:latin typeface="Cambria Math" panose="02040503050406030204" pitchFamily="18" charset="0"/>
                            <a:cs typeface="Times New Roman" panose="02020603050405020304" pitchFamily="18" charset="0"/>
                          </a:rPr>
                          <m:t>2</m:t>
                        </m:r>
                      </m:sub>
                    </m:sSub>
                  </m:oMath>
                </a14:m>
                <a:r>
                  <a:rPr lang="en-US" sz="135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𝑥</m:t>
                        </m:r>
                      </m:e>
                      <m:sub>
                        <m:r>
                          <a:rPr lang="en-US" sz="1350" i="1">
                            <a:latin typeface="Cambria Math" panose="02040503050406030204" pitchFamily="18" charset="0"/>
                            <a:cs typeface="Times New Roman" panose="02020603050405020304" pitchFamily="18" charset="0"/>
                          </a:rPr>
                          <m:t>3</m:t>
                        </m:r>
                      </m:sub>
                    </m:sSub>
                  </m:oMath>
                </a14:m>
                <a:r>
                  <a:rPr lang="en-US" sz="1350" dirty="0">
                    <a:latin typeface="Times New Roman" panose="02020603050405020304" pitchFamily="18" charset="0"/>
                    <a:cs typeface="Times New Roman" panose="02020603050405020304" pitchFamily="18" charset="0"/>
                  </a:rPr>
                  <a:t> are:</a:t>
                </a:r>
              </a:p>
            </p:txBody>
          </p:sp>
        </mc:Choice>
        <mc:Fallback xmlns="">
          <p:sp>
            <p:nvSpPr>
              <p:cNvPr id="13" name="Rectangle 12"/>
              <p:cNvSpPr>
                <a:spLocks noRot="1" noChangeAspect="1" noMove="1" noResize="1" noEditPoints="1" noAdjustHandles="1" noChangeArrowheads="1" noChangeShapeType="1" noTextEdit="1"/>
              </p:cNvSpPr>
              <p:nvPr/>
            </p:nvSpPr>
            <p:spPr>
              <a:xfrm>
                <a:off x="4579144" y="3243776"/>
                <a:ext cx="4879181" cy="300082"/>
              </a:xfrm>
              <a:prstGeom prst="rect">
                <a:avLst/>
              </a:prstGeom>
              <a:blipFill>
                <a:blip r:embed="rId10"/>
                <a:stretch>
                  <a:fillRect l="-250" t="-2041"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529138" y="3557588"/>
                <a:ext cx="1828800" cy="74751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solidFill>
                            <a:srgbClr val="000000"/>
                          </a:solidFill>
                          <a:latin typeface="Cambria Math" panose="02040503050406030204" pitchFamily="18" charset="0"/>
                        </a:rPr>
                        <m:t>𝐸</m:t>
                      </m:r>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𝑥</m:t>
                          </m:r>
                        </m:e>
                        <m:sub>
                          <m:r>
                            <a:rPr lang="en-US" sz="1350" i="1">
                              <a:solidFill>
                                <a:srgbClr val="000000"/>
                              </a:solidFill>
                              <a:latin typeface="Cambria Math" panose="02040503050406030204" pitchFamily="18" charset="0"/>
                            </a:rPr>
                            <m:t>2</m:t>
                          </m:r>
                        </m:sub>
                      </m:sSub>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f>
                        <m:fPr>
                          <m:ctrlPr>
                            <a:rPr lang="en-US" sz="1350" i="1" dirty="0">
                              <a:solidFill>
                                <a:srgbClr val="000000"/>
                              </a:solidFill>
                              <a:latin typeface="Cambria Math" panose="02040503050406030204" pitchFamily="18" charset="0"/>
                              <a:cs typeface="Times New Roman" panose="02020603050405020304" pitchFamily="18" charset="0"/>
                            </a:rPr>
                          </m:ctrlPr>
                        </m:fPr>
                        <m:num>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𝜋</m:t>
                              </m:r>
                            </m:num>
                            <m:den>
                              <m:r>
                                <a:rPr lang="en-US" sz="1350" i="1" dirty="0">
                                  <a:solidFill>
                                    <a:srgbClr val="000000"/>
                                  </a:solidFill>
                                  <a:latin typeface="Cambria Math" panose="02040503050406030204" pitchFamily="18" charset="0"/>
                                  <a:cs typeface="Times New Roman" panose="02020603050405020304" pitchFamily="18" charset="0"/>
                                </a:rPr>
                                <m:t>4</m:t>
                              </m:r>
                            </m:den>
                          </m:f>
                        </m:num>
                        <m:den>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𝜋</m:t>
                              </m:r>
                            </m:num>
                            <m:den>
                              <m:r>
                                <a:rPr lang="en-US" sz="1350" i="1" dirty="0">
                                  <a:solidFill>
                                    <a:srgbClr val="000000"/>
                                  </a:solidFill>
                                  <a:latin typeface="Cambria Math" panose="02040503050406030204" pitchFamily="18" charset="0"/>
                                  <a:cs typeface="Times New Roman" panose="02020603050405020304" pitchFamily="18" charset="0"/>
                                </a:rPr>
                                <m:t>4</m:t>
                              </m:r>
                            </m:den>
                          </m:f>
                          <m:r>
                            <a:rPr lang="en-US" sz="1350" i="1" dirty="0">
                              <a:solidFill>
                                <a:srgbClr val="000000"/>
                              </a:solidFill>
                              <a:latin typeface="Cambria Math" panose="02040503050406030204" pitchFamily="18" charset="0"/>
                              <a:cs typeface="Times New Roman" panose="02020603050405020304" pitchFamily="18" charset="0"/>
                            </a:rPr>
                            <m:t>+</m:t>
                          </m:r>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1</m:t>
                              </m:r>
                            </m:num>
                            <m:den>
                              <m:r>
                                <a:rPr lang="en-US" sz="1350" i="1" dirty="0">
                                  <a:solidFill>
                                    <a:srgbClr val="000000"/>
                                  </a:solidFill>
                                  <a:latin typeface="Cambria Math" panose="02040503050406030204" pitchFamily="18" charset="0"/>
                                  <a:cs typeface="Times New Roman" panose="02020603050405020304" pitchFamily="18" charset="0"/>
                                </a:rPr>
                                <m:t>2</m:t>
                              </m:r>
                            </m:den>
                          </m:f>
                        </m:den>
                      </m:f>
                    </m:oMath>
                  </m:oMathPara>
                </a14:m>
                <a:endParaRPr lang="en-US" sz="1350" dirty="0">
                  <a:solidFill>
                    <a:srgbClr val="000000"/>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529138" y="3557588"/>
                <a:ext cx="1828800" cy="74751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722269" y="3521869"/>
                <a:ext cx="1828800" cy="7834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solidFill>
                            <a:srgbClr val="000000"/>
                          </a:solidFill>
                          <a:latin typeface="Cambria Math" panose="02040503050406030204" pitchFamily="18" charset="0"/>
                        </a:rPr>
                        <m:t>𝐸</m:t>
                      </m:r>
                      <m:d>
                        <m:dPr>
                          <m:ctrlPr>
                            <a:rPr lang="en-US" sz="1350" i="1">
                              <a:solidFill>
                                <a:srgbClr val="000000"/>
                              </a:solidFill>
                              <a:latin typeface="Cambria Math" panose="02040503050406030204" pitchFamily="18" charset="0"/>
                            </a:rPr>
                          </m:ctrlPr>
                        </m:dPr>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𝑥</m:t>
                              </m:r>
                            </m:e>
                            <m:sub>
                              <m:r>
                                <a:rPr lang="en-US" sz="1350" i="1">
                                  <a:solidFill>
                                    <a:srgbClr val="000000"/>
                                  </a:solidFill>
                                  <a:latin typeface="Cambria Math" panose="02040503050406030204" pitchFamily="18" charset="0"/>
                                </a:rPr>
                                <m:t>3</m:t>
                              </m:r>
                            </m:sub>
                          </m:sSub>
                        </m:e>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e>
                      </m:d>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f>
                        <m:fPr>
                          <m:ctrlPr>
                            <a:rPr lang="en-US" sz="1350" i="1" dirty="0">
                              <a:solidFill>
                                <a:srgbClr val="000000"/>
                              </a:solidFill>
                              <a:latin typeface="Cambria Math" panose="02040503050406030204" pitchFamily="18" charset="0"/>
                              <a:cs typeface="Times New Roman" panose="02020603050405020304" pitchFamily="18" charset="0"/>
                            </a:rPr>
                          </m:ctrlPr>
                        </m:fPr>
                        <m:num>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1</m:t>
                              </m:r>
                            </m:num>
                            <m:den>
                              <m:r>
                                <a:rPr lang="en-US" sz="1350" i="1" dirty="0">
                                  <a:solidFill>
                                    <a:srgbClr val="000000"/>
                                  </a:solidFill>
                                  <a:latin typeface="Cambria Math" panose="02040503050406030204" pitchFamily="18" charset="0"/>
                                  <a:cs typeface="Times New Roman" panose="02020603050405020304" pitchFamily="18" charset="0"/>
                                </a:rPr>
                                <m:t>2</m:t>
                              </m:r>
                            </m:den>
                          </m:f>
                        </m:num>
                        <m:den>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𝜋</m:t>
                              </m:r>
                            </m:num>
                            <m:den>
                              <m:r>
                                <a:rPr lang="en-US" sz="1350" i="1" dirty="0">
                                  <a:solidFill>
                                    <a:srgbClr val="000000"/>
                                  </a:solidFill>
                                  <a:latin typeface="Cambria Math" panose="02040503050406030204" pitchFamily="18" charset="0"/>
                                  <a:cs typeface="Times New Roman" panose="02020603050405020304" pitchFamily="18" charset="0"/>
                                </a:rPr>
                                <m:t>4</m:t>
                              </m:r>
                            </m:den>
                          </m:f>
                          <m:r>
                            <a:rPr lang="en-US" sz="1350" i="1" dirty="0">
                              <a:solidFill>
                                <a:srgbClr val="000000"/>
                              </a:solidFill>
                              <a:latin typeface="Cambria Math" panose="02040503050406030204" pitchFamily="18" charset="0"/>
                              <a:cs typeface="Times New Roman" panose="02020603050405020304" pitchFamily="18" charset="0"/>
                            </a:rPr>
                            <m:t>+</m:t>
                          </m:r>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1</m:t>
                              </m:r>
                            </m:num>
                            <m:den>
                              <m:r>
                                <a:rPr lang="en-US" sz="1350" i="1" dirty="0">
                                  <a:solidFill>
                                    <a:srgbClr val="000000"/>
                                  </a:solidFill>
                                  <a:latin typeface="Cambria Math" panose="02040503050406030204" pitchFamily="18" charset="0"/>
                                  <a:cs typeface="Times New Roman" panose="02020603050405020304" pitchFamily="18" charset="0"/>
                                </a:rPr>
                                <m:t>2</m:t>
                              </m:r>
                            </m:den>
                          </m:f>
                        </m:den>
                      </m:f>
                    </m:oMath>
                  </m:oMathPara>
                </a14:m>
                <a:endParaRPr lang="en-US" sz="1350" dirty="0">
                  <a:solidFill>
                    <a:srgbClr val="000000"/>
                  </a:solidFill>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722269" y="3521869"/>
                <a:ext cx="1828800" cy="783484"/>
              </a:xfrm>
              <a:prstGeom prst="rect">
                <a:avLst/>
              </a:prstGeom>
              <a:blipFill>
                <a:blip r:embed="rId12"/>
                <a:stretch>
                  <a:fillRect/>
                </a:stretch>
              </a:blipFill>
            </p:spPr>
            <p:txBody>
              <a:bodyPr/>
              <a:lstStyle/>
              <a:p>
                <a:r>
                  <a:rPr lang="en-US">
                    <a:noFill/>
                  </a:rPr>
                  <a:t> </a:t>
                </a:r>
              </a:p>
            </p:txBody>
          </p:sp>
        </mc:Fallback>
      </mc:AlternateContent>
      <p:sp>
        <p:nvSpPr>
          <p:cNvPr id="16" name="Rectangle 15"/>
          <p:cNvSpPr/>
          <p:nvPr/>
        </p:nvSpPr>
        <p:spPr>
          <a:xfrm>
            <a:off x="6232896" y="3797707"/>
            <a:ext cx="636713" cy="300082"/>
          </a:xfrm>
          <a:prstGeom prst="rect">
            <a:avLst/>
          </a:prstGeom>
        </p:spPr>
        <p:txBody>
          <a:bodyPr wrap="none">
            <a:spAutoFit/>
          </a:bodyPr>
          <a:lstStyle/>
          <a:p>
            <a:r>
              <a:rPr lang="en-US" sz="1350" dirty="0">
                <a:latin typeface="Times New Roman" panose="02020603050405020304" pitchFamily="18" charset="0"/>
                <a:cs typeface="Times New Roman" panose="02020603050405020304" pitchFamily="18" charset="0"/>
              </a:rPr>
              <a:t>- and -</a:t>
            </a:r>
            <a:endParaRPr lang="en-US" sz="1350" dirty="0"/>
          </a:p>
        </p:txBody>
      </p:sp>
    </p:spTree>
    <p:extLst>
      <p:ext uri="{BB962C8B-B14F-4D97-AF65-F5344CB8AC3E}">
        <p14:creationId xmlns:p14="http://schemas.microsoft.com/office/powerpoint/2010/main" val="2991256905"/>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4325" y="685800"/>
            <a:ext cx="8693944"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Recall that the full likelihood for the multinomial distribution was given by:</a:t>
            </a:r>
          </a:p>
        </p:txBody>
      </p:sp>
      <p:sp>
        <p:nvSpPr>
          <p:cNvPr id="3" name="Title 1">
            <a:extLst>
              <a:ext uri="{FF2B5EF4-FFF2-40B4-BE49-F238E27FC236}">
                <a16:creationId xmlns:a16="http://schemas.microsoft.com/office/drawing/2014/main" id="{636FB483-8A01-854E-9BBE-55E0C355A79B}"/>
              </a:ext>
            </a:extLst>
          </p:cNvPr>
          <p:cNvSpPr txBox="1">
            <a:spLocks/>
          </p:cNvSpPr>
          <p:nvPr/>
        </p:nvSpPr>
        <p:spPr>
          <a:xfrm>
            <a:off x="62256" y="133835"/>
            <a:ext cx="9010307"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(in general) – A Multinomial Example (M-Step)</a:t>
            </a:r>
          </a:p>
        </p:txBody>
      </p:sp>
      <mc:AlternateContent xmlns:mc="http://schemas.openxmlformats.org/markup-compatibility/2006">
        <mc:Choice xmlns:a14="http://schemas.microsoft.com/office/drawing/2010/main" Requires="a14">
          <p:sp>
            <p:nvSpPr>
              <p:cNvPr id="4" name="Rectangle 3"/>
              <p:cNvSpPr/>
              <p:nvPr/>
            </p:nvSpPr>
            <p:spPr>
              <a:xfrm>
                <a:off x="1285875" y="930669"/>
                <a:ext cx="5443538" cy="5888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𝑓</m:t>
                      </m:r>
                      <m:d>
                        <m:dPr>
                          <m:ctrlPr>
                            <a:rPr lang="en-US" sz="1350" i="1">
                              <a:latin typeface="Cambria Math" panose="02040503050406030204" pitchFamily="18" charset="0"/>
                            </a:rPr>
                          </m:ctrlPr>
                        </m:dPr>
                        <m:e>
                          <m:r>
                            <a:rPr lang="en-US" sz="1350" b="1" i="1">
                              <a:latin typeface="Cambria Math" panose="02040503050406030204" pitchFamily="18" charset="0"/>
                            </a:rPr>
                            <m:t>𝒙</m:t>
                          </m:r>
                        </m:e>
                        <m:e>
                          <m:r>
                            <a:rPr lang="en-US" sz="1350" i="1">
                              <a:latin typeface="Cambria Math" panose="02040503050406030204" pitchFamily="18" charset="0"/>
                            </a:rPr>
                            <m:t>𝜋</m:t>
                          </m:r>
                        </m:e>
                      </m:d>
                      <m:r>
                        <a:rPr lang="en-US" sz="1350" i="1">
                          <a:latin typeface="Cambria Math" panose="02040503050406030204" pitchFamily="18" charset="0"/>
                        </a:rPr>
                        <m:t>=</m:t>
                      </m:r>
                      <m:f>
                        <m:fPr>
                          <m:ctrlPr>
                            <a:rPr lang="en-US" sz="1350" i="1">
                              <a:latin typeface="Cambria Math" panose="02040503050406030204" pitchFamily="18" charset="0"/>
                            </a:rPr>
                          </m:ctrlPr>
                        </m:fPr>
                        <m:num>
                          <m:d>
                            <m:dPr>
                              <m:ctrlPr>
                                <a:rPr lang="en-US" sz="1350" i="1">
                                  <a:latin typeface="Cambria Math" panose="02040503050406030204" pitchFamily="18" charset="0"/>
                                </a:rPr>
                              </m:ctrlPr>
                            </m:dPr>
                            <m:e>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5</m:t>
                                  </m:r>
                                </m:sup>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e>
                              </m:nary>
                            </m:e>
                          </m:d>
                          <m:r>
                            <a:rPr lang="en-US" sz="1350" i="1">
                              <a:latin typeface="Cambria Math" panose="02040503050406030204" pitchFamily="18" charset="0"/>
                            </a:rPr>
                            <m:t>!</m:t>
                          </m:r>
                        </m:num>
                        <m:den>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5</m:t>
                              </m:r>
                            </m:sup>
                            <m:e>
                              <m:sSub>
                                <m:sSubPr>
                                  <m:ctrlPr>
                                    <a:rPr lang="en-US" sz="1350" i="1">
                                      <a:latin typeface="Cambria Math" panose="02040503050406030204" pitchFamily="18" charset="0"/>
                                    </a:rPr>
                                  </m:ctrlPr>
                                </m:sSubPr>
                                <m:e>
                                  <m:r>
                                    <a:rPr lang="en-US" sz="1350" i="1">
                                      <a:latin typeface="Cambria Math" panose="02040503050406030204" pitchFamily="18" charset="0"/>
                                    </a:rPr>
                                    <m:t>(</m:t>
                                  </m:r>
                                  <m:r>
                                    <a:rPr lang="en-US" sz="1350" i="1">
                                      <a:latin typeface="Cambria Math" panose="02040503050406030204" pitchFamily="18" charset="0"/>
                                    </a:rPr>
                                    <m:t>𝑥</m:t>
                                  </m:r>
                                </m:e>
                                <m:sub>
                                  <m:r>
                                    <a:rPr lang="en-US" sz="1350" i="1">
                                      <a:latin typeface="Cambria Math" panose="02040503050406030204" pitchFamily="18" charset="0"/>
                                    </a:rPr>
                                    <m:t>𝑖</m:t>
                                  </m:r>
                                </m:sub>
                              </m:sSub>
                              <m:r>
                                <a:rPr lang="en-US" sz="1350" i="1">
                                  <a:latin typeface="Cambria Math" panose="02040503050406030204" pitchFamily="18" charset="0"/>
                                </a:rPr>
                                <m:t>!)</m:t>
                              </m:r>
                            </m:e>
                          </m:nary>
                        </m:den>
                      </m:f>
                      <m:r>
                        <a:rPr lang="en-US" sz="1350" i="1">
                          <a:latin typeface="Cambria Math" panose="02040503050406030204" pitchFamily="18" charset="0"/>
                        </a:rPr>
                        <m:t>⋅</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1−</m:t>
                                  </m:r>
                                  <m:r>
                                    <a:rPr lang="en-US" sz="1350" i="1">
                                      <a:latin typeface="Cambria Math" panose="02040503050406030204" pitchFamily="18" charset="0"/>
                                    </a:rPr>
                                    <m:t>𝜋</m:t>
                                  </m:r>
                                </m:num>
                                <m:den>
                                  <m:r>
                                    <a:rPr lang="en-US" sz="1350" i="1">
                                      <a:latin typeface="Cambria Math" panose="02040503050406030204" pitchFamily="18" charset="0"/>
                                    </a:rPr>
                                    <m:t>4</m:t>
                                  </m:r>
                                </m:den>
                              </m:f>
                            </m:e>
                          </m:d>
                        </m:e>
                        <m:sup>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sup>
                      </m:sSup>
                      <m:r>
                        <a:rPr lang="en-US" sz="1350" i="1">
                          <a:latin typeface="Cambria Math" panose="02040503050406030204" pitchFamily="18" charset="0"/>
                        </a:rPr>
                        <m:t>⋅</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𝜋</m:t>
                                  </m:r>
                                </m:num>
                                <m:den>
                                  <m:r>
                                    <a:rPr lang="en-US" sz="1350" i="1">
                                      <a:latin typeface="Cambria Math" panose="02040503050406030204" pitchFamily="18" charset="0"/>
                                    </a:rPr>
                                    <m:t>4</m:t>
                                  </m:r>
                                </m:den>
                              </m:f>
                            </m:e>
                          </m:d>
                        </m:e>
                        <m:sup>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sup>
                      </m:sSup>
                      <m:r>
                        <a:rPr lang="en-US" sz="1350" i="1">
                          <a:latin typeface="Cambria Math" panose="02040503050406030204" pitchFamily="18" charset="0"/>
                        </a:rPr>
                        <m:t>⋅</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2</m:t>
                                  </m:r>
                                </m:den>
                              </m:f>
                            </m:e>
                          </m:d>
                        </m:e>
                        <m:sup>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3</m:t>
                              </m:r>
                            </m:sub>
                          </m:sSub>
                        </m:sup>
                      </m:sSup>
                      <m:r>
                        <a:rPr lang="en-US" sz="1350" i="1">
                          <a:latin typeface="Cambria Math" panose="02040503050406030204" pitchFamily="18" charset="0"/>
                        </a:rPr>
                        <m:t>⋅</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1−</m:t>
                                  </m:r>
                                  <m:r>
                                    <a:rPr lang="en-US" sz="1350" i="1">
                                      <a:latin typeface="Cambria Math" panose="02040503050406030204" pitchFamily="18" charset="0"/>
                                    </a:rPr>
                                    <m:t>𝜋</m:t>
                                  </m:r>
                                </m:num>
                                <m:den>
                                  <m:r>
                                    <a:rPr lang="en-US" sz="1350" i="1">
                                      <a:latin typeface="Cambria Math" panose="02040503050406030204" pitchFamily="18" charset="0"/>
                                    </a:rPr>
                                    <m:t>4</m:t>
                                  </m:r>
                                </m:den>
                              </m:f>
                            </m:e>
                          </m:d>
                        </m:e>
                        <m:sup>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sup>
                      </m:sSup>
                      <m:r>
                        <a:rPr lang="en-US" sz="1350" i="1">
                          <a:latin typeface="Cambria Math" panose="02040503050406030204" pitchFamily="18" charset="0"/>
                        </a:rPr>
                        <m:t>⋅</m:t>
                      </m:r>
                      <m:sSup>
                        <m:sSupPr>
                          <m:ctrlPr>
                            <a:rPr lang="en-US" sz="1350" i="1">
                              <a:latin typeface="Cambria Math" panose="02040503050406030204" pitchFamily="18" charset="0"/>
                            </a:rPr>
                          </m:ctrlPr>
                        </m:sSupPr>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𝜋</m:t>
                                  </m:r>
                                </m:num>
                                <m:den>
                                  <m:r>
                                    <a:rPr lang="en-US" sz="1350" i="1">
                                      <a:latin typeface="Cambria Math" panose="02040503050406030204" pitchFamily="18" charset="0"/>
                                    </a:rPr>
                                    <m:t>4</m:t>
                                  </m:r>
                                </m:den>
                              </m:f>
                            </m:e>
                          </m:d>
                        </m:e>
                        <m:sup>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sup>
                      </m:sSup>
                    </m:oMath>
                  </m:oMathPara>
                </a14:m>
                <a:endParaRPr lang="en-US" sz="1350" dirty="0"/>
              </a:p>
            </p:txBody>
          </p:sp>
        </mc:Choice>
        <mc:Fallback>
          <p:sp>
            <p:nvSpPr>
              <p:cNvPr id="4" name="Rectangle 3"/>
              <p:cNvSpPr>
                <a:spLocks noRot="1" noChangeAspect="1" noMove="1" noResize="1" noEditPoints="1" noAdjustHandles="1" noChangeArrowheads="1" noChangeShapeType="1" noTextEdit="1"/>
              </p:cNvSpPr>
              <p:nvPr/>
            </p:nvSpPr>
            <p:spPr>
              <a:xfrm>
                <a:off x="1285875" y="930669"/>
                <a:ext cx="5443538" cy="58887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815181" y="1435322"/>
                <a:ext cx="7922419" cy="5807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r>
                            <a:rPr lang="en-US" sz="1350" i="1">
                              <a:latin typeface="Cambria Math" panose="02040503050406030204" pitchFamily="18" charset="0"/>
                            </a:rPr>
                            <m:t>𝐿</m:t>
                          </m:r>
                          <m:r>
                            <a:rPr lang="en-US" sz="1350" i="1">
                              <a:latin typeface="Cambria Math" panose="02040503050406030204" pitchFamily="18" charset="0"/>
                            </a:rPr>
                            <m:t>(</m:t>
                          </m:r>
                          <m:r>
                            <a:rPr lang="en-US" sz="1350" i="1">
                              <a:latin typeface="Cambria Math" panose="02040503050406030204" pitchFamily="18" charset="0"/>
                            </a:rPr>
                            <m:t>𝜋</m:t>
                          </m:r>
                          <m:r>
                            <a:rPr lang="en-US" sz="1350" i="1">
                              <a:latin typeface="Cambria Math" panose="02040503050406030204" pitchFamily="18" charset="0"/>
                            </a:rPr>
                            <m:t>|</m:t>
                          </m:r>
                          <m:r>
                            <a:rPr lang="en-US" sz="1350" b="1" i="1">
                              <a:latin typeface="Cambria Math" panose="02040503050406030204" pitchFamily="18" charset="0"/>
                            </a:rPr>
                            <m:t>𝒙</m:t>
                          </m:r>
                          <m:r>
                            <a:rPr lang="en-US" sz="1350" i="1">
                              <a:latin typeface="Cambria Math" panose="02040503050406030204" pitchFamily="18" charset="0"/>
                            </a:rPr>
                            <m:t>)</m:t>
                          </m:r>
                        </m:e>
                      </m:func>
                      <m:r>
                        <a:rPr lang="en-US" sz="1350" i="1">
                          <a:latin typeface="Cambria Math" panose="02040503050406030204" pitchFamily="18" charset="0"/>
                        </a:rPr>
                        <m:t>=</m:t>
                      </m:r>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f>
                            <m:fPr>
                              <m:ctrlPr>
                                <a:rPr lang="en-US" sz="1350" i="1">
                                  <a:latin typeface="Cambria Math" panose="02040503050406030204" pitchFamily="18" charset="0"/>
                                </a:rPr>
                              </m:ctrlPr>
                            </m:fPr>
                            <m:num>
                              <m:d>
                                <m:dPr>
                                  <m:ctrlPr>
                                    <a:rPr lang="en-US" sz="1350" i="1">
                                      <a:latin typeface="Cambria Math" panose="02040503050406030204" pitchFamily="18" charset="0"/>
                                    </a:rPr>
                                  </m:ctrlPr>
                                </m:dPr>
                                <m:e>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5</m:t>
                                      </m:r>
                                    </m:sup>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e>
                                  </m:nary>
                                </m:e>
                              </m:d>
                              <m:r>
                                <a:rPr lang="en-US" sz="1350" i="1">
                                  <a:latin typeface="Cambria Math" panose="02040503050406030204" pitchFamily="18" charset="0"/>
                                </a:rPr>
                                <m:t>!</m:t>
                              </m:r>
                            </m:num>
                            <m:den>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5</m:t>
                                  </m:r>
                                </m:sup>
                                <m:e>
                                  <m:sSub>
                                    <m:sSubPr>
                                      <m:ctrlPr>
                                        <a:rPr lang="en-US" sz="1350" i="1">
                                          <a:latin typeface="Cambria Math" panose="02040503050406030204" pitchFamily="18" charset="0"/>
                                        </a:rPr>
                                      </m:ctrlPr>
                                    </m:sSubPr>
                                    <m:e>
                                      <m:r>
                                        <a:rPr lang="en-US" sz="1350" i="1">
                                          <a:latin typeface="Cambria Math" panose="02040503050406030204" pitchFamily="18" charset="0"/>
                                        </a:rPr>
                                        <m:t>(</m:t>
                                      </m:r>
                                      <m:r>
                                        <a:rPr lang="en-US" sz="1350" i="1">
                                          <a:latin typeface="Cambria Math" panose="02040503050406030204" pitchFamily="18" charset="0"/>
                                        </a:rPr>
                                        <m:t>𝑥</m:t>
                                      </m:r>
                                    </m:e>
                                    <m:sub>
                                      <m:r>
                                        <a:rPr lang="en-US" sz="1350" i="1">
                                          <a:latin typeface="Cambria Math" panose="02040503050406030204" pitchFamily="18" charset="0"/>
                                        </a:rPr>
                                        <m:t>𝑖</m:t>
                                      </m:r>
                                    </m:sub>
                                  </m:sSub>
                                  <m:r>
                                    <a:rPr lang="en-US" sz="1350" i="1">
                                      <a:latin typeface="Cambria Math" panose="02040503050406030204" pitchFamily="18" charset="0"/>
                                    </a:rPr>
                                    <m:t>!)</m:t>
                                  </m:r>
                                </m:e>
                              </m:nary>
                            </m:den>
                          </m:f>
                        </m:e>
                      </m:fun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d>
                                    <m:dPr>
                                      <m:ctrlPr>
                                        <a:rPr lang="en-US" sz="1350" i="1">
                                          <a:latin typeface="Cambria Math" panose="02040503050406030204" pitchFamily="18" charset="0"/>
                                        </a:rPr>
                                      </m:ctrlPr>
                                    </m:dPr>
                                    <m:e>
                                      <m:r>
                                        <a:rPr lang="en-US" sz="1350" i="1">
                                          <a:latin typeface="Cambria Math" panose="02040503050406030204" pitchFamily="18" charset="0"/>
                                        </a:rPr>
                                        <m:t>1−</m:t>
                                      </m:r>
                                      <m:r>
                                        <a:rPr lang="en-US" sz="1350" i="1">
                                          <a:latin typeface="Cambria Math" panose="02040503050406030204" pitchFamily="18" charset="0"/>
                                        </a:rPr>
                                        <m:t>𝜋</m:t>
                                      </m:r>
                                    </m:e>
                                  </m:d>
                                </m:num>
                                <m:den>
                                  <m:r>
                                    <a:rPr lang="en-US" sz="1350" i="1">
                                      <a:latin typeface="Cambria Math" panose="02040503050406030204" pitchFamily="18" charset="0"/>
                                    </a:rPr>
                                    <m:t>4</m:t>
                                  </m:r>
                                </m:den>
                              </m:f>
                            </m:e>
                          </m:d>
                        </m:e>
                      </m:fun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𝜋</m:t>
                                  </m:r>
                                </m:num>
                                <m:den>
                                  <m:r>
                                    <a:rPr lang="en-US" sz="1350" i="1">
                                      <a:latin typeface="Cambria Math" panose="02040503050406030204" pitchFamily="18" charset="0"/>
                                    </a:rPr>
                                    <m:t>4</m:t>
                                  </m:r>
                                </m:den>
                              </m:f>
                            </m:e>
                          </m:d>
                        </m:e>
                      </m:fun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3</m:t>
                          </m:r>
                        </m:sub>
                      </m:sSub>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2</m:t>
                                  </m:r>
                                </m:den>
                              </m:f>
                            </m:e>
                          </m:d>
                        </m:e>
                      </m:fun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d>
                                    <m:dPr>
                                      <m:ctrlPr>
                                        <a:rPr lang="en-US" sz="1350" i="1">
                                          <a:latin typeface="Cambria Math" panose="02040503050406030204" pitchFamily="18" charset="0"/>
                                        </a:rPr>
                                      </m:ctrlPr>
                                    </m:dPr>
                                    <m:e>
                                      <m:r>
                                        <a:rPr lang="en-US" sz="1350" i="1">
                                          <a:latin typeface="Cambria Math" panose="02040503050406030204" pitchFamily="18" charset="0"/>
                                        </a:rPr>
                                        <m:t>1−</m:t>
                                      </m:r>
                                      <m:r>
                                        <a:rPr lang="en-US" sz="1350" i="1">
                                          <a:latin typeface="Cambria Math" panose="02040503050406030204" pitchFamily="18" charset="0"/>
                                        </a:rPr>
                                        <m:t>𝜋</m:t>
                                      </m:r>
                                    </m:e>
                                  </m:d>
                                </m:num>
                                <m:den>
                                  <m:r>
                                    <a:rPr lang="en-US" sz="1350" i="1">
                                      <a:latin typeface="Cambria Math" panose="02040503050406030204" pitchFamily="18" charset="0"/>
                                    </a:rPr>
                                    <m:t>4</m:t>
                                  </m:r>
                                </m:den>
                              </m:f>
                            </m:e>
                          </m:d>
                        </m:e>
                      </m:fun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𝜋</m:t>
                                  </m:r>
                                </m:num>
                                <m:den>
                                  <m:r>
                                    <a:rPr lang="en-US" sz="1350" i="1">
                                      <a:latin typeface="Cambria Math" panose="02040503050406030204" pitchFamily="18" charset="0"/>
                                    </a:rPr>
                                    <m:t>4</m:t>
                                  </m:r>
                                </m:den>
                              </m:f>
                            </m:e>
                          </m:d>
                        </m:e>
                      </m:func>
                    </m:oMath>
                  </m:oMathPara>
                </a14:m>
                <a:endParaRPr lang="en-US" sz="1350" dirty="0"/>
              </a:p>
            </p:txBody>
          </p:sp>
        </mc:Choice>
        <mc:Fallback>
          <p:sp>
            <p:nvSpPr>
              <p:cNvPr id="5" name="Rectangle 4"/>
              <p:cNvSpPr>
                <a:spLocks noRot="1" noChangeAspect="1" noMove="1" noResize="1" noEditPoints="1" noAdjustHandles="1" noChangeArrowheads="1" noChangeShapeType="1" noTextEdit="1"/>
              </p:cNvSpPr>
              <p:nvPr/>
            </p:nvSpPr>
            <p:spPr>
              <a:xfrm>
                <a:off x="815181" y="1435322"/>
                <a:ext cx="7922419" cy="5807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p:cNvSpPr txBox="1"/>
              <p:nvPr/>
            </p:nvSpPr>
            <p:spPr>
              <a:xfrm>
                <a:off x="314325" y="1952036"/>
                <a:ext cx="8693944"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In this example, only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𝑥</m:t>
                        </m:r>
                      </m:e>
                      <m:sub>
                        <m:r>
                          <a:rPr lang="en-US" sz="1350" i="1">
                            <a:latin typeface="Cambria Math" panose="02040503050406030204" pitchFamily="18" charset="0"/>
                            <a:cs typeface="Times New Roman" panose="02020603050405020304" pitchFamily="18" charset="0"/>
                          </a:rPr>
                          <m:t>2</m:t>
                        </m:r>
                      </m:sub>
                    </m:sSub>
                  </m:oMath>
                </a14:m>
                <a:r>
                  <a:rPr lang="en-US" sz="135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𝑥</m:t>
                        </m:r>
                      </m:e>
                      <m:sub>
                        <m:r>
                          <a:rPr lang="en-US" sz="1350" i="1">
                            <a:latin typeface="Cambria Math" panose="02040503050406030204" pitchFamily="18" charset="0"/>
                            <a:cs typeface="Times New Roman" panose="02020603050405020304" pitchFamily="18" charset="0"/>
                          </a:rPr>
                          <m:t>3</m:t>
                        </m:r>
                      </m:sub>
                    </m:sSub>
                  </m:oMath>
                </a14:m>
                <a:r>
                  <a:rPr lang="en-US" sz="1350" dirty="0">
                    <a:latin typeface="Times New Roman" panose="02020603050405020304" pitchFamily="18" charset="0"/>
                    <a:cs typeface="Times New Roman" panose="02020603050405020304" pitchFamily="18" charset="0"/>
                  </a:rPr>
                  <a:t> are unobservable, the rest are known:</a:t>
                </a:r>
              </a:p>
            </p:txBody>
          </p:sp>
        </mc:Choice>
        <mc:Fallback>
          <p:sp>
            <p:nvSpPr>
              <p:cNvPr id="6" name="TextBox 5"/>
              <p:cNvSpPr txBox="1">
                <a:spLocks noRot="1" noChangeAspect="1" noMove="1" noResize="1" noEditPoints="1" noAdjustHandles="1" noChangeArrowheads="1" noChangeShapeType="1" noTextEdit="1"/>
              </p:cNvSpPr>
              <p:nvPr/>
            </p:nvSpPr>
            <p:spPr>
              <a:xfrm>
                <a:off x="314325" y="1952036"/>
                <a:ext cx="8693944" cy="300082"/>
              </a:xfrm>
              <a:prstGeom prst="rect">
                <a:avLst/>
              </a:prstGeom>
              <a:blipFill>
                <a:blip r:embed="rId4"/>
                <a:stretch>
                  <a:fillRect l="-70" t="-2041" b="-2040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p:cNvSpPr/>
              <p:nvPr/>
            </p:nvSpPr>
            <p:spPr>
              <a:xfrm>
                <a:off x="-1464470" y="2234035"/>
                <a:ext cx="11794332" cy="112268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m:t>
                          </m:r>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r>
                                <a:rPr lang="en-US" sz="1350" i="1">
                                  <a:latin typeface="Cambria Math" panose="02040503050406030204" pitchFamily="18" charset="0"/>
                                </a:rPr>
                                <m:t>𝐿</m:t>
                              </m:r>
                              <m:r>
                                <a:rPr lang="en-US" sz="1350" i="1">
                                  <a:latin typeface="Cambria Math" panose="02040503050406030204" pitchFamily="18" charset="0"/>
                                </a:rPr>
                                <m:t>(</m:t>
                              </m:r>
                              <m:r>
                                <a:rPr lang="en-US" sz="1350" i="1">
                                  <a:latin typeface="Cambria Math" panose="02040503050406030204" pitchFamily="18" charset="0"/>
                                </a:rPr>
                                <m:t>𝜋</m:t>
                              </m:r>
                              <m:r>
                                <a:rPr lang="en-US" sz="1350" i="1">
                                  <a:latin typeface="Cambria Math" panose="02040503050406030204" pitchFamily="18" charset="0"/>
                                </a:rPr>
                                <m:t>|</m:t>
                              </m:r>
                              <m:r>
                                <a:rPr lang="en-US" sz="1350" b="1" i="1">
                                  <a:latin typeface="Cambria Math" panose="02040503050406030204" pitchFamily="18" charset="0"/>
                                </a:rPr>
                                <m:t>𝒙</m:t>
                              </m:r>
                              <m:r>
                                <a:rPr lang="en-US" sz="1350" i="1">
                                  <a:latin typeface="Cambria Math" panose="02040503050406030204" pitchFamily="18" charset="0"/>
                                </a:rPr>
                                <m:t>)</m:t>
                              </m:r>
                            </m:e>
                          </m:func>
                        </m:num>
                        <m:den>
                          <m:r>
                            <a:rPr lang="en-US" sz="1350" i="1">
                              <a:latin typeface="Cambria Math" panose="02040503050406030204" pitchFamily="18" charset="0"/>
                            </a:rPr>
                            <m:t>𝜕</m:t>
                          </m:r>
                          <m:r>
                            <a:rPr lang="en-US" sz="1350" i="1">
                              <a:latin typeface="Cambria Math" panose="02040503050406030204" pitchFamily="18" charset="0"/>
                            </a:rPr>
                            <m:t> </m:t>
                          </m:r>
                          <m:r>
                            <a:rPr lang="en-US" sz="1350" i="1">
                              <a:latin typeface="Cambria Math" panose="02040503050406030204" pitchFamily="18" charset="0"/>
                            </a:rPr>
                            <m:t>𝜋</m:t>
                          </m:r>
                        </m:den>
                      </m:f>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4</m:t>
                              </m:r>
                            </m:num>
                            <m:den>
                              <m:r>
                                <a:rPr lang="en-US" sz="1350" i="1">
                                  <a:latin typeface="Cambria Math" panose="02040503050406030204" pitchFamily="18" charset="0"/>
                                </a:rPr>
                                <m:t>1−</m:t>
                              </m:r>
                              <m:r>
                                <a:rPr lang="en-US" sz="1350" i="1">
                                  <a:latin typeface="Cambria Math" panose="02040503050406030204" pitchFamily="18" charset="0"/>
                                </a:rPr>
                                <m:t>𝜋</m:t>
                              </m:r>
                            </m:den>
                          </m:f>
                        </m:e>
                      </m:d>
                      <m:d>
                        <m:dPr>
                          <m:ctrlPr>
                            <a:rPr lang="en-US" sz="1350" i="1">
                              <a:latin typeface="Cambria Math" panose="02040503050406030204" pitchFamily="18" charset="0"/>
                            </a:rPr>
                          </m:ctrlPr>
                        </m:dPr>
                        <m:e>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4</m:t>
                              </m:r>
                            </m:den>
                          </m:f>
                        </m:e>
                      </m:d>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4</m:t>
                              </m:r>
                            </m:num>
                            <m:den>
                              <m:r>
                                <a:rPr lang="en-US" sz="1350" i="1">
                                  <a:latin typeface="Cambria Math" panose="02040503050406030204" pitchFamily="18" charset="0"/>
                                </a:rPr>
                                <m:t>𝜋</m:t>
                              </m:r>
                            </m:den>
                          </m:f>
                        </m:e>
                      </m:d>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4</m:t>
                              </m:r>
                            </m:den>
                          </m:f>
                        </m:e>
                      </m:d>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4</m:t>
                              </m:r>
                            </m:num>
                            <m:den>
                              <m:r>
                                <a:rPr lang="en-US" sz="1350" i="1">
                                  <a:latin typeface="Cambria Math" panose="02040503050406030204" pitchFamily="18" charset="0"/>
                                </a:rPr>
                                <m:t>1−</m:t>
                              </m:r>
                              <m:r>
                                <a:rPr lang="en-US" sz="1350" i="1">
                                  <a:latin typeface="Cambria Math" panose="02040503050406030204" pitchFamily="18" charset="0"/>
                                </a:rPr>
                                <m:t>𝜋</m:t>
                              </m:r>
                            </m:den>
                          </m:f>
                        </m:e>
                      </m:d>
                      <m:d>
                        <m:dPr>
                          <m:ctrlPr>
                            <a:rPr lang="en-US" sz="1350" i="1">
                              <a:latin typeface="Cambria Math" panose="02040503050406030204" pitchFamily="18" charset="0"/>
                            </a:rPr>
                          </m:ctrlPr>
                        </m:dPr>
                        <m:e>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4</m:t>
                              </m:r>
                            </m:den>
                          </m:f>
                        </m:e>
                      </m:d>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4</m:t>
                              </m:r>
                            </m:num>
                            <m:den>
                              <m:r>
                                <a:rPr lang="en-US" sz="1350" i="1">
                                  <a:latin typeface="Cambria Math" panose="02040503050406030204" pitchFamily="18" charset="0"/>
                                </a:rPr>
                                <m:t>𝜋</m:t>
                              </m:r>
                            </m:den>
                          </m:f>
                        </m:e>
                      </m:d>
                      <m:d>
                        <m:dPr>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4</m:t>
                              </m:r>
                            </m:den>
                          </m:f>
                        </m:e>
                      </m:d>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num>
                        <m:den>
                          <m:r>
                            <a:rPr lang="en-US" sz="1350" i="1">
                              <a:latin typeface="Cambria Math" panose="02040503050406030204" pitchFamily="18" charset="0"/>
                            </a:rPr>
                            <m:t>𝜋</m:t>
                          </m:r>
                          <m:r>
                            <a:rPr lang="en-US" sz="1350" i="1">
                              <a:latin typeface="Cambria Math" panose="02040503050406030204" pitchFamily="18" charset="0"/>
                            </a:rPr>
                            <m:t>−1</m:t>
                          </m:r>
                        </m:den>
                      </m:f>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num>
                        <m:den>
                          <m:r>
                            <a:rPr lang="en-US" sz="1350" i="1">
                              <a:latin typeface="Cambria Math" panose="02040503050406030204" pitchFamily="18" charset="0"/>
                            </a:rPr>
                            <m:t>𝜋</m:t>
                          </m:r>
                        </m:den>
                      </m:f>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num>
                        <m:den>
                          <m:r>
                            <a:rPr lang="en-US" sz="1350" i="1">
                              <a:latin typeface="Cambria Math" panose="02040503050406030204" pitchFamily="18" charset="0"/>
                            </a:rPr>
                            <m:t>𝜋</m:t>
                          </m:r>
                          <m:r>
                            <a:rPr lang="en-US" sz="1350" i="1">
                              <a:latin typeface="Cambria Math" panose="02040503050406030204" pitchFamily="18" charset="0"/>
                            </a:rPr>
                            <m:t>−1</m:t>
                          </m:r>
                        </m:den>
                      </m:f>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num>
                        <m:den>
                          <m:r>
                            <a:rPr lang="en-US" sz="1350" i="1">
                              <a:latin typeface="Cambria Math" panose="02040503050406030204" pitchFamily="18" charset="0"/>
                            </a:rPr>
                            <m:t>𝜋</m:t>
                          </m:r>
                        </m:den>
                      </m:f>
                    </m:oMath>
                  </m:oMathPara>
                </a14:m>
                <a:endParaRPr lang="en-US" sz="135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num>
                        <m:den>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−1</m:t>
                          </m:r>
                        </m:den>
                      </m:f>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num>
                        <m:den>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den>
                      </m:f>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num>
                        <m:den>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−1</m:t>
                          </m:r>
                        </m:den>
                      </m:f>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num>
                        <m:den>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den>
                      </m:f>
                      <m:r>
                        <a:rPr lang="en-US" sz="1350" i="1">
                          <a:latin typeface="Cambria Math" panose="02040503050406030204" pitchFamily="18" charset="0"/>
                        </a:rPr>
                        <m:t>=0⇒</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e>
                      </m:d>
                      <m:d>
                        <m:dPr>
                          <m:ctrlPr>
                            <a:rPr lang="en-US" sz="1350" i="1">
                              <a:latin typeface="Cambria Math" panose="02040503050406030204" pitchFamily="18" charset="0"/>
                            </a:rPr>
                          </m:ctrlPr>
                        </m:dPr>
                        <m:e>
                          <m:r>
                            <a:rPr lang="en-US" sz="1350" i="1">
                              <a:latin typeface="Cambria Math" panose="02040503050406030204" pitchFamily="18" charset="0"/>
                            </a:rPr>
                            <m:t>1−</m:t>
                          </m:r>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e>
                      </m:d>
                      <m:r>
                        <a:rPr lang="en-US" sz="1350" i="1">
                          <a:latin typeface="Cambria Math" panose="02040503050406030204" pitchFamily="18" charset="0"/>
                        </a:rPr>
                        <m:t>=</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e>
                      </m:d>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oMath>
                  </m:oMathPara>
                </a14:m>
                <a:endParaRPr lang="en-US" sz="1350" dirty="0"/>
              </a:p>
              <a:p>
                <a:endParaRPr lang="en-US" sz="1350" dirty="0"/>
              </a:p>
            </p:txBody>
          </p:sp>
        </mc:Choice>
        <mc:Fallback>
          <p:sp>
            <p:nvSpPr>
              <p:cNvPr id="7" name="Rectangle 6"/>
              <p:cNvSpPr>
                <a:spLocks noRot="1" noChangeAspect="1" noMove="1" noResize="1" noEditPoints="1" noAdjustHandles="1" noChangeArrowheads="1" noChangeShapeType="1" noTextEdit="1"/>
              </p:cNvSpPr>
              <p:nvPr/>
            </p:nvSpPr>
            <p:spPr>
              <a:xfrm>
                <a:off x="-1464470" y="2234035"/>
                <a:ext cx="11794332" cy="112268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3899" y="3628516"/>
                <a:ext cx="2643188" cy="1342227"/>
              </a:xfrm>
              <a:prstGeom prst="rect">
                <a:avLst/>
              </a:prstGeom>
              <a:noFill/>
            </p:spPr>
            <p:txBody>
              <a:bodyPr wrap="square" rtlCol="0">
                <a:spAutoFit/>
              </a:bodyPr>
              <a:lstStyle/>
              <a:p>
                <a:r>
                  <a:rPr lang="en-US" sz="1050" dirty="0"/>
                  <a:t>Suppose that we observe 197 marbles, and arrive at the following counts:</a:t>
                </a:r>
              </a:p>
              <a:p>
                <a:endParaRPr lang="en-US" sz="1050" dirty="0"/>
              </a:p>
              <a:p>
                <a14:m>
                  <m:oMath xmlns:m="http://schemas.openxmlformats.org/officeDocument/2006/math">
                    <m:d>
                      <m:dPr>
                        <m:ctrlPr>
                          <a:rPr lang="en-US" sz="1050" i="1">
                            <a:latin typeface="Cambria Math" panose="02040503050406030204" pitchFamily="18" charset="0"/>
                            <a:cs typeface="Times New Roman" panose="02020603050405020304" pitchFamily="18" charset="0"/>
                          </a:rPr>
                        </m:ctrlPr>
                      </m:dPr>
                      <m:e>
                        <m:m>
                          <m:mPr>
                            <m:mcs>
                              <m:mc>
                                <m:mcPr>
                                  <m:count m:val="1"/>
                                  <m:mcJc m:val="center"/>
                                </m:mcPr>
                              </m:mc>
                            </m:mcs>
                            <m:ctrlPr>
                              <a:rPr lang="en-US" sz="1050" i="1" dirty="0">
                                <a:solidFill>
                                  <a:srgbClr val="FF0000"/>
                                </a:solidFill>
                                <a:latin typeface="Cambria Math" panose="02040503050406030204" pitchFamily="18" charset="0"/>
                                <a:cs typeface="Times New Roman" panose="02020603050405020304" pitchFamily="18" charset="0"/>
                              </a:rPr>
                            </m:ctrlPr>
                          </m:mPr>
                          <m:mr>
                            <m:e>
                              <m:r>
                                <m:rPr>
                                  <m:nor/>
                                </m:rPr>
                                <a:rPr lang="en-US" sz="1050" dirty="0">
                                  <a:solidFill>
                                    <a:srgbClr val="FF0000"/>
                                  </a:solidFill>
                                  <a:latin typeface="Cambria Math" panose="02040503050406030204" pitchFamily="18" charset="0"/>
                                  <a:cs typeface="Times New Roman" panose="02020603050405020304" pitchFamily="18" charset="0"/>
                                </a:rPr>
                                <m:t>R</m:t>
                              </m:r>
                              <m:r>
                                <m:rPr>
                                  <m:nor/>
                                </m:rPr>
                                <a:rPr lang="en-US" sz="1050" dirty="0">
                                  <a:solidFill>
                                    <a:srgbClr val="FF0000"/>
                                  </a:solidFill>
                                  <a:latin typeface="Cambria Math" panose="02040503050406030204" pitchFamily="18" charset="0"/>
                                  <a:cs typeface="Times New Roman" panose="02020603050405020304" pitchFamily="18" charset="0"/>
                                </a:rPr>
                                <m:t>−</m:t>
                              </m:r>
                              <m:r>
                                <m:rPr>
                                  <m:nor/>
                                </m:rPr>
                                <a:rPr lang="en-US" sz="1050" dirty="0">
                                  <a:solidFill>
                                    <a:srgbClr val="FF0000"/>
                                  </a:solidFill>
                                  <a:latin typeface="Times New Roman" panose="02020603050405020304" pitchFamily="18" charset="0"/>
                                  <a:cs typeface="Times New Roman" panose="02020603050405020304" pitchFamily="18" charset="0"/>
                                </a:rPr>
                                <m:t>Red</m:t>
                              </m:r>
                              <m:r>
                                <m:rPr>
                                  <m:nor/>
                                </m:rPr>
                                <a:rPr lang="en-US" sz="1050" dirty="0">
                                  <a:solidFill>
                                    <a:srgbClr val="FF0000"/>
                                  </a:solidFill>
                                  <a:latin typeface="Times New Roman" panose="02020603050405020304" pitchFamily="18" charset="0"/>
                                  <a:cs typeface="Times New Roman" panose="02020603050405020304" pitchFamily="18" charset="0"/>
                                </a:rPr>
                                <m:t>: 18 </m:t>
                              </m:r>
                            </m:e>
                          </m:mr>
                          <m:mr>
                            <m:e>
                              <m:r>
                                <m:rPr>
                                  <m:nor/>
                                </m:rPr>
                                <a:rPr lang="en-US" sz="1050" dirty="0">
                                  <a:solidFill>
                                    <a:srgbClr val="FFC000"/>
                                  </a:solidFill>
                                  <a:latin typeface="Cambria Math" panose="02040503050406030204" pitchFamily="18" charset="0"/>
                                </a:rPr>
                                <m:t>OY</m:t>
                              </m:r>
                              <m:r>
                                <m:rPr>
                                  <m:nor/>
                                </m:rPr>
                                <a:rPr lang="en-US" sz="1050" dirty="0">
                                  <a:solidFill>
                                    <a:srgbClr val="FF0000"/>
                                  </a:solidFill>
                                  <a:latin typeface="Cambria Math" panose="02040503050406030204" pitchFamily="18" charset="0"/>
                                </a:rPr>
                                <m:t>−</m:t>
                              </m:r>
                              <m:r>
                                <m:rPr>
                                  <m:nor/>
                                </m:rPr>
                                <a:rPr lang="en-US" sz="1050" dirty="0">
                                  <a:solidFill>
                                    <a:srgbClr val="FFC000"/>
                                  </a:solidFill>
                                  <a:latin typeface="Times New Roman" panose="02020603050405020304" pitchFamily="18" charset="0"/>
                                  <a:cs typeface="Times New Roman" panose="02020603050405020304" pitchFamily="18" charset="0"/>
                                </a:rPr>
                                <m:t>Orange</m:t>
                              </m:r>
                              <m:r>
                                <m:rPr>
                                  <m:nor/>
                                </m:rPr>
                                <a:rPr lang="en-US" sz="1050" dirty="0">
                                  <a:solidFill>
                                    <a:srgbClr val="FFC000"/>
                                  </a:solidFill>
                                  <a:latin typeface="Times New Roman" panose="02020603050405020304" pitchFamily="18" charset="0"/>
                                  <a:cs typeface="Times New Roman" panose="02020603050405020304" pitchFamily="18" charset="0"/>
                                </a:rPr>
                                <m:t> </m:t>
                              </m:r>
                              <m:r>
                                <m:rPr>
                                  <m:nor/>
                                </m:rPr>
                                <a:rPr lang="en-US" sz="1050" dirty="0">
                                  <a:solidFill>
                                    <a:srgbClr val="FFC000"/>
                                  </a:solidFill>
                                  <a:latin typeface="Times New Roman" panose="02020603050405020304" pitchFamily="18" charset="0"/>
                                  <a:cs typeface="Times New Roman" panose="02020603050405020304" pitchFamily="18" charset="0"/>
                                </a:rPr>
                                <m:t>or</m:t>
                              </m:r>
                              <m:r>
                                <m:rPr>
                                  <m:nor/>
                                </m:rPr>
                                <a:rPr lang="en-US" sz="1050" dirty="0">
                                  <a:solidFill>
                                    <a:srgbClr val="FFC000"/>
                                  </a:solidFill>
                                  <a:latin typeface="Times New Roman" panose="02020603050405020304" pitchFamily="18" charset="0"/>
                                  <a:cs typeface="Times New Roman" panose="02020603050405020304" pitchFamily="18" charset="0"/>
                                </a:rPr>
                                <m:t> </m:t>
                              </m:r>
                              <m:r>
                                <m:rPr>
                                  <m:nor/>
                                </m:rPr>
                                <a:rPr lang="en-US" sz="1050" dirty="0">
                                  <a:solidFill>
                                    <a:srgbClr val="FFC000"/>
                                  </a:solidFill>
                                  <a:latin typeface="Times New Roman" panose="02020603050405020304" pitchFamily="18" charset="0"/>
                                  <a:cs typeface="Times New Roman" panose="02020603050405020304" pitchFamily="18" charset="0"/>
                                </a:rPr>
                                <m:t>Yellow</m:t>
                              </m:r>
                              <m:r>
                                <m:rPr>
                                  <m:nor/>
                                </m:rPr>
                                <a:rPr lang="en-US" sz="1050" dirty="0">
                                  <a:solidFill>
                                    <a:srgbClr val="FFC000"/>
                                  </a:solidFill>
                                  <a:latin typeface="Times New Roman" panose="02020603050405020304" pitchFamily="18" charset="0"/>
                                  <a:cs typeface="Times New Roman" panose="02020603050405020304" pitchFamily="18" charset="0"/>
                                </a:rPr>
                                <m:t>:125 </m:t>
                              </m:r>
                            </m:e>
                          </m:mr>
                          <m:mr>
                            <m:e>
                              <m:r>
                                <m:rPr>
                                  <m:nor/>
                                </m:rPr>
                                <a:rPr lang="en-US" sz="1050" dirty="0">
                                  <a:solidFill>
                                    <a:srgbClr val="3CAF2C"/>
                                  </a:solidFill>
                                  <a:latin typeface="Cambria Math" panose="02040503050406030204" pitchFamily="18" charset="0"/>
                                </a:rPr>
                                <m:t>G</m:t>
                              </m:r>
                              <m:r>
                                <m:rPr>
                                  <m:nor/>
                                </m:rPr>
                                <a:rPr lang="en-US" sz="1050" dirty="0">
                                  <a:solidFill>
                                    <a:srgbClr val="FFC000"/>
                                  </a:solidFill>
                                  <a:latin typeface="Cambria Math" panose="02040503050406030204" pitchFamily="18" charset="0"/>
                                </a:rPr>
                                <m:t>−</m:t>
                              </m:r>
                              <m:r>
                                <m:rPr>
                                  <m:nor/>
                                </m:rPr>
                                <a:rPr lang="en-US" sz="1050" dirty="0">
                                  <a:solidFill>
                                    <a:srgbClr val="3CAF2C"/>
                                  </a:solidFill>
                                  <a:latin typeface="Times New Roman" panose="02020603050405020304" pitchFamily="18" charset="0"/>
                                  <a:cs typeface="Times New Roman" panose="02020603050405020304" pitchFamily="18" charset="0"/>
                                </a:rPr>
                                <m:t>Green</m:t>
                              </m:r>
                              <m:r>
                                <m:rPr>
                                  <m:nor/>
                                </m:rPr>
                                <a:rPr lang="en-US" sz="1050" dirty="0">
                                  <a:solidFill>
                                    <a:srgbClr val="3CAF2C"/>
                                  </a:solidFill>
                                  <a:latin typeface="Times New Roman" panose="02020603050405020304" pitchFamily="18" charset="0"/>
                                  <a:cs typeface="Times New Roman" panose="02020603050405020304" pitchFamily="18" charset="0"/>
                                </a:rPr>
                                <m:t>: 20 </m:t>
                              </m:r>
                            </m:e>
                          </m:mr>
                          <m:mr>
                            <m:e>
                              <m:r>
                                <m:rPr>
                                  <m:sty m:val="p"/>
                                </m:rPr>
                                <a:rPr lang="en-US" sz="1050" dirty="0">
                                  <a:solidFill>
                                    <a:srgbClr val="002942"/>
                                  </a:solidFill>
                                  <a:latin typeface="Cambria Math" panose="02040503050406030204" pitchFamily="18" charset="0"/>
                                  <a:cs typeface="Times New Roman" panose="02020603050405020304" pitchFamily="18" charset="0"/>
                                </a:rPr>
                                <m:t>B</m:t>
                              </m:r>
                              <m:r>
                                <a:rPr lang="en-US" sz="1050" i="1" dirty="0">
                                  <a:solidFill>
                                    <a:srgbClr val="3CAF2C"/>
                                  </a:solidFill>
                                  <a:latin typeface="Cambria Math" panose="02040503050406030204" pitchFamily="18" charset="0"/>
                                  <a:cs typeface="Times New Roman" panose="02020603050405020304" pitchFamily="18" charset="0"/>
                                </a:rPr>
                                <m:t>−</m:t>
                              </m:r>
                              <m:r>
                                <m:rPr>
                                  <m:nor/>
                                </m:rPr>
                                <a:rPr lang="en-US" sz="1050" dirty="0">
                                  <a:solidFill>
                                    <a:schemeClr val="accent1">
                                      <a:lumMod val="50000"/>
                                    </a:schemeClr>
                                  </a:solidFill>
                                  <a:latin typeface="Times New Roman" panose="02020603050405020304" pitchFamily="18" charset="0"/>
                                  <a:cs typeface="Times New Roman" panose="02020603050405020304" pitchFamily="18" charset="0"/>
                                </a:rPr>
                                <m:t>Blue</m:t>
                              </m:r>
                              <m:r>
                                <m:rPr>
                                  <m:nor/>
                                </m:rPr>
                                <a:rPr lang="en-US" sz="1050" dirty="0">
                                  <a:solidFill>
                                    <a:schemeClr val="accent1">
                                      <a:lumMod val="50000"/>
                                    </a:schemeClr>
                                  </a:solidFill>
                                  <a:latin typeface="Times New Roman" panose="02020603050405020304" pitchFamily="18" charset="0"/>
                                  <a:cs typeface="Times New Roman" panose="02020603050405020304" pitchFamily="18" charset="0"/>
                                </a:rPr>
                                <m:t>: 34 </m:t>
                              </m:r>
                            </m:e>
                          </m:mr>
                        </m:m>
                      </m:e>
                    </m:d>
                  </m:oMath>
                </a14:m>
                <a:r>
                  <a:rPr lang="en-US" sz="1050" dirty="0"/>
                  <a:t> </a:t>
                </a:r>
              </a:p>
              <a:p>
                <a:endParaRPr lang="en-US" sz="1050" dirty="0"/>
              </a:p>
            </p:txBody>
          </p:sp>
        </mc:Choice>
        <mc:Fallback>
          <p:sp>
            <p:nvSpPr>
              <p:cNvPr id="8" name="TextBox 7"/>
              <p:cNvSpPr txBox="1">
                <a:spLocks noRot="1" noChangeAspect="1" noMove="1" noResize="1" noEditPoints="1" noAdjustHandles="1" noChangeArrowheads="1" noChangeShapeType="1" noTextEdit="1"/>
              </p:cNvSpPr>
              <p:nvPr/>
            </p:nvSpPr>
            <p:spPr>
              <a:xfrm>
                <a:off x="13899" y="3628516"/>
                <a:ext cx="2643188" cy="13422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1584768" y="4184192"/>
                <a:ext cx="4910138" cy="574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50" i="1">
                          <a:latin typeface="Cambria Math" panose="02040503050406030204" pitchFamily="18" charset="0"/>
                          <a:ea typeface="Cambria Math" panose="02040503050406030204" pitchFamily="18" charset="0"/>
                        </a:rPr>
                        <m:t>∴</m:t>
                      </m:r>
                      <m:f>
                        <m:fPr>
                          <m:ctrlPr>
                            <a:rPr lang="en-US" sz="1050" i="1">
                              <a:latin typeface="Cambria Math" panose="02040503050406030204" pitchFamily="18" charset="0"/>
                              <a:ea typeface="Cambria Math" panose="02040503050406030204" pitchFamily="18" charset="0"/>
                            </a:rPr>
                          </m:ctrlPr>
                        </m:fPr>
                        <m:num>
                          <m:r>
                            <a:rPr lang="en-US" sz="1050" i="1">
                              <a:latin typeface="Cambria Math" panose="02040503050406030204" pitchFamily="18" charset="0"/>
                              <a:ea typeface="Cambria Math" panose="02040503050406030204" pitchFamily="18" charset="0"/>
                            </a:rPr>
                            <m:t>1</m:t>
                          </m:r>
                        </m:num>
                        <m:den>
                          <m:acc>
                            <m:accPr>
                              <m:chr m:val="̂"/>
                              <m:ctrlPr>
                                <a:rPr lang="en-US" sz="1050" i="1">
                                  <a:latin typeface="Cambria Math" panose="02040503050406030204" pitchFamily="18" charset="0"/>
                                  <a:ea typeface="Cambria Math" panose="02040503050406030204" pitchFamily="18" charset="0"/>
                                </a:rPr>
                              </m:ctrlPr>
                            </m:accPr>
                            <m:e>
                              <m:r>
                                <a:rPr lang="en-US" sz="1050" i="1">
                                  <a:latin typeface="Cambria Math" panose="02040503050406030204" pitchFamily="18" charset="0"/>
                                  <a:ea typeface="Cambria Math" panose="02040503050406030204" pitchFamily="18" charset="0"/>
                                </a:rPr>
                                <m:t>𝜋</m:t>
                              </m:r>
                            </m:e>
                          </m:acc>
                        </m:den>
                      </m:f>
                      <m:r>
                        <a:rPr lang="en-US" sz="1050" i="1">
                          <a:latin typeface="Cambria Math" panose="02040503050406030204" pitchFamily="18" charset="0"/>
                        </a:rPr>
                        <m:t>=</m:t>
                      </m:r>
                      <m:f>
                        <m:fPr>
                          <m:ctrlPr>
                            <a:rPr lang="en-US" sz="1050" i="1">
                              <a:latin typeface="Cambria Math" panose="02040503050406030204" pitchFamily="18" charset="0"/>
                            </a:rPr>
                          </m:ctrlPr>
                        </m:fPr>
                        <m:num>
                          <m:r>
                            <a:rPr lang="en-US" sz="1050" i="1">
                              <a:latin typeface="Cambria Math" panose="02040503050406030204" pitchFamily="18" charset="0"/>
                            </a:rPr>
                            <m:t>18+</m:t>
                          </m:r>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2</m:t>
                              </m:r>
                            </m:sub>
                          </m:sSub>
                          <m:r>
                            <a:rPr lang="en-US" sz="1050" i="1">
                              <a:latin typeface="Cambria Math" panose="02040503050406030204" pitchFamily="18" charset="0"/>
                            </a:rPr>
                            <m:t>+20+34</m:t>
                          </m:r>
                        </m:num>
                        <m:den>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2</m:t>
                              </m:r>
                            </m:sub>
                          </m:sSub>
                          <m:r>
                            <a:rPr lang="en-US" sz="1050" i="1">
                              <a:latin typeface="Cambria Math" panose="02040503050406030204" pitchFamily="18" charset="0"/>
                            </a:rPr>
                            <m:t>+34</m:t>
                          </m:r>
                        </m:den>
                      </m:f>
                      <m:r>
                        <a:rPr lang="en-US" sz="1050" i="1">
                          <a:latin typeface="Cambria Math" panose="02040503050406030204" pitchFamily="18" charset="0"/>
                        </a:rPr>
                        <m:t>=1+</m:t>
                      </m:r>
                      <m:f>
                        <m:fPr>
                          <m:ctrlPr>
                            <a:rPr lang="en-US" sz="1050" i="1">
                              <a:latin typeface="Cambria Math" panose="02040503050406030204" pitchFamily="18" charset="0"/>
                            </a:rPr>
                          </m:ctrlPr>
                        </m:fPr>
                        <m:num>
                          <m:r>
                            <a:rPr lang="en-US" sz="1050" i="1">
                              <a:latin typeface="Cambria Math" panose="02040503050406030204" pitchFamily="18" charset="0"/>
                            </a:rPr>
                            <m:t>38</m:t>
                          </m:r>
                        </m:num>
                        <m:den>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2</m:t>
                              </m:r>
                            </m:sub>
                          </m:sSub>
                          <m:r>
                            <a:rPr lang="en-US" sz="1050" i="1">
                              <a:latin typeface="Cambria Math" panose="02040503050406030204" pitchFamily="18" charset="0"/>
                            </a:rPr>
                            <m:t>+34</m:t>
                          </m:r>
                        </m:den>
                      </m:f>
                      <m:r>
                        <a:rPr lang="en-US" sz="1050" i="1">
                          <a:latin typeface="Cambria Math" panose="02040503050406030204" pitchFamily="18" charset="0"/>
                        </a:rPr>
                        <m:t>⇒</m:t>
                      </m:r>
                      <m:acc>
                        <m:accPr>
                          <m:chr m:val="̂"/>
                          <m:ctrlPr>
                            <a:rPr lang="en-US" sz="1050" i="1">
                              <a:latin typeface="Cambria Math" panose="02040503050406030204" pitchFamily="18" charset="0"/>
                            </a:rPr>
                          </m:ctrlPr>
                        </m:accPr>
                        <m:e>
                          <m:r>
                            <a:rPr lang="en-US" sz="1050" i="1">
                              <a:latin typeface="Cambria Math" panose="02040503050406030204" pitchFamily="18" charset="0"/>
                            </a:rPr>
                            <m:t>𝜋</m:t>
                          </m:r>
                        </m:e>
                      </m:acc>
                      <m:r>
                        <a:rPr lang="en-US" sz="1050" i="1">
                          <a:latin typeface="Cambria Math" panose="02040503050406030204" pitchFamily="18" charset="0"/>
                        </a:rPr>
                        <m:t>=</m:t>
                      </m:r>
                      <m:f>
                        <m:fPr>
                          <m:ctrlPr>
                            <a:rPr lang="en-US" sz="1050" i="1">
                              <a:latin typeface="Cambria Math" panose="02040503050406030204" pitchFamily="18" charset="0"/>
                            </a:rPr>
                          </m:ctrlPr>
                        </m:fPr>
                        <m:num>
                          <m:r>
                            <a:rPr lang="en-US" sz="1050" i="1">
                              <a:latin typeface="Cambria Math" panose="02040503050406030204" pitchFamily="18" charset="0"/>
                            </a:rPr>
                            <m:t>1</m:t>
                          </m:r>
                        </m:num>
                        <m:den>
                          <m:r>
                            <a:rPr lang="en-US" sz="1050" i="1">
                              <a:latin typeface="Cambria Math" panose="02040503050406030204" pitchFamily="18" charset="0"/>
                            </a:rPr>
                            <m:t>1+</m:t>
                          </m:r>
                          <m:f>
                            <m:fPr>
                              <m:ctrlPr>
                                <a:rPr lang="en-US" sz="1050" i="1">
                                  <a:latin typeface="Cambria Math" panose="02040503050406030204" pitchFamily="18" charset="0"/>
                                </a:rPr>
                              </m:ctrlPr>
                            </m:fPr>
                            <m:num>
                              <m:r>
                                <a:rPr lang="en-US" sz="1050" i="1">
                                  <a:latin typeface="Cambria Math" panose="02040503050406030204" pitchFamily="18" charset="0"/>
                                </a:rPr>
                                <m:t>38</m:t>
                              </m:r>
                            </m:num>
                            <m:den>
                              <m:sSub>
                                <m:sSubPr>
                                  <m:ctrlPr>
                                    <a:rPr lang="en-US" sz="1050" i="1">
                                      <a:latin typeface="Cambria Math" panose="02040503050406030204" pitchFamily="18" charset="0"/>
                                    </a:rPr>
                                  </m:ctrlPr>
                                </m:sSubPr>
                                <m:e>
                                  <m:r>
                                    <a:rPr lang="en-US" sz="1050" i="1">
                                      <a:latin typeface="Cambria Math" panose="02040503050406030204" pitchFamily="18" charset="0"/>
                                    </a:rPr>
                                    <m:t>𝑥</m:t>
                                  </m:r>
                                </m:e>
                                <m:sub>
                                  <m:r>
                                    <a:rPr lang="en-US" sz="1050" i="1">
                                      <a:latin typeface="Cambria Math" panose="02040503050406030204" pitchFamily="18" charset="0"/>
                                    </a:rPr>
                                    <m:t>2</m:t>
                                  </m:r>
                                </m:sub>
                              </m:sSub>
                              <m:r>
                                <a:rPr lang="en-US" sz="1050" i="1">
                                  <a:latin typeface="Cambria Math" panose="02040503050406030204" pitchFamily="18" charset="0"/>
                                </a:rPr>
                                <m:t>+34</m:t>
                              </m:r>
                            </m:den>
                          </m:f>
                        </m:den>
                      </m:f>
                      <m:r>
                        <a:rPr lang="en-US" sz="1050" i="1">
                          <a:latin typeface="Cambria Math" panose="02040503050406030204" pitchFamily="18" charset="0"/>
                        </a:rPr>
                        <m:t> </m:t>
                      </m:r>
                    </m:oMath>
                  </m:oMathPara>
                </a14:m>
                <a:endParaRPr lang="en-US" sz="1100" dirty="0"/>
              </a:p>
            </p:txBody>
          </p:sp>
        </mc:Choice>
        <mc:Fallback>
          <p:sp>
            <p:nvSpPr>
              <p:cNvPr id="10" name="TextBox 9"/>
              <p:cNvSpPr txBox="1">
                <a:spLocks noRot="1" noChangeAspect="1" noMove="1" noResize="1" noEditPoints="1" noAdjustHandles="1" noChangeArrowheads="1" noChangeShapeType="1" noTextEdit="1"/>
              </p:cNvSpPr>
              <p:nvPr/>
            </p:nvSpPr>
            <p:spPr>
              <a:xfrm>
                <a:off x="1584768" y="4184192"/>
                <a:ext cx="4910138" cy="57451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4980431" y="3114170"/>
                <a:ext cx="3028950"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oMath>
                  </m:oMathPara>
                </a14:m>
                <a:endParaRPr lang="en-US" sz="1350" dirty="0"/>
              </a:p>
            </p:txBody>
          </p:sp>
        </mc:Choice>
        <mc:Fallback>
          <p:sp>
            <p:nvSpPr>
              <p:cNvPr id="11" name="TextBox 10"/>
              <p:cNvSpPr txBox="1">
                <a:spLocks noRot="1" noChangeAspect="1" noMove="1" noResize="1" noEditPoints="1" noAdjustHandles="1" noChangeArrowheads="1" noChangeShapeType="1" noTextEdit="1"/>
              </p:cNvSpPr>
              <p:nvPr/>
            </p:nvSpPr>
            <p:spPr>
              <a:xfrm>
                <a:off x="4980431" y="3114170"/>
                <a:ext cx="3028950" cy="300082"/>
              </a:xfrm>
              <a:prstGeom prst="rect">
                <a:avLst/>
              </a:prstGeom>
              <a:blipFill>
                <a:blip r:embed="rId8"/>
                <a:stretch>
                  <a:fillRect r="-50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511101" y="3406690"/>
                <a:ext cx="3028950" cy="3000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oMath>
                  </m:oMathPara>
                </a14:m>
                <a:endParaRPr lang="en-US" sz="1350" dirty="0"/>
              </a:p>
            </p:txBody>
          </p:sp>
        </mc:Choice>
        <mc:Fallback>
          <p:sp>
            <p:nvSpPr>
              <p:cNvPr id="12" name="TextBox 11"/>
              <p:cNvSpPr txBox="1">
                <a:spLocks noRot="1" noChangeAspect="1" noMove="1" noResize="1" noEditPoints="1" noAdjustHandles="1" noChangeArrowheads="1" noChangeShapeType="1" noTextEdit="1"/>
              </p:cNvSpPr>
              <p:nvPr/>
            </p:nvSpPr>
            <p:spPr>
              <a:xfrm>
                <a:off x="511101" y="3406690"/>
                <a:ext cx="3028950" cy="300082"/>
              </a:xfrm>
              <a:prstGeom prst="rect">
                <a:avLst/>
              </a:prstGeom>
              <a:blipFill>
                <a:blip r:embed="rId9"/>
                <a:stretch>
                  <a:fillRect r="-30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p:cNvSpPr/>
              <p:nvPr/>
            </p:nvSpPr>
            <p:spPr>
              <a:xfrm>
                <a:off x="561663" y="3026008"/>
                <a:ext cx="4619663" cy="5307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r>
                        <a:rPr lang="en-US" sz="1350" i="1">
                          <a:latin typeface="Cambria Math" panose="02040503050406030204" pitchFamily="18" charset="0"/>
                        </a:rPr>
                        <m:t>=</m:t>
                      </m:r>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e>
                      </m:d>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f>
                        <m:fPr>
                          <m:ctrlPr>
                            <a:rPr lang="en-US" sz="1350" i="1">
                              <a:latin typeface="Cambria Math" panose="02040503050406030204" pitchFamily="18" charset="0"/>
                            </a:rPr>
                          </m:ctrlPr>
                        </m:fPr>
                        <m:num>
                          <m:d>
                            <m:dPr>
                              <m:ctrlPr>
                                <a:rPr lang="en-US" sz="1350" i="1">
                                  <a:latin typeface="Cambria Math" panose="02040503050406030204" pitchFamily="18" charset="0"/>
                                </a:rPr>
                              </m:ctrlPr>
                            </m:dPr>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e>
                          </m:d>
                        </m:num>
                        <m:den>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den>
                      </m:f>
                    </m:oMath>
                  </m:oMathPara>
                </a14:m>
                <a:endParaRPr lang="en-US" sz="1350" dirty="0"/>
              </a:p>
            </p:txBody>
          </p:sp>
        </mc:Choice>
        <mc:Fallback>
          <p:sp>
            <p:nvSpPr>
              <p:cNvPr id="13" name="Rectangle 12"/>
              <p:cNvSpPr>
                <a:spLocks noRot="1" noChangeAspect="1" noMove="1" noResize="1" noEditPoints="1" noAdjustHandles="1" noChangeArrowheads="1" noChangeShapeType="1" noTextEdit="1"/>
              </p:cNvSpPr>
              <p:nvPr/>
            </p:nvSpPr>
            <p:spPr>
              <a:xfrm>
                <a:off x="561663" y="3026008"/>
                <a:ext cx="4619663" cy="53072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p:cNvSpPr txBox="1"/>
              <p:nvPr/>
            </p:nvSpPr>
            <p:spPr>
              <a:xfrm>
                <a:off x="3396976" y="3538706"/>
                <a:ext cx="3568700" cy="6424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sSub>
                                  <m:sSubPr>
                                    <m:ctrlPr>
                                      <a:rPr lang="en-US" sz="1350" i="1">
                                        <a:latin typeface="Cambria Math" panose="02040503050406030204" pitchFamily="18" charset="0"/>
                                      </a:rPr>
                                    </m:ctrlPr>
                                  </m:sSubPr>
                                  <m:e>
                                    <m:r>
                                      <m:rPr>
                                        <m:brk m:alnAt="7"/>
                                      </m:rPr>
                                      <a:rPr lang="en-US" sz="1350" i="1">
                                        <a:latin typeface="Cambria Math" panose="02040503050406030204" pitchFamily="18" charset="0"/>
                                      </a:rPr>
                                      <m:t>𝑥</m:t>
                                    </m:r>
                                  </m:e>
                                  <m:sub>
                                    <m:r>
                                      <m:rPr>
                                        <m:brk m:alnAt="7"/>
                                      </m:rPr>
                                      <a:rPr lang="en-US" sz="1350" i="1">
                                        <a:latin typeface="Cambria Math" panose="02040503050406030204" pitchFamily="18" charset="0"/>
                                      </a:rPr>
                                      <m:t>1</m:t>
                                    </m:r>
                                  </m:sub>
                                </m:sSub>
                              </m:e>
                            </m:mr>
                            <m:mr>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4</m:t>
                                    </m:r>
                                  </m:sub>
                                </m:sSub>
                              </m:e>
                            </m:mr>
                            <m:mr>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5</m:t>
                                    </m:r>
                                  </m:sub>
                                </m:sSub>
                              </m:e>
                            </m:mr>
                          </m:m>
                        </m:e>
                      </m:d>
                      <m:r>
                        <a:rPr lang="en-US" sz="1350" i="1">
                          <a:latin typeface="Cambria Math" panose="02040503050406030204" pitchFamily="18" charset="0"/>
                        </a:rPr>
                        <m:t>=</m:t>
                      </m:r>
                      <m:d>
                        <m:dPr>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1</m:t>
                                </m:r>
                                <m:r>
                                  <a:rPr lang="en-US" sz="1350" i="1">
                                    <a:latin typeface="Cambria Math" panose="02040503050406030204" pitchFamily="18" charset="0"/>
                                  </a:rPr>
                                  <m:t>8</m:t>
                                </m:r>
                              </m:e>
                            </m:mr>
                            <m:mr>
                              <m:e>
                                <m:r>
                                  <a:rPr lang="en-US" sz="1350" i="1">
                                    <a:latin typeface="Cambria Math" panose="02040503050406030204" pitchFamily="18" charset="0"/>
                                  </a:rPr>
                                  <m:t>20</m:t>
                                </m:r>
                              </m:e>
                            </m:mr>
                            <m:mr>
                              <m:e>
                                <m:r>
                                  <a:rPr lang="en-US" sz="1350" i="1">
                                    <a:latin typeface="Cambria Math" panose="02040503050406030204" pitchFamily="18" charset="0"/>
                                  </a:rPr>
                                  <m:t>34</m:t>
                                </m:r>
                              </m:e>
                            </m:mr>
                          </m:m>
                        </m:e>
                      </m:d>
                      <m:r>
                        <a:rPr lang="en-US" sz="1350" i="1">
                          <a:latin typeface="Cambria Math" panose="02040503050406030204" pitchFamily="18" charset="0"/>
                        </a:rPr>
                        <m:t>⇒</m:t>
                      </m:r>
                      <m:acc>
                        <m:accPr>
                          <m:chr m:val="̂"/>
                          <m:ctrlPr>
                            <a:rPr lang="en-US" sz="1350" i="1">
                              <a:latin typeface="Cambria Math" panose="02040503050406030204" pitchFamily="18" charset="0"/>
                            </a:rPr>
                          </m:ctrlPr>
                        </m:accPr>
                        <m:e>
                          <m:r>
                            <a:rPr lang="en-US" sz="1350" i="1">
                              <a:latin typeface="Cambria Math" panose="02040503050406030204" pitchFamily="18" charset="0"/>
                            </a:rPr>
                            <m:t>𝜋</m:t>
                          </m:r>
                        </m:e>
                      </m:acc>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+34</m:t>
                          </m:r>
                        </m:num>
                        <m:den>
                          <m:r>
                            <a:rPr lang="en-US" sz="1350" i="1">
                              <a:latin typeface="Cambria Math" panose="02040503050406030204" pitchFamily="18" charset="0"/>
                            </a:rPr>
                            <m:t>18+</m:t>
                          </m:r>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2</m:t>
                              </m:r>
                            </m:sub>
                          </m:sSub>
                          <m:r>
                            <a:rPr lang="en-US" sz="1350" i="1">
                              <a:latin typeface="Cambria Math" panose="02040503050406030204" pitchFamily="18" charset="0"/>
                            </a:rPr>
                            <m:t>+20+34</m:t>
                          </m:r>
                        </m:den>
                      </m:f>
                    </m:oMath>
                  </m:oMathPara>
                </a14:m>
                <a:endParaRPr lang="en-US" sz="1350" dirty="0"/>
              </a:p>
            </p:txBody>
          </p:sp>
        </mc:Choice>
        <mc:Fallback>
          <p:sp>
            <p:nvSpPr>
              <p:cNvPr id="15" name="TextBox 14"/>
              <p:cNvSpPr txBox="1">
                <a:spLocks noRot="1" noChangeAspect="1" noMove="1" noResize="1" noEditPoints="1" noAdjustHandles="1" noChangeArrowheads="1" noChangeShapeType="1" noTextEdit="1"/>
              </p:cNvSpPr>
              <p:nvPr/>
            </p:nvSpPr>
            <p:spPr>
              <a:xfrm>
                <a:off x="3396976" y="3538706"/>
                <a:ext cx="3568700" cy="642484"/>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2670959"/>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62256" y="133835"/>
            <a:ext cx="9010307"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(in general) – A Multinomial Example (Iteration)</a:t>
            </a:r>
          </a:p>
        </p:txBody>
      </p:sp>
      <p:grpSp>
        <p:nvGrpSpPr>
          <p:cNvPr id="7" name="Group 6"/>
          <p:cNvGrpSpPr/>
          <p:nvPr/>
        </p:nvGrpSpPr>
        <p:grpSpPr>
          <a:xfrm>
            <a:off x="2178844" y="1543050"/>
            <a:ext cx="4950619" cy="890376"/>
            <a:chOff x="1571625" y="1495425"/>
            <a:chExt cx="5362575" cy="1187169"/>
          </a:xfrm>
        </p:grpSpPr>
        <mc:AlternateContent xmlns:mc="http://schemas.openxmlformats.org/markup-compatibility/2006" xmlns:a14="http://schemas.microsoft.com/office/drawing/2010/main">
          <mc:Choice Requires="a14">
            <p:sp>
              <p:nvSpPr>
                <p:cNvPr id="3" name="TextBox 2"/>
                <p:cNvSpPr txBox="1"/>
                <p:nvPr/>
              </p:nvSpPr>
              <p:spPr>
                <a:xfrm>
                  <a:off x="1571625" y="1543050"/>
                  <a:ext cx="2438400" cy="11395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𝐸</m:t>
                            </m:r>
                          </m:e>
                          <m:sub>
                            <m:r>
                              <a:rPr lang="en-US" sz="1350" i="1">
                                <a:solidFill>
                                  <a:srgbClr val="000000"/>
                                </a:solidFill>
                                <a:latin typeface="Cambria Math" panose="02040503050406030204" pitchFamily="18" charset="0"/>
                              </a:rPr>
                              <m:t>(</m:t>
                            </m:r>
                            <m:r>
                              <a:rPr lang="en-US" sz="1350" i="1">
                                <a:solidFill>
                                  <a:srgbClr val="000000"/>
                                </a:solidFill>
                                <a:latin typeface="Cambria Math" panose="02040503050406030204" pitchFamily="18" charset="0"/>
                              </a:rPr>
                              <m:t>𝑝</m:t>
                            </m:r>
                            <m:r>
                              <a:rPr lang="en-US" sz="1350" i="1">
                                <a:solidFill>
                                  <a:srgbClr val="000000"/>
                                </a:solidFill>
                                <a:latin typeface="Cambria Math" panose="02040503050406030204" pitchFamily="18" charset="0"/>
                              </a:rPr>
                              <m:t>)</m:t>
                            </m:r>
                          </m:sub>
                        </m:sSub>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𝑥</m:t>
                            </m:r>
                          </m:e>
                          <m:sub>
                            <m:r>
                              <a:rPr lang="en-US" sz="1350" i="1">
                                <a:solidFill>
                                  <a:srgbClr val="000000"/>
                                </a:solidFill>
                                <a:latin typeface="Cambria Math" panose="02040503050406030204" pitchFamily="18" charset="0"/>
                              </a:rPr>
                              <m:t>2</m:t>
                            </m:r>
                          </m:sub>
                        </m:sSub>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f>
                          <m:fPr>
                            <m:ctrlPr>
                              <a:rPr lang="en-US" sz="1350" i="1" dirty="0">
                                <a:solidFill>
                                  <a:srgbClr val="000000"/>
                                </a:solidFill>
                                <a:latin typeface="Cambria Math" panose="02040503050406030204" pitchFamily="18" charset="0"/>
                                <a:cs typeface="Times New Roman" panose="02020603050405020304" pitchFamily="18" charset="0"/>
                              </a:rPr>
                            </m:ctrlPr>
                          </m:fPr>
                          <m:num>
                            <m:f>
                              <m:fPr>
                                <m:ctrlPr>
                                  <a:rPr lang="en-US" sz="1350" i="1" dirty="0">
                                    <a:solidFill>
                                      <a:srgbClr val="000000"/>
                                    </a:solidFill>
                                    <a:latin typeface="Cambria Math" panose="02040503050406030204" pitchFamily="18" charset="0"/>
                                    <a:cs typeface="Times New Roman" panose="02020603050405020304" pitchFamily="18" charset="0"/>
                                  </a:rPr>
                                </m:ctrlPr>
                              </m:fPr>
                              <m:num>
                                <m:sSup>
                                  <m:sSupPr>
                                    <m:ctrlPr>
                                      <a:rPr lang="en-US" sz="1350" i="1" dirty="0">
                                        <a:solidFill>
                                          <a:srgbClr val="000000"/>
                                        </a:solidFill>
                                        <a:latin typeface="Cambria Math" panose="02040503050406030204" pitchFamily="18" charset="0"/>
                                        <a:cs typeface="Times New Roman" panose="02020603050405020304" pitchFamily="18" charset="0"/>
                                      </a:rPr>
                                    </m:ctrlPr>
                                  </m:sSupPr>
                                  <m:e>
                                    <m:r>
                                      <a:rPr lang="en-US" sz="1350" i="1" dirty="0">
                                        <a:solidFill>
                                          <a:srgbClr val="000000"/>
                                        </a:solidFill>
                                        <a:latin typeface="Cambria Math" panose="02040503050406030204" pitchFamily="18" charset="0"/>
                                        <a:cs typeface="Times New Roman" panose="02020603050405020304" pitchFamily="18" charset="0"/>
                                      </a:rPr>
                                      <m:t>𝜋</m:t>
                                    </m:r>
                                  </m:e>
                                  <m:sup>
                                    <m:d>
                                      <m:dPr>
                                        <m:ctrlPr>
                                          <a:rPr lang="en-US" sz="1350" i="1" dirty="0">
                                            <a:solidFill>
                                              <a:srgbClr val="000000"/>
                                            </a:solidFill>
                                            <a:latin typeface="Cambria Math" panose="02040503050406030204" pitchFamily="18" charset="0"/>
                                            <a:cs typeface="Times New Roman" panose="02020603050405020304" pitchFamily="18" charset="0"/>
                                          </a:rPr>
                                        </m:ctrlPr>
                                      </m:dPr>
                                      <m:e>
                                        <m:r>
                                          <a:rPr lang="en-US" sz="1350" i="1" dirty="0">
                                            <a:solidFill>
                                              <a:srgbClr val="000000"/>
                                            </a:solidFill>
                                            <a:latin typeface="Cambria Math" panose="02040503050406030204" pitchFamily="18" charset="0"/>
                                            <a:cs typeface="Times New Roman" panose="02020603050405020304" pitchFamily="18" charset="0"/>
                                          </a:rPr>
                                          <m:t>𝑝</m:t>
                                        </m:r>
                                        <m:r>
                                          <a:rPr lang="en-US" sz="1350" i="1" dirty="0">
                                            <a:solidFill>
                                              <a:srgbClr val="000000"/>
                                            </a:solidFill>
                                            <a:latin typeface="Cambria Math" panose="02040503050406030204" pitchFamily="18" charset="0"/>
                                            <a:cs typeface="Times New Roman" panose="02020603050405020304" pitchFamily="18" charset="0"/>
                                          </a:rPr>
                                          <m:t>−1</m:t>
                                        </m:r>
                                      </m:e>
                                    </m:d>
                                  </m:sup>
                                </m:sSup>
                              </m:num>
                              <m:den>
                                <m:r>
                                  <a:rPr lang="en-US" sz="1350" i="1" dirty="0">
                                    <a:solidFill>
                                      <a:srgbClr val="000000"/>
                                    </a:solidFill>
                                    <a:latin typeface="Cambria Math" panose="02040503050406030204" pitchFamily="18" charset="0"/>
                                    <a:cs typeface="Times New Roman" panose="02020603050405020304" pitchFamily="18" charset="0"/>
                                  </a:rPr>
                                  <m:t>4</m:t>
                                </m:r>
                              </m:den>
                            </m:f>
                          </m:num>
                          <m:den>
                            <m:f>
                              <m:fPr>
                                <m:ctrlPr>
                                  <a:rPr lang="en-US" sz="1350" i="1" dirty="0">
                                    <a:solidFill>
                                      <a:srgbClr val="000000"/>
                                    </a:solidFill>
                                    <a:latin typeface="Cambria Math" panose="02040503050406030204" pitchFamily="18" charset="0"/>
                                    <a:cs typeface="Times New Roman" panose="02020603050405020304" pitchFamily="18" charset="0"/>
                                  </a:rPr>
                                </m:ctrlPr>
                              </m:fPr>
                              <m:num>
                                <m:sSup>
                                  <m:sSupPr>
                                    <m:ctrlPr>
                                      <a:rPr lang="en-US" sz="1350" i="1" dirty="0">
                                        <a:solidFill>
                                          <a:srgbClr val="000000"/>
                                        </a:solidFill>
                                        <a:latin typeface="Cambria Math" panose="02040503050406030204" pitchFamily="18" charset="0"/>
                                        <a:cs typeface="Times New Roman" panose="02020603050405020304" pitchFamily="18" charset="0"/>
                                      </a:rPr>
                                    </m:ctrlPr>
                                  </m:sSupPr>
                                  <m:e>
                                    <m:r>
                                      <a:rPr lang="en-US" sz="1350" i="1" dirty="0">
                                        <a:solidFill>
                                          <a:srgbClr val="000000"/>
                                        </a:solidFill>
                                        <a:latin typeface="Cambria Math" panose="02040503050406030204" pitchFamily="18" charset="0"/>
                                        <a:cs typeface="Times New Roman" panose="02020603050405020304" pitchFamily="18" charset="0"/>
                                      </a:rPr>
                                      <m:t>𝜋</m:t>
                                    </m:r>
                                  </m:e>
                                  <m:sup>
                                    <m:d>
                                      <m:dPr>
                                        <m:ctrlPr>
                                          <a:rPr lang="en-US" sz="1350" i="1" dirty="0">
                                            <a:solidFill>
                                              <a:srgbClr val="000000"/>
                                            </a:solidFill>
                                            <a:latin typeface="Cambria Math" panose="02040503050406030204" pitchFamily="18" charset="0"/>
                                            <a:cs typeface="Times New Roman" panose="02020603050405020304" pitchFamily="18" charset="0"/>
                                          </a:rPr>
                                        </m:ctrlPr>
                                      </m:dPr>
                                      <m:e>
                                        <m:r>
                                          <a:rPr lang="en-US" sz="1350" i="1" dirty="0">
                                            <a:solidFill>
                                              <a:srgbClr val="000000"/>
                                            </a:solidFill>
                                            <a:latin typeface="Cambria Math" panose="02040503050406030204" pitchFamily="18" charset="0"/>
                                            <a:cs typeface="Times New Roman" panose="02020603050405020304" pitchFamily="18" charset="0"/>
                                          </a:rPr>
                                          <m:t>𝑝</m:t>
                                        </m:r>
                                        <m:r>
                                          <a:rPr lang="en-US" sz="1350" i="1" dirty="0">
                                            <a:solidFill>
                                              <a:srgbClr val="000000"/>
                                            </a:solidFill>
                                            <a:latin typeface="Cambria Math" panose="02040503050406030204" pitchFamily="18" charset="0"/>
                                            <a:cs typeface="Times New Roman" panose="02020603050405020304" pitchFamily="18" charset="0"/>
                                          </a:rPr>
                                          <m:t>−1</m:t>
                                        </m:r>
                                      </m:e>
                                    </m:d>
                                  </m:sup>
                                </m:sSup>
                              </m:num>
                              <m:den>
                                <m:r>
                                  <a:rPr lang="en-US" sz="1350" i="1" dirty="0">
                                    <a:solidFill>
                                      <a:srgbClr val="000000"/>
                                    </a:solidFill>
                                    <a:latin typeface="Cambria Math" panose="02040503050406030204" pitchFamily="18" charset="0"/>
                                    <a:cs typeface="Times New Roman" panose="02020603050405020304" pitchFamily="18" charset="0"/>
                                  </a:rPr>
                                  <m:t>4</m:t>
                                </m:r>
                              </m:den>
                            </m:f>
                            <m:r>
                              <a:rPr lang="en-US" sz="1350" i="1" dirty="0">
                                <a:solidFill>
                                  <a:srgbClr val="000000"/>
                                </a:solidFill>
                                <a:latin typeface="Cambria Math" panose="02040503050406030204" pitchFamily="18" charset="0"/>
                                <a:cs typeface="Times New Roman" panose="02020603050405020304" pitchFamily="18" charset="0"/>
                              </a:rPr>
                              <m:t>+</m:t>
                            </m:r>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1</m:t>
                                </m:r>
                              </m:num>
                              <m:den>
                                <m:r>
                                  <a:rPr lang="en-US" sz="1350" i="1" dirty="0">
                                    <a:solidFill>
                                      <a:srgbClr val="000000"/>
                                    </a:solidFill>
                                    <a:latin typeface="Cambria Math" panose="02040503050406030204" pitchFamily="18" charset="0"/>
                                    <a:cs typeface="Times New Roman" panose="02020603050405020304" pitchFamily="18" charset="0"/>
                                  </a:rPr>
                                  <m:t>2</m:t>
                                </m:r>
                              </m:den>
                            </m:f>
                          </m:den>
                        </m:f>
                      </m:oMath>
                    </m:oMathPara>
                  </a14:m>
                  <a:endParaRPr lang="en-US" sz="1350" dirty="0">
                    <a:solidFill>
                      <a:srgbClr val="00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571625" y="1543050"/>
                  <a:ext cx="2438400" cy="113954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4495800" y="1495425"/>
                  <a:ext cx="2438400" cy="108448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𝐸</m:t>
                            </m:r>
                          </m:e>
                          <m:sub>
                            <m:d>
                              <m:dPr>
                                <m:ctrlPr>
                                  <a:rPr lang="en-US" sz="1350" i="1">
                                    <a:solidFill>
                                      <a:srgbClr val="000000"/>
                                    </a:solidFill>
                                    <a:latin typeface="Cambria Math" panose="02040503050406030204" pitchFamily="18" charset="0"/>
                                  </a:rPr>
                                </m:ctrlPr>
                              </m:dPr>
                              <m:e>
                                <m:r>
                                  <a:rPr lang="en-US" sz="1350" i="1">
                                    <a:solidFill>
                                      <a:srgbClr val="000000"/>
                                    </a:solidFill>
                                    <a:latin typeface="Cambria Math" panose="02040503050406030204" pitchFamily="18" charset="0"/>
                                  </a:rPr>
                                  <m:t>𝑝</m:t>
                                </m:r>
                              </m:e>
                            </m:d>
                          </m:sub>
                        </m:sSub>
                        <m:d>
                          <m:dPr>
                            <m:ctrlPr>
                              <a:rPr lang="en-US" sz="1350" i="1">
                                <a:solidFill>
                                  <a:srgbClr val="000000"/>
                                </a:solidFill>
                                <a:latin typeface="Cambria Math" panose="02040503050406030204" pitchFamily="18" charset="0"/>
                              </a:rPr>
                            </m:ctrlPr>
                          </m:dPr>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𝑥</m:t>
                                </m:r>
                              </m:e>
                              <m:sub>
                                <m:r>
                                  <a:rPr lang="en-US" sz="1350" i="1">
                                    <a:solidFill>
                                      <a:srgbClr val="000000"/>
                                    </a:solidFill>
                                    <a:latin typeface="Cambria Math" panose="02040503050406030204" pitchFamily="18" charset="0"/>
                                  </a:rPr>
                                  <m:t>3</m:t>
                                </m:r>
                              </m:sub>
                            </m:sSub>
                          </m:e>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e>
                        </m:d>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f>
                          <m:fPr>
                            <m:ctrlPr>
                              <a:rPr lang="en-US" sz="1350" i="1" dirty="0">
                                <a:solidFill>
                                  <a:srgbClr val="000000"/>
                                </a:solidFill>
                                <a:latin typeface="Cambria Math" panose="02040503050406030204" pitchFamily="18" charset="0"/>
                                <a:cs typeface="Times New Roman" panose="02020603050405020304" pitchFamily="18" charset="0"/>
                              </a:rPr>
                            </m:ctrlPr>
                          </m:fPr>
                          <m:num>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1</m:t>
                                </m:r>
                              </m:num>
                              <m:den>
                                <m:r>
                                  <a:rPr lang="en-US" sz="1350" i="1" dirty="0">
                                    <a:solidFill>
                                      <a:srgbClr val="000000"/>
                                    </a:solidFill>
                                    <a:latin typeface="Cambria Math" panose="02040503050406030204" pitchFamily="18" charset="0"/>
                                    <a:cs typeface="Times New Roman" panose="02020603050405020304" pitchFamily="18" charset="0"/>
                                  </a:rPr>
                                  <m:t>2</m:t>
                                </m:r>
                              </m:den>
                            </m:f>
                          </m:num>
                          <m:den>
                            <m:f>
                              <m:fPr>
                                <m:ctrlPr>
                                  <a:rPr lang="en-US" sz="1350" i="1" dirty="0">
                                    <a:solidFill>
                                      <a:srgbClr val="000000"/>
                                    </a:solidFill>
                                    <a:latin typeface="Cambria Math" panose="02040503050406030204" pitchFamily="18" charset="0"/>
                                    <a:cs typeface="Times New Roman" panose="02020603050405020304" pitchFamily="18" charset="0"/>
                                  </a:rPr>
                                </m:ctrlPr>
                              </m:fPr>
                              <m:num>
                                <m:sSup>
                                  <m:sSupPr>
                                    <m:ctrlPr>
                                      <a:rPr lang="en-US" sz="1350" i="1" dirty="0">
                                        <a:solidFill>
                                          <a:srgbClr val="000000"/>
                                        </a:solidFill>
                                        <a:latin typeface="Cambria Math" panose="02040503050406030204" pitchFamily="18" charset="0"/>
                                        <a:cs typeface="Times New Roman" panose="02020603050405020304" pitchFamily="18" charset="0"/>
                                      </a:rPr>
                                    </m:ctrlPr>
                                  </m:sSupPr>
                                  <m:e>
                                    <m:r>
                                      <a:rPr lang="en-US" sz="1350" i="1" dirty="0">
                                        <a:solidFill>
                                          <a:srgbClr val="000000"/>
                                        </a:solidFill>
                                        <a:latin typeface="Cambria Math" panose="02040503050406030204" pitchFamily="18" charset="0"/>
                                        <a:cs typeface="Times New Roman" panose="02020603050405020304" pitchFamily="18" charset="0"/>
                                      </a:rPr>
                                      <m:t>𝜋</m:t>
                                    </m:r>
                                  </m:e>
                                  <m:sup>
                                    <m:d>
                                      <m:dPr>
                                        <m:ctrlPr>
                                          <a:rPr lang="en-US" sz="1350" i="1" dirty="0">
                                            <a:solidFill>
                                              <a:srgbClr val="000000"/>
                                            </a:solidFill>
                                            <a:latin typeface="Cambria Math" panose="02040503050406030204" pitchFamily="18" charset="0"/>
                                            <a:cs typeface="Times New Roman" panose="02020603050405020304" pitchFamily="18" charset="0"/>
                                          </a:rPr>
                                        </m:ctrlPr>
                                      </m:dPr>
                                      <m:e>
                                        <m:r>
                                          <a:rPr lang="en-US" sz="1350" i="1" dirty="0">
                                            <a:solidFill>
                                              <a:srgbClr val="000000"/>
                                            </a:solidFill>
                                            <a:latin typeface="Cambria Math" panose="02040503050406030204" pitchFamily="18" charset="0"/>
                                            <a:cs typeface="Times New Roman" panose="02020603050405020304" pitchFamily="18" charset="0"/>
                                          </a:rPr>
                                          <m:t>𝑝</m:t>
                                        </m:r>
                                        <m:r>
                                          <a:rPr lang="en-US" sz="1350" i="1" dirty="0">
                                            <a:solidFill>
                                              <a:srgbClr val="000000"/>
                                            </a:solidFill>
                                            <a:latin typeface="Cambria Math" panose="02040503050406030204" pitchFamily="18" charset="0"/>
                                            <a:cs typeface="Times New Roman" panose="02020603050405020304" pitchFamily="18" charset="0"/>
                                          </a:rPr>
                                          <m:t>−1</m:t>
                                        </m:r>
                                      </m:e>
                                    </m:d>
                                  </m:sup>
                                </m:sSup>
                              </m:num>
                              <m:den>
                                <m:r>
                                  <a:rPr lang="en-US" sz="1350" i="1" dirty="0">
                                    <a:solidFill>
                                      <a:srgbClr val="000000"/>
                                    </a:solidFill>
                                    <a:latin typeface="Cambria Math" panose="02040503050406030204" pitchFamily="18" charset="0"/>
                                    <a:cs typeface="Times New Roman" panose="02020603050405020304" pitchFamily="18" charset="0"/>
                                  </a:rPr>
                                  <m:t>4</m:t>
                                </m:r>
                              </m:den>
                            </m:f>
                            <m:r>
                              <a:rPr lang="en-US" sz="1350" i="1" dirty="0">
                                <a:solidFill>
                                  <a:srgbClr val="000000"/>
                                </a:solidFill>
                                <a:latin typeface="Cambria Math" panose="02040503050406030204" pitchFamily="18" charset="0"/>
                                <a:cs typeface="Times New Roman" panose="02020603050405020304" pitchFamily="18" charset="0"/>
                              </a:rPr>
                              <m:t>+</m:t>
                            </m:r>
                            <m:f>
                              <m:fPr>
                                <m:ctrlPr>
                                  <a:rPr lang="en-US" sz="1350" i="1" dirty="0">
                                    <a:solidFill>
                                      <a:srgbClr val="000000"/>
                                    </a:solidFill>
                                    <a:latin typeface="Cambria Math" panose="02040503050406030204" pitchFamily="18" charset="0"/>
                                    <a:cs typeface="Times New Roman" panose="02020603050405020304" pitchFamily="18" charset="0"/>
                                  </a:rPr>
                                </m:ctrlPr>
                              </m:fPr>
                              <m:num>
                                <m:r>
                                  <a:rPr lang="en-US" sz="1350" i="1" dirty="0">
                                    <a:solidFill>
                                      <a:srgbClr val="000000"/>
                                    </a:solidFill>
                                    <a:latin typeface="Cambria Math" panose="02040503050406030204" pitchFamily="18" charset="0"/>
                                    <a:cs typeface="Times New Roman" panose="02020603050405020304" pitchFamily="18" charset="0"/>
                                  </a:rPr>
                                  <m:t>1</m:t>
                                </m:r>
                              </m:num>
                              <m:den>
                                <m:r>
                                  <a:rPr lang="en-US" sz="1350" i="1" dirty="0">
                                    <a:solidFill>
                                      <a:srgbClr val="000000"/>
                                    </a:solidFill>
                                    <a:latin typeface="Cambria Math" panose="02040503050406030204" pitchFamily="18" charset="0"/>
                                    <a:cs typeface="Times New Roman" panose="02020603050405020304" pitchFamily="18" charset="0"/>
                                  </a:rPr>
                                  <m:t>2</m:t>
                                </m:r>
                              </m:den>
                            </m:f>
                          </m:den>
                        </m:f>
                      </m:oMath>
                    </m:oMathPara>
                  </a14:m>
                  <a:endParaRPr lang="en-US" sz="1350" dirty="0">
                    <a:solidFill>
                      <a:srgbClr val="000000"/>
                    </a:solidFill>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495800" y="1495425"/>
                  <a:ext cx="2438400" cy="1084486"/>
                </a:xfrm>
                <a:prstGeom prst="rect">
                  <a:avLst/>
                </a:prstGeom>
                <a:blipFill>
                  <a:blip r:embed="rId3"/>
                  <a:stretch>
                    <a:fillRect/>
                  </a:stretch>
                </a:blipFill>
              </p:spPr>
              <p:txBody>
                <a:bodyPr/>
                <a:lstStyle/>
                <a:p>
                  <a:r>
                    <a:rPr lang="en-US">
                      <a:noFill/>
                    </a:rPr>
                    <a:t> </a:t>
                  </a:r>
                </a:p>
              </p:txBody>
            </p:sp>
          </mc:Fallback>
        </mc:AlternateContent>
        <p:sp>
          <p:nvSpPr>
            <p:cNvPr id="5" name="Rectangle 4"/>
            <p:cNvSpPr/>
            <p:nvPr/>
          </p:nvSpPr>
          <p:spPr>
            <a:xfrm>
              <a:off x="3843303" y="1863209"/>
              <a:ext cx="689696" cy="400110"/>
            </a:xfrm>
            <a:prstGeom prst="rect">
              <a:avLst/>
            </a:prstGeom>
          </p:spPr>
          <p:txBody>
            <a:bodyPr wrap="none">
              <a:spAutoFit/>
            </a:bodyPr>
            <a:lstStyle/>
            <a:p>
              <a:r>
                <a:rPr lang="en-US" sz="1350" dirty="0">
                  <a:latin typeface="Times New Roman" panose="02020603050405020304" pitchFamily="18" charset="0"/>
                  <a:cs typeface="Times New Roman" panose="02020603050405020304" pitchFamily="18" charset="0"/>
                </a:rPr>
                <a:t>- and -</a:t>
              </a:r>
              <a:endParaRPr lang="en-US" sz="1350" dirty="0"/>
            </a:p>
          </p:txBody>
        </p:sp>
      </p:grpSp>
      <mc:AlternateContent xmlns:mc="http://schemas.openxmlformats.org/markup-compatibility/2006" xmlns:a14="http://schemas.microsoft.com/office/drawing/2010/main">
        <mc:Choice Requires="a14">
          <p:sp>
            <p:nvSpPr>
              <p:cNvPr id="6" name="TextBox 5"/>
              <p:cNvSpPr txBox="1"/>
              <p:nvPr/>
            </p:nvSpPr>
            <p:spPr>
              <a:xfrm>
                <a:off x="114300" y="764381"/>
                <a:ext cx="8693944" cy="729752"/>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Taking the conditional expectations for the computation of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𝑥</m:t>
                        </m:r>
                      </m:e>
                      <m:sub>
                        <m:r>
                          <a:rPr lang="en-US" sz="1350" i="1">
                            <a:latin typeface="Cambria Math" panose="02040503050406030204" pitchFamily="18" charset="0"/>
                            <a:cs typeface="Times New Roman" panose="02020603050405020304" pitchFamily="18" charset="0"/>
                          </a:rPr>
                          <m:t>2</m:t>
                        </m:r>
                      </m:sub>
                    </m:sSub>
                  </m:oMath>
                </a14:m>
                <a:r>
                  <a:rPr lang="en-US" sz="135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𝑥</m:t>
                        </m:r>
                      </m:e>
                      <m:sub>
                        <m:r>
                          <a:rPr lang="en-US" sz="1350" i="1">
                            <a:latin typeface="Cambria Math" panose="02040503050406030204" pitchFamily="18" charset="0"/>
                            <a:cs typeface="Times New Roman" panose="02020603050405020304" pitchFamily="18" charset="0"/>
                          </a:rPr>
                          <m:t>3</m:t>
                        </m:r>
                      </m:sub>
                    </m:sSub>
                  </m:oMath>
                </a14:m>
                <a:r>
                  <a:rPr lang="en-US" sz="1350" dirty="0">
                    <a:latin typeface="Times New Roman" panose="02020603050405020304" pitchFamily="18" charset="0"/>
                    <a:cs typeface="Times New Roman" panose="02020603050405020304" pitchFamily="18" charset="0"/>
                  </a:rPr>
                  <a:t> will depend on a particular estimation of </a:t>
                </a:r>
                <a14:m>
                  <m:oMath xmlns:m="http://schemas.openxmlformats.org/officeDocument/2006/math">
                    <m:r>
                      <a:rPr lang="en-US" sz="1350" i="1">
                        <a:latin typeface="Cambria Math" panose="02040503050406030204" pitchFamily="18" charset="0"/>
                        <a:cs typeface="Times New Roman" panose="02020603050405020304" pitchFamily="18" charset="0"/>
                      </a:rPr>
                      <m:t>𝜋</m:t>
                    </m:r>
                  </m:oMath>
                </a14:m>
                <a:r>
                  <a:rPr lang="en-US" sz="1350" dirty="0">
                    <a:latin typeface="Times New Roman" panose="02020603050405020304" pitchFamily="18" charset="0"/>
                    <a:cs typeface="Times New Roman" panose="02020603050405020304" pitchFamily="18" charset="0"/>
                  </a:rPr>
                  <a:t>, an initial estimate (</a:t>
                </a:r>
                <a14:m>
                  <m:oMath xmlns:m="http://schemas.openxmlformats.org/officeDocument/2006/math">
                    <m:sSup>
                      <m:sSupPr>
                        <m:ctrlPr>
                          <a:rPr lang="en-US" sz="1350" i="1">
                            <a:latin typeface="Cambria Math" panose="02040503050406030204" pitchFamily="18" charset="0"/>
                            <a:cs typeface="Times New Roman" panose="02020603050405020304" pitchFamily="18" charset="0"/>
                          </a:rPr>
                        </m:ctrlPr>
                      </m:sSupPr>
                      <m:e>
                        <m:r>
                          <a:rPr lang="en-US" sz="1350" i="1">
                            <a:latin typeface="Cambria Math" panose="02040503050406030204" pitchFamily="18" charset="0"/>
                            <a:cs typeface="Times New Roman" panose="02020603050405020304" pitchFamily="18" charset="0"/>
                          </a:rPr>
                          <m:t>𝜋</m:t>
                        </m:r>
                      </m:e>
                      <m:sup>
                        <m:d>
                          <m:dPr>
                            <m:ctrlPr>
                              <a:rPr lang="en-US" sz="1350" i="1">
                                <a:latin typeface="Cambria Math" panose="02040503050406030204" pitchFamily="18" charset="0"/>
                                <a:cs typeface="Times New Roman" panose="02020603050405020304" pitchFamily="18" charset="0"/>
                              </a:rPr>
                            </m:ctrlPr>
                          </m:dPr>
                          <m:e>
                            <m:r>
                              <a:rPr lang="en-US" sz="1350" i="1">
                                <a:latin typeface="Cambria Math" panose="02040503050406030204" pitchFamily="18" charset="0"/>
                                <a:cs typeface="Times New Roman" panose="02020603050405020304" pitchFamily="18" charset="0"/>
                              </a:rPr>
                              <m:t>0</m:t>
                            </m:r>
                          </m:e>
                        </m:d>
                      </m:sup>
                    </m:sSup>
                  </m:oMath>
                </a14:m>
                <a:r>
                  <a:rPr lang="en-US" sz="1350" dirty="0">
                    <a:latin typeface="Times New Roman" panose="02020603050405020304" pitchFamily="18" charset="0"/>
                    <a:cs typeface="Times New Roman" panose="02020603050405020304" pitchFamily="18" charset="0"/>
                  </a:rPr>
                  <a:t>) must be supplied to the algorithm to start the procedure, then conditional expectations for the missing (coarsened) data at the </a:t>
                </a:r>
                <a14:m>
                  <m:oMath xmlns:m="http://schemas.openxmlformats.org/officeDocument/2006/math">
                    <m:r>
                      <a:rPr lang="en-US" sz="1350" i="1">
                        <a:latin typeface="Cambria Math" panose="02040503050406030204" pitchFamily="18" charset="0"/>
                        <a:cs typeface="Times New Roman" panose="02020603050405020304" pitchFamily="18" charset="0"/>
                      </a:rPr>
                      <m:t>𝑝</m:t>
                    </m:r>
                  </m:oMath>
                </a14:m>
                <a:r>
                  <a:rPr lang="en-US" sz="1350" baseline="30000" dirty="0" err="1">
                    <a:latin typeface="Times New Roman" panose="02020603050405020304" pitchFamily="18" charset="0"/>
                    <a:cs typeface="Times New Roman" panose="02020603050405020304" pitchFamily="18" charset="0"/>
                  </a:rPr>
                  <a:t>th</a:t>
                </a:r>
                <a:r>
                  <a:rPr lang="en-US" sz="1350" baseline="30000" dirty="0">
                    <a:latin typeface="Times New Roman" panose="02020603050405020304" pitchFamily="18" charset="0"/>
                    <a:cs typeface="Times New Roman" panose="02020603050405020304" pitchFamily="18" charset="0"/>
                  </a:rPr>
                  <a:t> </a:t>
                </a:r>
                <a:r>
                  <a:rPr lang="en-US" sz="1350" dirty="0">
                    <a:latin typeface="Times New Roman" panose="02020603050405020304" pitchFamily="18" charset="0"/>
                    <a:cs typeface="Times New Roman" panose="02020603050405020304" pitchFamily="18" charset="0"/>
                  </a:rPr>
                  <a:t>step (where </a:t>
                </a:r>
                <a14:m>
                  <m:oMath xmlns:m="http://schemas.openxmlformats.org/officeDocument/2006/math">
                    <m:r>
                      <a:rPr lang="en-US" sz="1350" i="1">
                        <a:latin typeface="Cambria Math" panose="02040503050406030204" pitchFamily="18" charset="0"/>
                        <a:cs typeface="Times New Roman" panose="02020603050405020304" pitchFamily="18" charset="0"/>
                      </a:rPr>
                      <m:t>𝑝</m:t>
                    </m:r>
                    <m:r>
                      <a:rPr lang="en-US" sz="1350" i="1">
                        <a:latin typeface="Cambria Math" panose="02040503050406030204" pitchFamily="18" charset="0"/>
                        <a:cs typeface="Times New Roman" panose="02020603050405020304" pitchFamily="18" charset="0"/>
                      </a:rPr>
                      <m:t>∈ </m:t>
                    </m:r>
                    <m:r>
                      <m:rPr>
                        <m:lit/>
                      </m:rPr>
                      <a:rPr lang="en-US" sz="1350" i="1">
                        <a:latin typeface="Cambria Math" panose="02040503050406030204" pitchFamily="18" charset="0"/>
                        <a:cs typeface="Times New Roman" panose="02020603050405020304" pitchFamily="18" charset="0"/>
                      </a:rPr>
                      <m:t>{</m:t>
                    </m:r>
                    <m:r>
                      <a:rPr lang="en-US" sz="1350" i="1">
                        <a:latin typeface="Cambria Math" panose="02040503050406030204" pitchFamily="18" charset="0"/>
                        <a:cs typeface="Times New Roman" panose="02020603050405020304" pitchFamily="18" charset="0"/>
                      </a:rPr>
                      <m:t>1,2,…}</m:t>
                    </m:r>
                  </m:oMath>
                </a14:m>
                <a:r>
                  <a:rPr lang="en-US" sz="1350" dirty="0">
                    <a:latin typeface="Times New Roman" panose="02020603050405020304" pitchFamily="18" charset="0"/>
                    <a:cs typeface="Times New Roman" panose="02020603050405020304" pitchFamily="18" charset="0"/>
                  </a:rPr>
                  <a:t>) is given by:</a:t>
                </a:r>
              </a:p>
            </p:txBody>
          </p:sp>
        </mc:Choice>
        <mc:Fallback xmlns="">
          <p:sp>
            <p:nvSpPr>
              <p:cNvPr id="6" name="TextBox 5"/>
              <p:cNvSpPr txBox="1">
                <a:spLocks noRot="1" noChangeAspect="1" noMove="1" noResize="1" noEditPoints="1" noAdjustHandles="1" noChangeArrowheads="1" noChangeShapeType="1" noTextEdit="1"/>
              </p:cNvSpPr>
              <p:nvPr/>
            </p:nvSpPr>
            <p:spPr>
              <a:xfrm>
                <a:off x="114300" y="764381"/>
                <a:ext cx="8693944" cy="729752"/>
              </a:xfrm>
              <a:prstGeom prst="rect">
                <a:avLst/>
              </a:prstGeom>
              <a:blipFill>
                <a:blip r:embed="rId4"/>
                <a:stretch>
                  <a:fillRect l="-70" t="-833" b="-7500"/>
                </a:stretch>
              </a:blipFill>
            </p:spPr>
            <p:txBody>
              <a:bodyPr/>
              <a:lstStyle/>
              <a:p>
                <a:r>
                  <a:rPr lang="en-US">
                    <a:noFill/>
                  </a:rPr>
                  <a:t> </a:t>
                </a:r>
              </a:p>
            </p:txBody>
          </p:sp>
        </mc:Fallback>
      </mc:AlternateContent>
      <p:sp>
        <p:nvSpPr>
          <p:cNvPr id="8" name="TextBox 7"/>
          <p:cNvSpPr txBox="1"/>
          <p:nvPr/>
        </p:nvSpPr>
        <p:spPr>
          <a:xfrm>
            <a:off x="871538" y="1893094"/>
            <a:ext cx="1685925" cy="300082"/>
          </a:xfrm>
          <a:prstGeom prst="rect">
            <a:avLst/>
          </a:prstGeom>
          <a:noFill/>
        </p:spPr>
        <p:txBody>
          <a:bodyPr wrap="square" rtlCol="0">
            <a:spAutoFit/>
          </a:bodyPr>
          <a:lstStyle/>
          <a:p>
            <a:r>
              <a:rPr lang="en-US" sz="1350" b="1" dirty="0"/>
              <a:t>[E – Step]</a:t>
            </a:r>
          </a:p>
        </p:txBody>
      </p:sp>
      <p:sp>
        <p:nvSpPr>
          <p:cNvPr id="9" name="TextBox 8"/>
          <p:cNvSpPr txBox="1"/>
          <p:nvPr/>
        </p:nvSpPr>
        <p:spPr>
          <a:xfrm>
            <a:off x="857250" y="2807494"/>
            <a:ext cx="1685925" cy="300082"/>
          </a:xfrm>
          <a:prstGeom prst="rect">
            <a:avLst/>
          </a:prstGeom>
          <a:noFill/>
        </p:spPr>
        <p:txBody>
          <a:bodyPr wrap="square" rtlCol="0">
            <a:spAutoFit/>
          </a:bodyPr>
          <a:lstStyle/>
          <a:p>
            <a:r>
              <a:rPr lang="en-US" sz="1350" b="1" dirty="0"/>
              <a:t>[M – Step]</a:t>
            </a:r>
          </a:p>
        </p:txBody>
      </p:sp>
      <mc:AlternateContent xmlns:mc="http://schemas.openxmlformats.org/markup-compatibility/2006" xmlns:a14="http://schemas.microsoft.com/office/drawing/2010/main">
        <mc:Choice Requires="a14">
          <p:sp>
            <p:nvSpPr>
              <p:cNvPr id="10" name="TextBox 9"/>
              <p:cNvSpPr txBox="1"/>
              <p:nvPr/>
            </p:nvSpPr>
            <p:spPr>
              <a:xfrm>
                <a:off x="1350169" y="2678907"/>
                <a:ext cx="4007644" cy="7146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solidFill>
                                <a:srgbClr val="000000"/>
                              </a:solidFill>
                              <a:latin typeface="Cambria Math" panose="02040503050406030204" pitchFamily="18" charset="0"/>
                            </a:rPr>
                          </m:ctrlPr>
                        </m:accPr>
                        <m:e>
                          <m:sSup>
                            <m:sSupPr>
                              <m:ctrlPr>
                                <a:rPr lang="en-US" sz="1350" i="1">
                                  <a:solidFill>
                                    <a:srgbClr val="000000"/>
                                  </a:solidFill>
                                  <a:latin typeface="Cambria Math" panose="02040503050406030204" pitchFamily="18" charset="0"/>
                                </a:rPr>
                              </m:ctrlPr>
                            </m:sSupPr>
                            <m:e>
                              <m:r>
                                <a:rPr lang="en-US" sz="1350" i="1">
                                  <a:solidFill>
                                    <a:srgbClr val="000000"/>
                                  </a:solidFill>
                                  <a:latin typeface="Cambria Math" panose="02040503050406030204" pitchFamily="18" charset="0"/>
                                </a:rPr>
                                <m:t>𝜋</m:t>
                              </m:r>
                            </m:e>
                            <m:sup>
                              <m:d>
                                <m:dPr>
                                  <m:ctrlPr>
                                    <a:rPr lang="en-US" sz="1350" i="1">
                                      <a:solidFill>
                                        <a:srgbClr val="000000"/>
                                      </a:solidFill>
                                      <a:latin typeface="Cambria Math" panose="02040503050406030204" pitchFamily="18" charset="0"/>
                                    </a:rPr>
                                  </m:ctrlPr>
                                </m:dPr>
                                <m:e>
                                  <m:r>
                                    <a:rPr lang="en-US" sz="1350" i="1">
                                      <a:solidFill>
                                        <a:srgbClr val="000000"/>
                                      </a:solidFill>
                                      <a:latin typeface="Cambria Math" panose="02040503050406030204" pitchFamily="18" charset="0"/>
                                    </a:rPr>
                                    <m:t>𝑝</m:t>
                                  </m:r>
                                </m:e>
                              </m:d>
                            </m:sup>
                          </m:sSup>
                        </m:e>
                      </m:acc>
                      <m:r>
                        <a:rPr lang="en-US" sz="1350" i="1">
                          <a:solidFill>
                            <a:srgbClr val="000000"/>
                          </a:solidFill>
                          <a:latin typeface="Cambria Math" panose="02040503050406030204" pitchFamily="18" charset="0"/>
                        </a:rPr>
                        <m:t>=</m:t>
                      </m:r>
                      <m:f>
                        <m:fPr>
                          <m:ctrlPr>
                            <a:rPr lang="en-US" sz="1350" i="1">
                              <a:solidFill>
                                <a:srgbClr val="000000"/>
                              </a:solidFill>
                              <a:latin typeface="Cambria Math" panose="02040503050406030204" pitchFamily="18" charset="0"/>
                            </a:rPr>
                          </m:ctrlPr>
                        </m:fPr>
                        <m:num>
                          <m:r>
                            <a:rPr lang="en-US" sz="1350" i="1">
                              <a:solidFill>
                                <a:srgbClr val="000000"/>
                              </a:solidFill>
                              <a:latin typeface="Cambria Math" panose="02040503050406030204" pitchFamily="18" charset="0"/>
                            </a:rPr>
                            <m:t>1</m:t>
                          </m:r>
                        </m:num>
                        <m:den>
                          <m:r>
                            <a:rPr lang="en-US" sz="1350" i="1">
                              <a:solidFill>
                                <a:srgbClr val="000000"/>
                              </a:solidFill>
                              <a:latin typeface="Cambria Math" panose="02040503050406030204" pitchFamily="18" charset="0"/>
                            </a:rPr>
                            <m:t>1+</m:t>
                          </m:r>
                          <m:f>
                            <m:fPr>
                              <m:ctrlPr>
                                <a:rPr lang="en-US" sz="1350" i="1">
                                  <a:solidFill>
                                    <a:srgbClr val="000000"/>
                                  </a:solidFill>
                                  <a:latin typeface="Cambria Math" panose="02040503050406030204" pitchFamily="18" charset="0"/>
                                </a:rPr>
                              </m:ctrlPr>
                            </m:fPr>
                            <m:num>
                              <m:r>
                                <a:rPr lang="en-US" sz="1350" i="1">
                                  <a:solidFill>
                                    <a:srgbClr val="000000"/>
                                  </a:solidFill>
                                  <a:latin typeface="Cambria Math" panose="02040503050406030204" pitchFamily="18" charset="0"/>
                                </a:rPr>
                                <m:t>38</m:t>
                              </m:r>
                            </m:num>
                            <m:den>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𝐸</m:t>
                                  </m:r>
                                </m:e>
                                <m:sub>
                                  <m:r>
                                    <a:rPr lang="en-US" sz="1350" i="1">
                                      <a:solidFill>
                                        <a:srgbClr val="000000"/>
                                      </a:solidFill>
                                      <a:latin typeface="Cambria Math" panose="02040503050406030204" pitchFamily="18" charset="0"/>
                                    </a:rPr>
                                    <m:t>(</m:t>
                                  </m:r>
                                  <m:r>
                                    <a:rPr lang="en-US" sz="1350" i="1">
                                      <a:solidFill>
                                        <a:srgbClr val="000000"/>
                                      </a:solidFill>
                                      <a:latin typeface="Cambria Math" panose="02040503050406030204" pitchFamily="18" charset="0"/>
                                    </a:rPr>
                                    <m:t>𝑝</m:t>
                                  </m:r>
                                  <m:r>
                                    <a:rPr lang="en-US" sz="1350" i="1">
                                      <a:solidFill>
                                        <a:srgbClr val="000000"/>
                                      </a:solidFill>
                                      <a:latin typeface="Cambria Math" panose="02040503050406030204" pitchFamily="18" charset="0"/>
                                    </a:rPr>
                                    <m:t>)</m:t>
                                  </m:r>
                                </m:sub>
                              </m:sSub>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𝑥</m:t>
                                  </m:r>
                                </m:e>
                                <m:sub>
                                  <m:r>
                                    <a:rPr lang="en-US" sz="1350" i="1">
                                      <a:solidFill>
                                        <a:srgbClr val="000000"/>
                                      </a:solidFill>
                                      <a:latin typeface="Cambria Math" panose="02040503050406030204" pitchFamily="18" charset="0"/>
                                    </a:rPr>
                                    <m:t>2</m:t>
                                  </m:r>
                                </m:sub>
                              </m:sSub>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r>
                                <a:rPr lang="en-US" sz="1350" i="1">
                                  <a:solidFill>
                                    <a:srgbClr val="000000"/>
                                  </a:solidFill>
                                  <a:latin typeface="Cambria Math" panose="02040503050406030204" pitchFamily="18" charset="0"/>
                                </a:rPr>
                                <m:t>)+34</m:t>
                              </m:r>
                            </m:den>
                          </m:f>
                        </m:den>
                      </m:f>
                    </m:oMath>
                  </m:oMathPara>
                </a14:m>
                <a:endParaRPr lang="en-US" sz="1350" dirty="0">
                  <a:solidFill>
                    <a:srgbClr val="00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1350169" y="2678907"/>
                <a:ext cx="4007644" cy="71468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85738" y="3350419"/>
                <a:ext cx="8693944" cy="715581"/>
              </a:xfrm>
              <a:prstGeom prst="rect">
                <a:avLst/>
              </a:prstGeom>
              <a:noFill/>
            </p:spPr>
            <p:txBody>
              <a:bodyPr wrap="square" rtlCol="0">
                <a:spAutoFit/>
              </a:bodyPr>
              <a:lstStyle/>
              <a:p>
                <a:pPr marL="214313"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Convergence Criteria: </a:t>
                </a:r>
              </a:p>
              <a:p>
                <a:pPr marL="557213" lvl="1" indent="-214313">
                  <a:buFont typeface="Arial" panose="020B0604020202020204" pitchFamily="34" charset="0"/>
                  <a:buChar char="•"/>
                </a:pPr>
                <a:r>
                  <a:rPr lang="en-US" sz="1350" dirty="0">
                    <a:latin typeface="Times New Roman" panose="02020603050405020304" pitchFamily="18" charset="0"/>
                    <a:cs typeface="Times New Roman" panose="02020603050405020304" pitchFamily="18" charset="0"/>
                  </a:rPr>
                  <a:t>Generally we use relative convergence criteria (when the change in the parameters from step </a:t>
                </a:r>
                <a14:m>
                  <m:oMath xmlns:m="http://schemas.openxmlformats.org/officeDocument/2006/math">
                    <m:r>
                      <a:rPr lang="en-US" sz="1350" i="1">
                        <a:latin typeface="Cambria Math" panose="02040503050406030204" pitchFamily="18" charset="0"/>
                        <a:cs typeface="Times New Roman" panose="02020603050405020304" pitchFamily="18" charset="0"/>
                      </a:rPr>
                      <m:t>𝑝</m:t>
                    </m:r>
                  </m:oMath>
                </a14:m>
                <a:r>
                  <a:rPr lang="en-US" sz="1350" dirty="0">
                    <a:latin typeface="Times New Roman" panose="02020603050405020304" pitchFamily="18" charset="0"/>
                    <a:cs typeface="Times New Roman" panose="02020603050405020304" pitchFamily="18" charset="0"/>
                  </a:rPr>
                  <a:t> to step </a:t>
                </a:r>
                <a14:m>
                  <m:oMath xmlns:m="http://schemas.openxmlformats.org/officeDocument/2006/math">
                    <m:r>
                      <a:rPr lang="en-US" sz="1350" i="1">
                        <a:latin typeface="Cambria Math" panose="02040503050406030204" pitchFamily="18" charset="0"/>
                        <a:cs typeface="Times New Roman" panose="02020603050405020304" pitchFamily="18" charset="0"/>
                      </a:rPr>
                      <m:t>𝑝</m:t>
                    </m:r>
                    <m:r>
                      <a:rPr lang="en-US" sz="1350" i="1">
                        <a:latin typeface="Cambria Math" panose="02040503050406030204" pitchFamily="18" charset="0"/>
                        <a:cs typeface="Times New Roman" panose="02020603050405020304" pitchFamily="18" charset="0"/>
                      </a:rPr>
                      <m:t>+1</m:t>
                    </m:r>
                  </m:oMath>
                </a14:m>
                <a:r>
                  <a:rPr lang="en-US" sz="1350" dirty="0">
                    <a:latin typeface="Times New Roman" panose="02020603050405020304" pitchFamily="18" charset="0"/>
                    <a:cs typeface="Times New Roman" panose="02020603050405020304" pitchFamily="18" charset="0"/>
                  </a:rPr>
                  <a:t> falls below a relative tolerance </a:t>
                </a:r>
                <a14:m>
                  <m:oMath xmlns:m="http://schemas.openxmlformats.org/officeDocument/2006/math">
                    <m:sSub>
                      <m:sSubPr>
                        <m:ctrlPr>
                          <a:rPr lang="en-US" sz="1350" i="1">
                            <a:latin typeface="Cambria Math" panose="02040503050406030204" pitchFamily="18" charset="0"/>
                            <a:cs typeface="Times New Roman" panose="02020603050405020304" pitchFamily="18" charset="0"/>
                          </a:rPr>
                        </m:ctrlPr>
                      </m:sSubPr>
                      <m:e>
                        <m:r>
                          <a:rPr lang="en-US" sz="1350" i="1">
                            <a:latin typeface="Cambria Math" panose="02040503050406030204" pitchFamily="18" charset="0"/>
                            <a:cs typeface="Times New Roman" panose="02020603050405020304" pitchFamily="18" charset="0"/>
                          </a:rPr>
                          <m:t>𝜀</m:t>
                        </m:r>
                      </m:e>
                      <m:sub>
                        <m:r>
                          <a:rPr lang="en-US" sz="1350" i="1">
                            <a:latin typeface="Cambria Math" panose="02040503050406030204" pitchFamily="18" charset="0"/>
                            <a:cs typeface="Times New Roman" panose="02020603050405020304" pitchFamily="18" charset="0"/>
                          </a:rPr>
                          <m:t>𝑅</m:t>
                        </m:r>
                      </m:sub>
                    </m:sSub>
                  </m:oMath>
                </a14:m>
                <a:r>
                  <a:rPr lang="en-US" sz="1350" dirty="0">
                    <a:latin typeface="Times New Roman" panose="02020603050405020304" pitchFamily="18" charset="0"/>
                    <a:cs typeface="Times New Roman" panose="02020603050405020304" pitchFamily="18" charset="0"/>
                  </a:rPr>
                  <a:t>) to determine when to stop iterating, for instance, the iteration will continue until: </a:t>
                </a:r>
              </a:p>
            </p:txBody>
          </p:sp>
        </mc:Choice>
        <mc:Fallback xmlns="">
          <p:sp>
            <p:nvSpPr>
              <p:cNvPr id="11" name="TextBox 10"/>
              <p:cNvSpPr txBox="1">
                <a:spLocks noRot="1" noChangeAspect="1" noMove="1" noResize="1" noEditPoints="1" noAdjustHandles="1" noChangeArrowheads="1" noChangeShapeType="1" noTextEdit="1"/>
              </p:cNvSpPr>
              <p:nvPr/>
            </p:nvSpPr>
            <p:spPr>
              <a:xfrm>
                <a:off x="185738" y="3350419"/>
                <a:ext cx="8693944" cy="715581"/>
              </a:xfrm>
              <a:prstGeom prst="rect">
                <a:avLst/>
              </a:prstGeom>
              <a:blipFill>
                <a:blip r:embed="rId6"/>
                <a:stretch>
                  <a:fillRect l="-70" t="-1709" b="-85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p:cNvSpPr txBox="1"/>
              <p:nvPr/>
            </p:nvSpPr>
            <p:spPr>
              <a:xfrm>
                <a:off x="1357788" y="3953527"/>
                <a:ext cx="5836444" cy="8022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350" i="1">
                              <a:solidFill>
                                <a:srgbClr val="000000"/>
                              </a:solidFill>
                              <a:latin typeface="Cambria Math" panose="02040503050406030204" pitchFamily="18" charset="0"/>
                            </a:rPr>
                          </m:ctrlPr>
                        </m:sSupPr>
                        <m:e>
                          <m:d>
                            <m:dPr>
                              <m:ctrlPr>
                                <a:rPr lang="en-US" sz="1350" i="1">
                                  <a:solidFill>
                                    <a:srgbClr val="000000"/>
                                  </a:solidFill>
                                  <a:latin typeface="Cambria Math" panose="02040503050406030204" pitchFamily="18" charset="0"/>
                                </a:rPr>
                              </m:ctrlPr>
                            </m:dPr>
                            <m:e>
                              <m:f>
                                <m:fPr>
                                  <m:ctrlPr>
                                    <a:rPr lang="en-US" sz="1350" i="1">
                                      <a:solidFill>
                                        <a:srgbClr val="000000"/>
                                      </a:solidFill>
                                      <a:latin typeface="Cambria Math" panose="02040503050406030204" pitchFamily="18" charset="0"/>
                                    </a:rPr>
                                  </m:ctrlPr>
                                </m:fPr>
                                <m:num>
                                  <m:r>
                                    <a:rPr lang="en-US" sz="1350" i="1">
                                      <a:solidFill>
                                        <a:srgbClr val="000000"/>
                                      </a:solidFill>
                                      <a:latin typeface="Cambria Math" panose="02040503050406030204" pitchFamily="18" charset="0"/>
                                    </a:rPr>
                                    <m:t>1</m:t>
                                  </m:r>
                                </m:num>
                                <m:den>
                                  <m:r>
                                    <a:rPr lang="en-US" sz="1350" i="1">
                                      <a:solidFill>
                                        <a:srgbClr val="000000"/>
                                      </a:solidFill>
                                      <a:latin typeface="Cambria Math" panose="02040503050406030204" pitchFamily="18" charset="0"/>
                                    </a:rPr>
                                    <m:t>1+</m:t>
                                  </m:r>
                                  <m:f>
                                    <m:fPr>
                                      <m:ctrlPr>
                                        <a:rPr lang="en-US" sz="1350" i="1">
                                          <a:solidFill>
                                            <a:srgbClr val="000000"/>
                                          </a:solidFill>
                                          <a:latin typeface="Cambria Math" panose="02040503050406030204" pitchFamily="18" charset="0"/>
                                        </a:rPr>
                                      </m:ctrlPr>
                                    </m:fPr>
                                    <m:num>
                                      <m:r>
                                        <a:rPr lang="en-US" sz="1350" i="1">
                                          <a:solidFill>
                                            <a:srgbClr val="000000"/>
                                          </a:solidFill>
                                          <a:latin typeface="Cambria Math" panose="02040503050406030204" pitchFamily="18" charset="0"/>
                                        </a:rPr>
                                        <m:t>38</m:t>
                                      </m:r>
                                    </m:num>
                                    <m:den>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𝐸</m:t>
                                          </m:r>
                                        </m:e>
                                        <m:sub>
                                          <m:d>
                                            <m:dPr>
                                              <m:ctrlPr>
                                                <a:rPr lang="en-US" sz="1350" i="1">
                                                  <a:solidFill>
                                                    <a:srgbClr val="000000"/>
                                                  </a:solidFill>
                                                  <a:latin typeface="Cambria Math" panose="02040503050406030204" pitchFamily="18" charset="0"/>
                                                </a:rPr>
                                              </m:ctrlPr>
                                            </m:dPr>
                                            <m:e>
                                              <m:r>
                                                <a:rPr lang="en-US" sz="1350" i="1">
                                                  <a:solidFill>
                                                    <a:srgbClr val="000000"/>
                                                  </a:solidFill>
                                                  <a:latin typeface="Cambria Math" panose="02040503050406030204" pitchFamily="18" charset="0"/>
                                                </a:rPr>
                                                <m:t>𝑝</m:t>
                                              </m:r>
                                            </m:e>
                                          </m:d>
                                        </m:sub>
                                      </m:sSub>
                                      <m:d>
                                        <m:dPr>
                                          <m:ctrlPr>
                                            <a:rPr lang="en-US" sz="1350" i="1">
                                              <a:solidFill>
                                                <a:srgbClr val="000000"/>
                                              </a:solidFill>
                                              <a:latin typeface="Cambria Math" panose="02040503050406030204" pitchFamily="18" charset="0"/>
                                            </a:rPr>
                                          </m:ctrlPr>
                                        </m:dPr>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𝑥</m:t>
                                              </m:r>
                                            </m:e>
                                            <m:sub>
                                              <m:r>
                                                <a:rPr lang="en-US" sz="1350" i="1">
                                                  <a:solidFill>
                                                    <a:srgbClr val="000000"/>
                                                  </a:solidFill>
                                                  <a:latin typeface="Cambria Math" panose="02040503050406030204" pitchFamily="18" charset="0"/>
                                                </a:rPr>
                                                <m:t>2</m:t>
                                              </m:r>
                                            </m:sub>
                                          </m:sSub>
                                        </m:e>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e>
                                      </m:d>
                                      <m:r>
                                        <a:rPr lang="en-US" sz="1350" i="1">
                                          <a:solidFill>
                                            <a:srgbClr val="000000"/>
                                          </a:solidFill>
                                          <a:latin typeface="Cambria Math" panose="02040503050406030204" pitchFamily="18" charset="0"/>
                                        </a:rPr>
                                        <m:t>+34</m:t>
                                      </m:r>
                                    </m:den>
                                  </m:f>
                                </m:den>
                              </m:f>
                              <m:r>
                                <a:rPr lang="en-US" sz="1350" i="1">
                                  <a:solidFill>
                                    <a:srgbClr val="000000"/>
                                  </a:solidFill>
                                  <a:latin typeface="Cambria Math" panose="02040503050406030204" pitchFamily="18" charset="0"/>
                                </a:rPr>
                                <m:t>−</m:t>
                              </m:r>
                              <m:f>
                                <m:fPr>
                                  <m:ctrlPr>
                                    <a:rPr lang="en-US" sz="1350" i="1">
                                      <a:solidFill>
                                        <a:srgbClr val="000000"/>
                                      </a:solidFill>
                                      <a:latin typeface="Cambria Math" panose="02040503050406030204" pitchFamily="18" charset="0"/>
                                    </a:rPr>
                                  </m:ctrlPr>
                                </m:fPr>
                                <m:num>
                                  <m:r>
                                    <a:rPr lang="en-US" sz="1350" i="1">
                                      <a:solidFill>
                                        <a:srgbClr val="000000"/>
                                      </a:solidFill>
                                      <a:latin typeface="Cambria Math" panose="02040503050406030204" pitchFamily="18" charset="0"/>
                                    </a:rPr>
                                    <m:t>1</m:t>
                                  </m:r>
                                </m:num>
                                <m:den>
                                  <m:r>
                                    <a:rPr lang="en-US" sz="1350" i="1">
                                      <a:solidFill>
                                        <a:srgbClr val="000000"/>
                                      </a:solidFill>
                                      <a:latin typeface="Cambria Math" panose="02040503050406030204" pitchFamily="18" charset="0"/>
                                    </a:rPr>
                                    <m:t>1+</m:t>
                                  </m:r>
                                  <m:f>
                                    <m:fPr>
                                      <m:ctrlPr>
                                        <a:rPr lang="en-US" sz="1350" i="1">
                                          <a:solidFill>
                                            <a:srgbClr val="000000"/>
                                          </a:solidFill>
                                          <a:latin typeface="Cambria Math" panose="02040503050406030204" pitchFamily="18" charset="0"/>
                                        </a:rPr>
                                      </m:ctrlPr>
                                    </m:fPr>
                                    <m:num>
                                      <m:r>
                                        <a:rPr lang="en-US" sz="1350" i="1">
                                          <a:solidFill>
                                            <a:srgbClr val="000000"/>
                                          </a:solidFill>
                                          <a:latin typeface="Cambria Math" panose="02040503050406030204" pitchFamily="18" charset="0"/>
                                        </a:rPr>
                                        <m:t>38</m:t>
                                      </m:r>
                                    </m:num>
                                    <m:den>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𝐸</m:t>
                                          </m:r>
                                        </m:e>
                                        <m:sub>
                                          <m:d>
                                            <m:dPr>
                                              <m:ctrlPr>
                                                <a:rPr lang="en-US" sz="1350" i="1">
                                                  <a:solidFill>
                                                    <a:srgbClr val="000000"/>
                                                  </a:solidFill>
                                                  <a:latin typeface="Cambria Math" panose="02040503050406030204" pitchFamily="18" charset="0"/>
                                                </a:rPr>
                                              </m:ctrlPr>
                                            </m:dPr>
                                            <m:e>
                                              <m:r>
                                                <a:rPr lang="en-US" sz="1350" i="1">
                                                  <a:solidFill>
                                                    <a:srgbClr val="000000"/>
                                                  </a:solidFill>
                                                  <a:latin typeface="Cambria Math" panose="02040503050406030204" pitchFamily="18" charset="0"/>
                                                </a:rPr>
                                                <m:t>𝑝</m:t>
                                              </m:r>
                                              <m:r>
                                                <a:rPr lang="en-US" sz="1350" i="1">
                                                  <a:solidFill>
                                                    <a:srgbClr val="000000"/>
                                                  </a:solidFill>
                                                  <a:latin typeface="Cambria Math" panose="02040503050406030204" pitchFamily="18" charset="0"/>
                                                </a:rPr>
                                                <m:t>−1</m:t>
                                              </m:r>
                                            </m:e>
                                          </m:d>
                                        </m:sub>
                                      </m:sSub>
                                      <m:d>
                                        <m:dPr>
                                          <m:ctrlPr>
                                            <a:rPr lang="en-US" sz="1350" i="1">
                                              <a:solidFill>
                                                <a:srgbClr val="000000"/>
                                              </a:solidFill>
                                              <a:latin typeface="Cambria Math" panose="02040503050406030204" pitchFamily="18" charset="0"/>
                                            </a:rPr>
                                          </m:ctrlPr>
                                        </m:dPr>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𝑥</m:t>
                                              </m:r>
                                            </m:e>
                                            <m:sub>
                                              <m:r>
                                                <a:rPr lang="en-US" sz="1350" i="1">
                                                  <a:solidFill>
                                                    <a:srgbClr val="000000"/>
                                                  </a:solidFill>
                                                  <a:latin typeface="Cambria Math" panose="02040503050406030204" pitchFamily="18" charset="0"/>
                                                </a:rPr>
                                                <m:t>2</m:t>
                                              </m:r>
                                            </m:sub>
                                          </m:sSub>
                                        </m:e>
                                        <m:e>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𝑦</m:t>
                                              </m:r>
                                            </m:e>
                                            <m:sub>
                                              <m:r>
                                                <a:rPr lang="en-US" sz="1350" i="1">
                                                  <a:solidFill>
                                                    <a:srgbClr val="000000"/>
                                                  </a:solidFill>
                                                  <a:latin typeface="Cambria Math" panose="02040503050406030204" pitchFamily="18" charset="0"/>
                                                </a:rPr>
                                                <m:t>2</m:t>
                                              </m:r>
                                            </m:sub>
                                          </m:sSub>
                                        </m:e>
                                      </m:d>
                                      <m:r>
                                        <a:rPr lang="en-US" sz="1350" i="1">
                                          <a:solidFill>
                                            <a:srgbClr val="000000"/>
                                          </a:solidFill>
                                          <a:latin typeface="Cambria Math" panose="02040503050406030204" pitchFamily="18" charset="0"/>
                                        </a:rPr>
                                        <m:t>+34</m:t>
                                      </m:r>
                                    </m:den>
                                  </m:f>
                                </m:den>
                              </m:f>
                            </m:e>
                          </m:d>
                        </m:e>
                        <m:sup>
                          <m:r>
                            <a:rPr lang="en-US" sz="1350" i="1">
                              <a:solidFill>
                                <a:srgbClr val="000000"/>
                              </a:solidFill>
                              <a:latin typeface="Cambria Math" panose="02040503050406030204" pitchFamily="18" charset="0"/>
                            </a:rPr>
                            <m:t>2</m:t>
                          </m:r>
                        </m:sup>
                      </m:sSup>
                      <m:r>
                        <a:rPr lang="en-US" sz="1350" i="1">
                          <a:solidFill>
                            <a:srgbClr val="000000"/>
                          </a:solidFill>
                          <a:latin typeface="Cambria Math" panose="02040503050406030204" pitchFamily="18" charset="0"/>
                        </a:rPr>
                        <m:t>≤</m:t>
                      </m:r>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𝜀</m:t>
                          </m:r>
                        </m:e>
                        <m:sub>
                          <m:r>
                            <a:rPr lang="en-US" sz="1350" i="1">
                              <a:solidFill>
                                <a:srgbClr val="000000"/>
                              </a:solidFill>
                              <a:latin typeface="Cambria Math" panose="02040503050406030204" pitchFamily="18" charset="0"/>
                            </a:rPr>
                            <m:t>𝑅</m:t>
                          </m:r>
                        </m:sub>
                      </m:sSub>
                    </m:oMath>
                  </m:oMathPara>
                </a14:m>
                <a:endParaRPr lang="en-US" sz="1350" dirty="0"/>
              </a:p>
            </p:txBody>
          </p:sp>
        </mc:Choice>
        <mc:Fallback>
          <p:sp>
            <p:nvSpPr>
              <p:cNvPr id="12" name="TextBox 11"/>
              <p:cNvSpPr txBox="1">
                <a:spLocks noRot="1" noChangeAspect="1" noMove="1" noResize="1" noEditPoints="1" noAdjustHandles="1" noChangeArrowheads="1" noChangeShapeType="1" noTextEdit="1"/>
              </p:cNvSpPr>
              <p:nvPr/>
            </p:nvSpPr>
            <p:spPr>
              <a:xfrm>
                <a:off x="1357788" y="3953527"/>
                <a:ext cx="5836444" cy="802207"/>
              </a:xfrm>
              <a:prstGeom prst="rect">
                <a:avLst/>
              </a:prstGeom>
              <a:blipFill>
                <a:blip r:embed="rId7"/>
                <a:stretch>
                  <a:fillRect/>
                </a:stretch>
              </a:blipFill>
            </p:spPr>
            <p:txBody>
              <a:bodyPr/>
              <a:lstStyle/>
              <a:p>
                <a:r>
                  <a:rPr lang="en-US">
                    <a:noFill/>
                  </a:rPr>
                  <a:t> </a:t>
                </a:r>
              </a:p>
            </p:txBody>
          </p:sp>
        </mc:Fallback>
      </mc:AlternateContent>
      <p:sp>
        <p:nvSpPr>
          <p:cNvPr id="13" name="TextBox 12"/>
          <p:cNvSpPr txBox="1"/>
          <p:nvPr/>
        </p:nvSpPr>
        <p:spPr>
          <a:xfrm>
            <a:off x="735806" y="4321969"/>
            <a:ext cx="1685925" cy="300082"/>
          </a:xfrm>
          <a:prstGeom prst="rect">
            <a:avLst/>
          </a:prstGeom>
          <a:noFill/>
        </p:spPr>
        <p:txBody>
          <a:bodyPr wrap="square" rtlCol="0">
            <a:spAutoFit/>
          </a:bodyPr>
          <a:lstStyle/>
          <a:p>
            <a:r>
              <a:rPr lang="en-US" sz="1350" b="1" dirty="0"/>
              <a:t>[Convergence]</a:t>
            </a:r>
          </a:p>
        </p:txBody>
      </p:sp>
    </p:spTree>
    <p:extLst>
      <p:ext uri="{BB962C8B-B14F-4D97-AF65-F5344CB8AC3E}">
        <p14:creationId xmlns:p14="http://schemas.microsoft.com/office/powerpoint/2010/main" val="429130516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62256" y="133835"/>
            <a:ext cx="10241528"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000000"/>
                </a:solidFill>
                <a:latin typeface="Times New Roman" panose="02020603050405020304" pitchFamily="18" charset="0"/>
                <a:cs typeface="Times New Roman" panose="02020603050405020304" pitchFamily="18" charset="0"/>
              </a:rPr>
              <a:t>Expectation Maximization (Genetic Abundance Estimation)</a:t>
            </a:r>
          </a:p>
        </p:txBody>
      </p:sp>
      <mc:AlternateContent xmlns:mc="http://schemas.openxmlformats.org/markup-compatibility/2006" xmlns:a14="http://schemas.microsoft.com/office/drawing/2010/main">
        <mc:Choice Requires="a14">
          <p:sp>
            <p:nvSpPr>
              <p:cNvPr id="3" name="TextBox 2"/>
              <p:cNvSpPr txBox="1"/>
              <p:nvPr/>
            </p:nvSpPr>
            <p:spPr>
              <a:xfrm>
                <a:off x="300242" y="490232"/>
                <a:ext cx="9779330" cy="507831"/>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We observe </a:t>
                </a:r>
                <a14:m>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𝑁</m:t>
                        </m:r>
                      </m:e>
                      <m:sub>
                        <m:r>
                          <a:rPr lang="en-US" sz="1350" i="1">
                            <a:solidFill>
                              <a:srgbClr val="000000"/>
                            </a:solidFill>
                            <a:latin typeface="Cambria Math" panose="02040503050406030204" pitchFamily="18" charset="0"/>
                          </a:rPr>
                          <m:t>𝑟</m:t>
                        </m:r>
                      </m:sub>
                    </m:sSub>
                  </m:oMath>
                </a14:m>
                <a:r>
                  <a:rPr lang="en-US" sz="1350" dirty="0">
                    <a:solidFill>
                      <a:srgbClr val="000000"/>
                    </a:solidFill>
                    <a:latin typeface="Times New Roman" panose="02020603050405020304" pitchFamily="18" charset="0"/>
                    <a:cs typeface="Times New Roman" panose="02020603050405020304" pitchFamily="18" charset="0"/>
                  </a:rPr>
                  <a:t> RNA-seq reads from an experiment involving a transcriptome of size </a:t>
                </a:r>
                <a14:m>
                  <m:oMath xmlns:m="http://schemas.openxmlformats.org/officeDocument/2006/math">
                    <m:r>
                      <a:rPr lang="en-US" sz="1350" i="1">
                        <a:solidFill>
                          <a:srgbClr val="000000"/>
                        </a:solidFill>
                        <a:latin typeface="Cambria Math" panose="02040503050406030204" pitchFamily="18" charset="0"/>
                      </a:rPr>
                      <m:t>𝑇</m:t>
                    </m:r>
                  </m:oMath>
                </a14:m>
                <a:r>
                  <a:rPr lang="en-US" sz="1350" dirty="0">
                    <a:solidFill>
                      <a:srgbClr val="000000"/>
                    </a:solidFill>
                    <a:latin typeface="Times New Roman" panose="02020603050405020304" pitchFamily="18" charset="0"/>
                    <a:cs typeface="Times New Roman" panose="02020603050405020304" pitchFamily="18" charset="0"/>
                  </a:rPr>
                  <a:t>.</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Each of the </a:t>
                </a:r>
                <a14:m>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𝑁</m:t>
                        </m:r>
                      </m:e>
                      <m:sub>
                        <m:r>
                          <a:rPr lang="en-US" sz="1350" i="1">
                            <a:solidFill>
                              <a:srgbClr val="000000"/>
                            </a:solidFill>
                            <a:latin typeface="Cambria Math" panose="02040503050406030204" pitchFamily="18" charset="0"/>
                          </a:rPr>
                          <m:t>𝑟</m:t>
                        </m:r>
                      </m:sub>
                    </m:sSub>
                  </m:oMath>
                </a14:m>
                <a:r>
                  <a:rPr lang="en-US" sz="1350" dirty="0">
                    <a:solidFill>
                      <a:srgbClr val="000000"/>
                    </a:solidFill>
                    <a:latin typeface="Times New Roman" panose="02020603050405020304" pitchFamily="18" charset="0"/>
                    <a:cs typeface="Times New Roman" panose="02020603050405020304" pitchFamily="18" charset="0"/>
                  </a:rPr>
                  <a:t> reads came specifically from </a:t>
                </a:r>
                <a:r>
                  <a:rPr lang="en-US" sz="1350" i="1" dirty="0">
                    <a:solidFill>
                      <a:srgbClr val="000000"/>
                    </a:solidFill>
                    <a:latin typeface="Times New Roman" panose="02020603050405020304" pitchFamily="18" charset="0"/>
                    <a:cs typeface="Times New Roman" panose="02020603050405020304" pitchFamily="18" charset="0"/>
                  </a:rPr>
                  <a:t>only </a:t>
                </a:r>
                <a:r>
                  <a:rPr lang="en-US" sz="1350" dirty="0">
                    <a:solidFill>
                      <a:srgbClr val="000000"/>
                    </a:solidFill>
                    <a:latin typeface="Times New Roman" panose="02020603050405020304" pitchFamily="18" charset="0"/>
                    <a:cs typeface="Times New Roman" panose="02020603050405020304" pitchFamily="18" charset="0"/>
                  </a:rPr>
                  <a:t>one of the </a:t>
                </a:r>
                <a14:m>
                  <m:oMath xmlns:m="http://schemas.openxmlformats.org/officeDocument/2006/math">
                    <m:r>
                      <a:rPr lang="en-US" sz="1350" i="1">
                        <a:solidFill>
                          <a:srgbClr val="000000"/>
                        </a:solidFill>
                        <a:latin typeface="Cambria Math" panose="02040503050406030204" pitchFamily="18" charset="0"/>
                      </a:rPr>
                      <m:t>𝑇</m:t>
                    </m:r>
                  </m:oMath>
                </a14:m>
                <a:r>
                  <a:rPr lang="en-US" sz="1350" dirty="0">
                    <a:solidFill>
                      <a:srgbClr val="000000"/>
                    </a:solidFill>
                    <a:latin typeface="Times New Roman" panose="02020603050405020304" pitchFamily="18" charset="0"/>
                    <a:cs typeface="Times New Roman" panose="02020603050405020304" pitchFamily="18" charset="0"/>
                  </a:rPr>
                  <a:t> categories.</a:t>
                </a:r>
              </a:p>
            </p:txBody>
          </p:sp>
        </mc:Choice>
        <mc:Fallback xmlns="">
          <p:sp>
            <p:nvSpPr>
              <p:cNvPr id="3" name="TextBox 2"/>
              <p:cNvSpPr txBox="1">
                <a:spLocks noRot="1" noChangeAspect="1" noMove="1" noResize="1" noEditPoints="1" noAdjustHandles="1" noChangeArrowheads="1" noChangeShapeType="1" noTextEdit="1"/>
              </p:cNvSpPr>
              <p:nvPr/>
            </p:nvSpPr>
            <p:spPr>
              <a:xfrm>
                <a:off x="300242" y="490232"/>
                <a:ext cx="9779330" cy="507831"/>
              </a:xfrm>
              <a:prstGeom prst="rect">
                <a:avLst/>
              </a:prstGeom>
              <a:blipFill>
                <a:blip r:embed="rId2"/>
                <a:stretch>
                  <a:fillRect l="-62" t="-1190" b="-10714"/>
                </a:stretch>
              </a:blipFill>
            </p:spPr>
            <p:txBody>
              <a:bodyPr/>
              <a:lstStyle/>
              <a:p>
                <a:r>
                  <a:rPr lang="en-US">
                    <a:noFill/>
                  </a:rPr>
                  <a:t> </a:t>
                </a:r>
              </a:p>
            </p:txBody>
          </p:sp>
        </mc:Fallback>
      </mc:AlternateContent>
      <p:grpSp>
        <p:nvGrpSpPr>
          <p:cNvPr id="36" name="Group 35"/>
          <p:cNvGrpSpPr/>
          <p:nvPr/>
        </p:nvGrpSpPr>
        <p:grpSpPr>
          <a:xfrm>
            <a:off x="1137810" y="997437"/>
            <a:ext cx="1560022" cy="2630978"/>
            <a:chOff x="1272771" y="1928553"/>
            <a:chExt cx="2080029" cy="3507971"/>
          </a:xfrm>
        </p:grpSpPr>
        <p:sp>
          <p:nvSpPr>
            <p:cNvPr id="11" name="Rectangle 10"/>
            <p:cNvSpPr/>
            <p:nvPr/>
          </p:nvSpPr>
          <p:spPr>
            <a:xfrm>
              <a:off x="1296786" y="1928553"/>
              <a:ext cx="1878214" cy="3507971"/>
            </a:xfrm>
            <a:prstGeom prst="rect">
              <a:avLst/>
            </a:prstGeom>
            <a:noFill/>
            <a:ln>
              <a:solidFill>
                <a:schemeClr val="bg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latin typeface="Times New Roman" panose="02020603050405020304" pitchFamily="18" charset="0"/>
                <a:cs typeface="Times New Roman" panose="02020603050405020304" pitchFamily="18" charset="0"/>
              </a:endParaRPr>
            </a:p>
          </p:txBody>
        </p:sp>
        <p:cxnSp>
          <p:nvCxnSpPr>
            <p:cNvPr id="5" name="Straight Connector 4"/>
            <p:cNvCxnSpPr/>
            <p:nvPr/>
          </p:nvCxnSpPr>
          <p:spPr>
            <a:xfrm>
              <a:off x="2125134" y="2997200"/>
              <a:ext cx="922085" cy="5542"/>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2140583" y="3109268"/>
              <a:ext cx="897812" cy="12470"/>
            </a:xfrm>
            <a:prstGeom prst="line">
              <a:avLst/>
            </a:prstGeom>
            <a:ln w="762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92906" y="1953028"/>
              <a:ext cx="1521229" cy="400109"/>
            </a:xfrm>
            <a:prstGeom prst="rect">
              <a:avLst/>
            </a:prstGeom>
            <a:noFill/>
            <a:ln>
              <a:solidFill>
                <a:srgbClr val="000000"/>
              </a:solidFill>
            </a:ln>
          </p:spPr>
          <p:txBody>
            <a:bodyPr wrap="square" rtlCol="0">
              <a:spAutoFit/>
            </a:bodyPr>
            <a:lstStyle/>
            <a:p>
              <a:r>
                <a:rPr lang="en-US" sz="1350" dirty="0">
                  <a:solidFill>
                    <a:srgbClr val="000000"/>
                  </a:solidFill>
                  <a:latin typeface="Times New Roman" panose="02020603050405020304" pitchFamily="18" charset="0"/>
                  <a:cs typeface="Times New Roman" panose="02020603050405020304" pitchFamily="18" charset="0"/>
                </a:rPr>
                <a:t>In-Vivo RNA</a:t>
              </a:r>
            </a:p>
          </p:txBody>
        </p:sp>
        <p:sp>
          <p:nvSpPr>
            <p:cNvPr id="17" name="TextBox 16"/>
            <p:cNvSpPr txBox="1"/>
            <p:nvPr/>
          </p:nvSpPr>
          <p:spPr>
            <a:xfrm>
              <a:off x="1272771" y="2300161"/>
              <a:ext cx="1521229" cy="338555"/>
            </a:xfrm>
            <a:prstGeom prst="rect">
              <a:avLst/>
            </a:prstGeom>
            <a:noFill/>
          </p:spPr>
          <p:txBody>
            <a:bodyPr wrap="square" rtlCol="0">
              <a:spAutoFit/>
            </a:bodyPr>
            <a:lstStyle/>
            <a:p>
              <a:r>
                <a:rPr lang="en-US" sz="1050" dirty="0">
                  <a:solidFill>
                    <a:srgbClr val="000000"/>
                  </a:solidFill>
                  <a:latin typeface="Times New Roman" panose="02020603050405020304" pitchFamily="18" charset="0"/>
                  <a:cs typeface="Times New Roman" panose="02020603050405020304" pitchFamily="18" charset="0"/>
                </a:rPr>
                <a:t>Gene 1</a:t>
              </a:r>
            </a:p>
          </p:txBody>
        </p:sp>
        <p:sp>
          <p:nvSpPr>
            <p:cNvPr id="19" name="TextBox 18"/>
            <p:cNvSpPr txBox="1"/>
            <p:nvPr/>
          </p:nvSpPr>
          <p:spPr>
            <a:xfrm>
              <a:off x="1425171" y="2494894"/>
              <a:ext cx="1521229" cy="338555"/>
            </a:xfrm>
            <a:prstGeom prst="rect">
              <a:avLst/>
            </a:prstGeom>
            <a:noFill/>
          </p:spPr>
          <p:txBody>
            <a:bodyPr wrap="square" rtlCol="0">
              <a:spAutoFit/>
            </a:bodyPr>
            <a:lstStyle/>
            <a:p>
              <a:r>
                <a:rPr lang="en-US" sz="1050" dirty="0">
                  <a:solidFill>
                    <a:srgbClr val="000000"/>
                  </a:solidFill>
                  <a:latin typeface="Times New Roman" panose="02020603050405020304" pitchFamily="18" charset="0"/>
                  <a:cs typeface="Times New Roman" panose="02020603050405020304" pitchFamily="18" charset="0"/>
                </a:rPr>
                <a:t>Transcript A</a:t>
              </a:r>
            </a:p>
          </p:txBody>
        </p:sp>
        <mc:AlternateContent xmlns:mc="http://schemas.openxmlformats.org/markup-compatibility/2006" xmlns:a14="http://schemas.microsoft.com/office/drawing/2010/main">
          <mc:Choice Requires="a14">
            <p:sp>
              <p:nvSpPr>
                <p:cNvPr id="20" name="TextBox 19"/>
                <p:cNvSpPr txBox="1"/>
                <p:nvPr/>
              </p:nvSpPr>
              <p:spPr>
                <a:xfrm>
                  <a:off x="1823104" y="2689629"/>
                  <a:ext cx="1521229" cy="338555"/>
                </a:xfrm>
                <a:prstGeom prst="rect">
                  <a:avLst/>
                </a:prstGeom>
                <a:noFill/>
              </p:spPr>
              <p:txBody>
                <a:bodyPr wrap="square" rtlCol="0">
                  <a:spAutoFit/>
                </a:bodyPr>
                <a:lstStyle/>
                <a:p>
                  <a:r>
                    <a:rPr lang="en-US" sz="1050" dirty="0">
                      <a:solidFill>
                        <a:srgbClr val="000000"/>
                      </a:solidFill>
                      <a:latin typeface="Times New Roman" panose="02020603050405020304" pitchFamily="18" charset="0"/>
                      <a:cs typeface="Times New Roman" panose="02020603050405020304" pitchFamily="18" charset="0"/>
                    </a:rPr>
                    <a:t>Allele </a:t>
                  </a:r>
                  <a14:m>
                    <m:oMath xmlns:m="http://schemas.openxmlformats.org/officeDocument/2006/math">
                      <m:r>
                        <a:rPr lang="en-US" sz="1050" i="1">
                          <a:solidFill>
                            <a:srgbClr val="000000"/>
                          </a:solidFill>
                          <a:latin typeface="Cambria Math" panose="02040503050406030204" pitchFamily="18" charset="0"/>
                          <a:cs typeface="Times New Roman" panose="02020603050405020304" pitchFamily="18" charset="0"/>
                        </a:rPr>
                        <m:t>𝛼</m:t>
                      </m:r>
                    </m:oMath>
                  </a14:m>
                  <a:endParaRPr lang="en-US" sz="105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1823104" y="2689629"/>
                  <a:ext cx="1521229" cy="338555"/>
                </a:xfrm>
                <a:prstGeom prst="rect">
                  <a:avLst/>
                </a:prstGeom>
                <a:blipFill>
                  <a:blip r:embed="rId3"/>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831571" y="3112962"/>
                  <a:ext cx="1521229" cy="338555"/>
                </a:xfrm>
                <a:prstGeom prst="rect">
                  <a:avLst/>
                </a:prstGeom>
                <a:noFill/>
              </p:spPr>
              <p:txBody>
                <a:bodyPr wrap="square" rtlCol="0">
                  <a:spAutoFit/>
                </a:bodyPr>
                <a:lstStyle/>
                <a:p>
                  <a:r>
                    <a:rPr lang="en-US" sz="1050" dirty="0">
                      <a:solidFill>
                        <a:srgbClr val="000000"/>
                      </a:solidFill>
                      <a:latin typeface="Times New Roman" panose="02020603050405020304" pitchFamily="18" charset="0"/>
                      <a:cs typeface="Times New Roman" panose="02020603050405020304" pitchFamily="18" charset="0"/>
                    </a:rPr>
                    <a:t>Allele </a:t>
                  </a:r>
                  <a14:m>
                    <m:oMath xmlns:m="http://schemas.openxmlformats.org/officeDocument/2006/math">
                      <m:r>
                        <a:rPr lang="en-US" sz="1050" i="1">
                          <a:solidFill>
                            <a:srgbClr val="000000"/>
                          </a:solidFill>
                          <a:latin typeface="Cambria Math" panose="02040503050406030204" pitchFamily="18" charset="0"/>
                          <a:cs typeface="Times New Roman" panose="02020603050405020304" pitchFamily="18" charset="0"/>
                        </a:rPr>
                        <m:t>𝛽</m:t>
                      </m:r>
                    </m:oMath>
                  </a14:m>
                  <a:endParaRPr lang="en-US" sz="105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1831571" y="3112962"/>
                  <a:ext cx="1521229" cy="338555"/>
                </a:xfrm>
                <a:prstGeom prst="rect">
                  <a:avLst/>
                </a:prstGeom>
                <a:blipFill>
                  <a:blip r:embed="rId4"/>
                  <a:stretch>
                    <a:fillRect b="-11905"/>
                  </a:stretch>
                </a:blipFill>
              </p:spPr>
              <p:txBody>
                <a:bodyPr/>
                <a:lstStyle/>
                <a:p>
                  <a:r>
                    <a:rPr lang="en-US">
                      <a:noFill/>
                    </a:rPr>
                    <a:t> </a:t>
                  </a:r>
                </a:p>
              </p:txBody>
            </p:sp>
          </mc:Fallback>
        </mc:AlternateContent>
        <p:cxnSp>
          <p:nvCxnSpPr>
            <p:cNvPr id="23" name="Straight Connector 22"/>
            <p:cNvCxnSpPr/>
            <p:nvPr/>
          </p:nvCxnSpPr>
          <p:spPr>
            <a:xfrm>
              <a:off x="2133601" y="3437466"/>
              <a:ext cx="922085" cy="5542"/>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149050" y="3549534"/>
              <a:ext cx="897812" cy="12470"/>
            </a:xfrm>
            <a:prstGeom prst="line">
              <a:avLst/>
            </a:prstGeom>
            <a:ln w="762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425171" y="3570156"/>
              <a:ext cx="1521229" cy="338555"/>
            </a:xfrm>
            <a:prstGeom prst="rect">
              <a:avLst/>
            </a:prstGeom>
            <a:noFill/>
          </p:spPr>
          <p:txBody>
            <a:bodyPr wrap="square" rtlCol="0">
              <a:spAutoFit/>
            </a:bodyPr>
            <a:lstStyle/>
            <a:p>
              <a:r>
                <a:rPr lang="en-US" sz="1050" dirty="0">
                  <a:solidFill>
                    <a:srgbClr val="000000"/>
                  </a:solidFill>
                  <a:latin typeface="Times New Roman" panose="02020603050405020304" pitchFamily="18" charset="0"/>
                  <a:cs typeface="Times New Roman" panose="02020603050405020304" pitchFamily="18" charset="0"/>
                </a:rPr>
                <a:t>Transcript B</a:t>
              </a:r>
            </a:p>
          </p:txBody>
        </p:sp>
        <p:cxnSp>
          <p:nvCxnSpPr>
            <p:cNvPr id="26" name="Straight Connector 25"/>
            <p:cNvCxnSpPr/>
            <p:nvPr/>
          </p:nvCxnSpPr>
          <p:spPr>
            <a:xfrm>
              <a:off x="2091268" y="4055533"/>
              <a:ext cx="922085" cy="5542"/>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1789238" y="3747963"/>
                  <a:ext cx="1521229" cy="338555"/>
                </a:xfrm>
                <a:prstGeom prst="rect">
                  <a:avLst/>
                </a:prstGeom>
                <a:noFill/>
              </p:spPr>
              <p:txBody>
                <a:bodyPr wrap="square" rtlCol="0">
                  <a:spAutoFit/>
                </a:bodyPr>
                <a:lstStyle/>
                <a:p>
                  <a:r>
                    <a:rPr lang="en-US" sz="1050" dirty="0">
                      <a:solidFill>
                        <a:srgbClr val="000000"/>
                      </a:solidFill>
                      <a:latin typeface="Times New Roman" panose="02020603050405020304" pitchFamily="18" charset="0"/>
                      <a:cs typeface="Times New Roman" panose="02020603050405020304" pitchFamily="18" charset="0"/>
                    </a:rPr>
                    <a:t>Allele </a:t>
                  </a:r>
                  <a14:m>
                    <m:oMath xmlns:m="http://schemas.openxmlformats.org/officeDocument/2006/math">
                      <m:r>
                        <a:rPr lang="en-US" sz="1050" i="1">
                          <a:solidFill>
                            <a:srgbClr val="000000"/>
                          </a:solidFill>
                          <a:latin typeface="Cambria Math" panose="02040503050406030204" pitchFamily="18" charset="0"/>
                          <a:cs typeface="Times New Roman" panose="02020603050405020304" pitchFamily="18" charset="0"/>
                        </a:rPr>
                        <m:t>𝛼</m:t>
                      </m:r>
                    </m:oMath>
                  </a14:m>
                  <a:endParaRPr lang="en-US" sz="105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789238" y="3747963"/>
                  <a:ext cx="1521229" cy="338555"/>
                </a:xfrm>
                <a:prstGeom prst="rect">
                  <a:avLst/>
                </a:prstGeom>
                <a:blipFill>
                  <a:blip r:embed="rId5"/>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1775743" y="4044561"/>
                  <a:ext cx="1521229" cy="338555"/>
                </a:xfrm>
                <a:prstGeom prst="rect">
                  <a:avLst/>
                </a:prstGeom>
                <a:noFill/>
              </p:spPr>
              <p:txBody>
                <a:bodyPr wrap="square" rtlCol="0">
                  <a:spAutoFit/>
                </a:bodyPr>
                <a:lstStyle/>
                <a:p>
                  <a:r>
                    <a:rPr lang="en-US" sz="1050" dirty="0">
                      <a:solidFill>
                        <a:srgbClr val="000000"/>
                      </a:solidFill>
                      <a:latin typeface="Times New Roman" panose="02020603050405020304" pitchFamily="18" charset="0"/>
                      <a:cs typeface="Times New Roman" panose="02020603050405020304" pitchFamily="18" charset="0"/>
                    </a:rPr>
                    <a:t>Allele </a:t>
                  </a:r>
                  <a14:m>
                    <m:oMath xmlns:m="http://schemas.openxmlformats.org/officeDocument/2006/math">
                      <m:r>
                        <a:rPr lang="en-US" sz="1050" i="1">
                          <a:solidFill>
                            <a:srgbClr val="000000"/>
                          </a:solidFill>
                          <a:latin typeface="Cambria Math" panose="02040503050406030204" pitchFamily="18" charset="0"/>
                          <a:cs typeface="Times New Roman" panose="02020603050405020304" pitchFamily="18" charset="0"/>
                        </a:rPr>
                        <m:t>𝛽</m:t>
                      </m:r>
                    </m:oMath>
                  </a14:m>
                  <a:endParaRPr lang="en-US" sz="105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1775743" y="4044561"/>
                  <a:ext cx="1521229" cy="338555"/>
                </a:xfrm>
                <a:prstGeom prst="rect">
                  <a:avLst/>
                </a:prstGeom>
                <a:blipFill>
                  <a:blip r:embed="rId6"/>
                  <a:stretch>
                    <a:fillRect b="-11905"/>
                  </a:stretch>
                </a:blipFill>
              </p:spPr>
              <p:txBody>
                <a:bodyPr/>
                <a:lstStyle/>
                <a:p>
                  <a:r>
                    <a:rPr lang="en-US">
                      <a:noFill/>
                    </a:rPr>
                    <a:t> </a:t>
                  </a:r>
                </a:p>
              </p:txBody>
            </p:sp>
          </mc:Fallback>
        </mc:AlternateContent>
        <p:cxnSp>
          <p:nvCxnSpPr>
            <p:cNvPr id="30" name="Straight Connector 29"/>
            <p:cNvCxnSpPr/>
            <p:nvPr/>
          </p:nvCxnSpPr>
          <p:spPr>
            <a:xfrm>
              <a:off x="2091268" y="4385732"/>
              <a:ext cx="922085" cy="554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106717" y="4497800"/>
              <a:ext cx="897812" cy="1247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123650" y="4616334"/>
              <a:ext cx="897812" cy="1247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651000" y="5003800"/>
                  <a:ext cx="922867" cy="4001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solidFill>
                              <a:srgbClr val="000000"/>
                            </a:solidFill>
                            <a:latin typeface="Cambria Math" panose="02040503050406030204" pitchFamily="18" charset="0"/>
                          </a:rPr>
                          <m:t>…</m:t>
                        </m:r>
                      </m:oMath>
                    </m:oMathPara>
                  </a14:m>
                  <a:endParaRPr lang="en-US" sz="1350" dirty="0">
                    <a:solidFill>
                      <a:srgbClr val="000000"/>
                    </a:solidFill>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651000" y="5003800"/>
                  <a:ext cx="922867" cy="400109"/>
                </a:xfrm>
                <a:prstGeom prst="rect">
                  <a:avLst/>
                </a:prstGeom>
                <a:blipFill>
                  <a:blip r:embed="rId7"/>
                  <a:stretch>
                    <a:fillRect/>
                  </a:stretch>
                </a:blipFill>
              </p:spPr>
              <p:txBody>
                <a:bodyPr/>
                <a:lstStyle/>
                <a:p>
                  <a:r>
                    <a:rPr lang="en-US">
                      <a:noFill/>
                    </a:rPr>
                    <a:t> </a:t>
                  </a:r>
                </a:p>
              </p:txBody>
            </p:sp>
          </mc:Fallback>
        </mc:AlternateContent>
        <p:sp>
          <p:nvSpPr>
            <p:cNvPr id="34" name="TextBox 33"/>
            <p:cNvSpPr txBox="1"/>
            <p:nvPr/>
          </p:nvSpPr>
          <p:spPr>
            <a:xfrm>
              <a:off x="1323571" y="4840161"/>
              <a:ext cx="1521229" cy="338555"/>
            </a:xfrm>
            <a:prstGeom prst="rect">
              <a:avLst/>
            </a:prstGeom>
            <a:noFill/>
          </p:spPr>
          <p:txBody>
            <a:bodyPr wrap="square" rtlCol="0">
              <a:spAutoFit/>
            </a:bodyPr>
            <a:lstStyle/>
            <a:p>
              <a:r>
                <a:rPr lang="en-US" sz="1050" dirty="0">
                  <a:solidFill>
                    <a:srgbClr val="000000"/>
                  </a:solidFill>
                  <a:latin typeface="Times New Roman" panose="02020603050405020304" pitchFamily="18" charset="0"/>
                  <a:cs typeface="Times New Roman" panose="02020603050405020304" pitchFamily="18" charset="0"/>
                </a:rPr>
                <a:t>Gene 2</a:t>
              </a:r>
            </a:p>
          </p:txBody>
        </p:sp>
        <mc:AlternateContent xmlns:mc="http://schemas.openxmlformats.org/markup-compatibility/2006" xmlns:a14="http://schemas.microsoft.com/office/drawing/2010/main">
          <mc:Choice Requires="a14">
            <p:sp>
              <p:nvSpPr>
                <p:cNvPr id="35" name="TextBox 34"/>
                <p:cNvSpPr txBox="1"/>
                <p:nvPr/>
              </p:nvSpPr>
              <p:spPr>
                <a:xfrm>
                  <a:off x="1651000" y="4555067"/>
                  <a:ext cx="922867" cy="4001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solidFill>
                              <a:srgbClr val="000000"/>
                            </a:solidFill>
                            <a:latin typeface="Cambria Math" panose="02040503050406030204" pitchFamily="18" charset="0"/>
                          </a:rPr>
                          <m:t>…</m:t>
                        </m:r>
                      </m:oMath>
                    </m:oMathPara>
                  </a14:m>
                  <a:endParaRPr lang="en-US" sz="1350" dirty="0">
                    <a:solidFill>
                      <a:srgbClr val="000000"/>
                    </a:solidFill>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1651000" y="4555067"/>
                  <a:ext cx="922867" cy="400109"/>
                </a:xfrm>
                <a:prstGeom prst="rect">
                  <a:avLst/>
                </a:prstGeom>
                <a:blipFill>
                  <a:blip r:embed="rId8"/>
                  <a:stretch>
                    <a:fillRect/>
                  </a:stretch>
                </a:blipFill>
              </p:spPr>
              <p:txBody>
                <a:bodyPr/>
                <a:lstStyle/>
                <a:p>
                  <a:r>
                    <a:rPr lang="en-US">
                      <a:noFill/>
                    </a:rPr>
                    <a:t> </a:t>
                  </a:r>
                </a:p>
              </p:txBody>
            </p:sp>
          </mc:Fallback>
        </mc:AlternateContent>
      </p:grpSp>
      <p:sp>
        <p:nvSpPr>
          <p:cNvPr id="37" name="TextBox 36"/>
          <p:cNvSpPr txBox="1"/>
          <p:nvPr/>
        </p:nvSpPr>
        <p:spPr>
          <a:xfrm>
            <a:off x="1090060" y="3610343"/>
            <a:ext cx="1833613" cy="923330"/>
          </a:xfrm>
          <a:prstGeom prst="rect">
            <a:avLst/>
          </a:prstGeom>
          <a:noFill/>
        </p:spPr>
        <p:txBody>
          <a:bodyPr wrap="square" rtlCol="0">
            <a:spAutoFit/>
          </a:bodyPr>
          <a:lstStyle/>
          <a:p>
            <a:r>
              <a:rPr lang="en-US" sz="1350" dirty="0">
                <a:solidFill>
                  <a:srgbClr val="000000"/>
                </a:solidFill>
                <a:latin typeface="Times New Roman" panose="02020603050405020304" pitchFamily="18" charset="0"/>
                <a:cs typeface="Times New Roman" panose="02020603050405020304" pitchFamily="18" charset="0"/>
              </a:rPr>
              <a:t>Genes, transcripts, and alleles are initially differentially expressed in a subject of interest.</a:t>
            </a:r>
          </a:p>
        </p:txBody>
      </p:sp>
      <p:grpSp>
        <p:nvGrpSpPr>
          <p:cNvPr id="125" name="Group 124"/>
          <p:cNvGrpSpPr/>
          <p:nvPr/>
        </p:nvGrpSpPr>
        <p:grpSpPr>
          <a:xfrm>
            <a:off x="2562726" y="1407545"/>
            <a:ext cx="1937837" cy="942975"/>
            <a:chOff x="3410618" y="1784350"/>
            <a:chExt cx="2583782" cy="1257300"/>
          </a:xfrm>
        </p:grpSpPr>
        <p:grpSp>
          <p:nvGrpSpPr>
            <p:cNvPr id="119" name="Group 118"/>
            <p:cNvGrpSpPr/>
            <p:nvPr/>
          </p:nvGrpSpPr>
          <p:grpSpPr>
            <a:xfrm>
              <a:off x="3790950" y="1784350"/>
              <a:ext cx="2203450" cy="1257300"/>
              <a:chOff x="4762500" y="2222500"/>
              <a:chExt cx="2203450" cy="1257300"/>
            </a:xfrm>
          </p:grpSpPr>
          <p:grpSp>
            <p:nvGrpSpPr>
              <p:cNvPr id="115" name="Group 114"/>
              <p:cNvGrpSpPr/>
              <p:nvPr/>
            </p:nvGrpSpPr>
            <p:grpSpPr>
              <a:xfrm>
                <a:off x="4793694" y="2744400"/>
                <a:ext cx="2144229" cy="668775"/>
                <a:chOff x="4882594" y="2287200"/>
                <a:chExt cx="2144229" cy="668775"/>
              </a:xfrm>
            </p:grpSpPr>
            <p:grpSp>
              <p:nvGrpSpPr>
                <p:cNvPr id="76" name="Group 75"/>
                <p:cNvGrpSpPr/>
                <p:nvPr/>
              </p:nvGrpSpPr>
              <p:grpSpPr>
                <a:xfrm>
                  <a:off x="4882594" y="2287200"/>
                  <a:ext cx="2119572" cy="666988"/>
                  <a:chOff x="4940346" y="3865743"/>
                  <a:chExt cx="2119572" cy="666988"/>
                </a:xfrm>
              </p:grpSpPr>
              <p:cxnSp>
                <p:nvCxnSpPr>
                  <p:cNvPr id="47" name="Straight Connector 46"/>
                  <p:cNvCxnSpPr/>
                  <p:nvPr/>
                </p:nvCxnSpPr>
                <p:spPr>
                  <a:xfrm>
                    <a:off x="5347815" y="4040602"/>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5721596" y="3942745"/>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123226" y="3989267"/>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5747264" y="4199419"/>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033390" y="4168939"/>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926935" y="4128834"/>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5482569" y="4290859"/>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260610" y="4347006"/>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355258" y="4287651"/>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910892" y="4430425"/>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246173" y="4063061"/>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926935" y="3994080"/>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097558" y="4387112"/>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394337" y="4520261"/>
                    <a:ext cx="613218" cy="12470"/>
                  </a:xfrm>
                  <a:prstGeom prst="lin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278835" y="4106375"/>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575613" y="4345402"/>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132275" y="4237919"/>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6246174" y="4390320"/>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695929" y="4475343"/>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5001305" y="4223482"/>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5981479" y="3865743"/>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940346" y="4326152"/>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391128" y="3901036"/>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024792" y="4034185"/>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446700" y="4186586"/>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300716" y="4098353"/>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5076704" y="4433634"/>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162754" y="3912266"/>
                    <a:ext cx="613218" cy="1247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5123031" y="2362465"/>
                  <a:ext cx="1903792" cy="593510"/>
                  <a:chOff x="5053181" y="3403865"/>
                  <a:chExt cx="1903792" cy="593510"/>
                </a:xfrm>
              </p:grpSpPr>
              <p:cxnSp>
                <p:nvCxnSpPr>
                  <p:cNvPr id="94" name="Straight Connector 93"/>
                  <p:cNvCxnSpPr/>
                  <p:nvPr/>
                </p:nvCxnSpPr>
                <p:spPr>
                  <a:xfrm>
                    <a:off x="5182718" y="3477483"/>
                    <a:ext cx="520493" cy="55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5053181" y="3640351"/>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5070114" y="3758885"/>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5785968" y="3579083"/>
                    <a:ext cx="520493" cy="55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5116681" y="3843551"/>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5222514" y="3911285"/>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5379568" y="3972783"/>
                    <a:ext cx="520493" cy="55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5802481" y="3703851"/>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660664" y="3777935"/>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6046318" y="3991833"/>
                    <a:ext cx="520493" cy="55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5580231" y="3627651"/>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035314" y="3854135"/>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420968" y="3769583"/>
                    <a:ext cx="520493" cy="554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6450181" y="3640351"/>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054364" y="3479485"/>
                    <a:ext cx="506792" cy="124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501990" y="3403865"/>
                    <a:ext cx="520493" cy="55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6225890" y="3537215"/>
                    <a:ext cx="520493" cy="55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5140040" y="3549915"/>
                    <a:ext cx="520493" cy="55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5781390" y="3930915"/>
                    <a:ext cx="520493" cy="55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365590" y="3695965"/>
                    <a:ext cx="520493" cy="554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grpSp>
          <p:sp>
            <p:nvSpPr>
              <p:cNvPr id="116" name="Rectangle 115"/>
              <p:cNvSpPr/>
              <p:nvPr/>
            </p:nvSpPr>
            <p:spPr>
              <a:xfrm>
                <a:off x="4762500" y="2222500"/>
                <a:ext cx="2203450" cy="1257300"/>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endParaRPr>
              </a:p>
            </p:txBody>
          </p:sp>
          <p:sp>
            <p:nvSpPr>
              <p:cNvPr id="117" name="TextBox 116"/>
              <p:cNvSpPr txBox="1"/>
              <p:nvPr/>
            </p:nvSpPr>
            <p:spPr>
              <a:xfrm>
                <a:off x="5061607" y="2257828"/>
                <a:ext cx="1612244" cy="400109"/>
              </a:xfrm>
              <a:prstGeom prst="rect">
                <a:avLst/>
              </a:prstGeom>
              <a:noFill/>
              <a:ln>
                <a:solidFill>
                  <a:srgbClr val="000000"/>
                </a:solidFill>
              </a:ln>
            </p:spPr>
            <p:txBody>
              <a:bodyPr wrap="square" rtlCol="0">
                <a:spAutoFit/>
              </a:bodyPr>
              <a:lstStyle/>
              <a:p>
                <a:r>
                  <a:rPr lang="en-US" sz="1350" dirty="0">
                    <a:solidFill>
                      <a:srgbClr val="000000"/>
                    </a:solidFill>
                    <a:latin typeface="Times New Roman" panose="02020603050405020304" pitchFamily="18" charset="0"/>
                    <a:cs typeface="Times New Roman" panose="02020603050405020304" pitchFamily="18" charset="0"/>
                  </a:rPr>
                  <a:t>Sampled RNA</a:t>
                </a:r>
              </a:p>
            </p:txBody>
          </p:sp>
        </p:grpSp>
        <p:cxnSp>
          <p:nvCxnSpPr>
            <p:cNvPr id="121" name="Straight Arrow Connector 120"/>
            <p:cNvCxnSpPr/>
            <p:nvPr/>
          </p:nvCxnSpPr>
          <p:spPr>
            <a:xfrm>
              <a:off x="3410618" y="1967430"/>
              <a:ext cx="380332" cy="107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3410618" y="2236938"/>
              <a:ext cx="375386" cy="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3410618" y="2448693"/>
              <a:ext cx="380332" cy="875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V="1">
              <a:off x="3410618" y="2705100"/>
              <a:ext cx="386682" cy="347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sp>
        <p:nvSpPr>
          <p:cNvPr id="155" name="TextBox 154"/>
          <p:cNvSpPr txBox="1"/>
          <p:nvPr/>
        </p:nvSpPr>
        <p:spPr>
          <a:xfrm>
            <a:off x="2797675" y="2396358"/>
            <a:ext cx="2053457" cy="715581"/>
          </a:xfrm>
          <a:prstGeom prst="rect">
            <a:avLst/>
          </a:prstGeom>
          <a:noFill/>
        </p:spPr>
        <p:txBody>
          <a:bodyPr wrap="square" rtlCol="0">
            <a:spAutoFit/>
          </a:bodyPr>
          <a:lstStyle/>
          <a:p>
            <a:r>
              <a:rPr lang="en-US" sz="1350" dirty="0">
                <a:solidFill>
                  <a:srgbClr val="000000"/>
                </a:solidFill>
                <a:latin typeface="Times New Roman" panose="02020603050405020304" pitchFamily="18" charset="0"/>
                <a:cs typeface="Times New Roman" panose="02020603050405020304" pitchFamily="18" charset="0"/>
              </a:rPr>
              <a:t>RNA reads are sampled from the original subject’s genetic material.</a:t>
            </a:r>
          </a:p>
        </p:txBody>
      </p:sp>
      <p:grpSp>
        <p:nvGrpSpPr>
          <p:cNvPr id="187" name="Group 186"/>
          <p:cNvGrpSpPr/>
          <p:nvPr/>
        </p:nvGrpSpPr>
        <p:grpSpPr>
          <a:xfrm>
            <a:off x="5002729" y="1494323"/>
            <a:ext cx="3616691" cy="2569946"/>
            <a:chOff x="7007190" y="1780674"/>
            <a:chExt cx="4822255" cy="3426595"/>
          </a:xfrm>
        </p:grpSpPr>
        <p:grpSp>
          <p:nvGrpSpPr>
            <p:cNvPr id="140" name="Group 139"/>
            <p:cNvGrpSpPr/>
            <p:nvPr/>
          </p:nvGrpSpPr>
          <p:grpSpPr>
            <a:xfrm>
              <a:off x="7007190" y="1780674"/>
              <a:ext cx="4822255" cy="3426595"/>
              <a:chOff x="6622181" y="2002054"/>
              <a:chExt cx="5024386" cy="3426595"/>
            </a:xfrm>
          </p:grpSpPr>
          <p:sp>
            <p:nvSpPr>
              <p:cNvPr id="126" name="Rectangle 125"/>
              <p:cNvSpPr/>
              <p:nvPr/>
            </p:nvSpPr>
            <p:spPr>
              <a:xfrm>
                <a:off x="6622181" y="2002054"/>
                <a:ext cx="5024386" cy="3426595"/>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endParaRPr>
              </a:p>
            </p:txBody>
          </p:sp>
          <p:sp>
            <p:nvSpPr>
              <p:cNvPr id="127" name="TextBox 126"/>
              <p:cNvSpPr txBox="1"/>
              <p:nvPr/>
            </p:nvSpPr>
            <p:spPr>
              <a:xfrm>
                <a:off x="6742528" y="2102955"/>
                <a:ext cx="4753611" cy="338555"/>
              </a:xfrm>
              <a:prstGeom prst="rect">
                <a:avLst/>
              </a:prstGeom>
              <a:noFill/>
              <a:ln>
                <a:solidFill>
                  <a:srgbClr val="000000"/>
                </a:solidFill>
              </a:ln>
            </p:spPr>
            <p:txBody>
              <a:bodyPr wrap="square" rtlCol="0">
                <a:spAutoFit/>
              </a:bodyPr>
              <a:lstStyle/>
              <a:p>
                <a:pPr algn="ctr"/>
                <a:r>
                  <a:rPr lang="en-US" sz="1050" dirty="0">
                    <a:solidFill>
                      <a:srgbClr val="000000"/>
                    </a:solidFill>
                    <a:latin typeface="Times New Roman" panose="02020603050405020304" pitchFamily="18" charset="0"/>
                    <a:cs typeface="Times New Roman" panose="02020603050405020304" pitchFamily="18" charset="0"/>
                  </a:rPr>
                  <a:t>Pseudo/Quasi/Fully Aligned RNA Read Pattern Counts</a:t>
                </a:r>
              </a:p>
            </p:txBody>
          </p:sp>
          <p:sp>
            <p:nvSpPr>
              <p:cNvPr id="132" name="Oval 131"/>
              <p:cNvSpPr/>
              <p:nvPr/>
            </p:nvSpPr>
            <p:spPr>
              <a:xfrm rot="2272419">
                <a:off x="7262621" y="2920669"/>
                <a:ext cx="3248125" cy="1613481"/>
              </a:xfrm>
              <a:prstGeom prst="ellipse">
                <a:avLst/>
              </a:prstGeom>
              <a:solidFill>
                <a:srgbClr val="1CA9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endParaRPr>
              </a:p>
            </p:txBody>
          </p:sp>
          <p:sp>
            <p:nvSpPr>
              <p:cNvPr id="133" name="Oval 132"/>
              <p:cNvSpPr/>
              <p:nvPr/>
            </p:nvSpPr>
            <p:spPr>
              <a:xfrm rot="2272419">
                <a:off x="6714394" y="3227076"/>
                <a:ext cx="3248125" cy="1613481"/>
              </a:xfrm>
              <a:prstGeom prst="ellipse">
                <a:avLst/>
              </a:prstGeom>
              <a:solidFill>
                <a:srgbClr val="8348A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endParaRPr>
              </a:p>
            </p:txBody>
          </p:sp>
          <p:sp>
            <p:nvSpPr>
              <p:cNvPr id="138" name="Oval 137"/>
              <p:cNvSpPr/>
              <p:nvPr/>
            </p:nvSpPr>
            <p:spPr>
              <a:xfrm rot="19327581" flipH="1">
                <a:off x="7617149" y="2919069"/>
                <a:ext cx="3248125" cy="1613481"/>
              </a:xfrm>
              <a:prstGeom prst="ellipse">
                <a:avLst/>
              </a:prstGeom>
              <a:solidFill>
                <a:srgbClr val="3CAF2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endParaRPr>
              </a:p>
            </p:txBody>
          </p:sp>
          <p:sp>
            <p:nvSpPr>
              <p:cNvPr id="139" name="Oval 138"/>
              <p:cNvSpPr/>
              <p:nvPr/>
            </p:nvSpPr>
            <p:spPr>
              <a:xfrm rot="19327581" flipH="1">
                <a:off x="8164186" y="3215847"/>
                <a:ext cx="3248125" cy="1613481"/>
              </a:xfrm>
              <a:prstGeom prst="ellipse">
                <a:avLst/>
              </a:prstGeom>
              <a:solidFill>
                <a:srgbClr val="FD1E1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endParaRPr>
              </a:p>
            </p:txBody>
          </p:sp>
        </p:grpSp>
        <p:sp>
          <p:nvSpPr>
            <p:cNvPr id="141" name="TextBox 140"/>
            <p:cNvSpPr txBox="1"/>
            <p:nvPr/>
          </p:nvSpPr>
          <p:spPr>
            <a:xfrm>
              <a:off x="8085221" y="2300438"/>
              <a:ext cx="741145" cy="400109"/>
            </a:xfrm>
            <a:prstGeom prst="rect">
              <a:avLst/>
            </a:prstGeom>
            <a:noFill/>
          </p:spPr>
          <p:txBody>
            <a:bodyPr wrap="square" rtlCol="0">
              <a:spAutoFit/>
            </a:bodyPr>
            <a:lstStyle/>
            <a:p>
              <a:r>
                <a:rPr lang="en-US" sz="1350" dirty="0">
                  <a:solidFill>
                    <a:srgbClr val="000000"/>
                  </a:solidFill>
                </a:rPr>
                <a:t>1.a.</a:t>
              </a:r>
              <a:r>
                <a:rPr lang="el-GR" sz="1350" dirty="0">
                  <a:solidFill>
                    <a:srgbClr val="000000"/>
                  </a:solidFill>
                </a:rPr>
                <a:t>α</a:t>
              </a:r>
              <a:r>
                <a:rPr lang="en-US" sz="1350" dirty="0">
                  <a:solidFill>
                    <a:srgbClr val="000000"/>
                  </a:solidFill>
                </a:rPr>
                <a:t> </a:t>
              </a:r>
            </a:p>
          </p:txBody>
        </p:sp>
        <p:sp>
          <p:nvSpPr>
            <p:cNvPr id="142" name="TextBox 141"/>
            <p:cNvSpPr txBox="1"/>
            <p:nvPr/>
          </p:nvSpPr>
          <p:spPr>
            <a:xfrm>
              <a:off x="7275095" y="2808973"/>
              <a:ext cx="741145" cy="400109"/>
            </a:xfrm>
            <a:prstGeom prst="rect">
              <a:avLst/>
            </a:prstGeom>
            <a:noFill/>
          </p:spPr>
          <p:txBody>
            <a:bodyPr wrap="square" rtlCol="0">
              <a:spAutoFit/>
            </a:bodyPr>
            <a:lstStyle/>
            <a:p>
              <a:r>
                <a:rPr lang="en-US" sz="1350" dirty="0">
                  <a:solidFill>
                    <a:srgbClr val="000000"/>
                  </a:solidFill>
                </a:rPr>
                <a:t>1.a.</a:t>
              </a:r>
              <a:r>
                <a:rPr lang="el-GR" sz="1350" dirty="0">
                  <a:solidFill>
                    <a:srgbClr val="000000"/>
                  </a:solidFill>
                </a:rPr>
                <a:t>β</a:t>
              </a:r>
              <a:r>
                <a:rPr lang="en-US" sz="1350" dirty="0">
                  <a:solidFill>
                    <a:srgbClr val="000000"/>
                  </a:solidFill>
                </a:rPr>
                <a:t> </a:t>
              </a:r>
            </a:p>
          </p:txBody>
        </p:sp>
        <p:sp>
          <p:nvSpPr>
            <p:cNvPr id="143" name="TextBox 142"/>
            <p:cNvSpPr txBox="1"/>
            <p:nvPr/>
          </p:nvSpPr>
          <p:spPr>
            <a:xfrm>
              <a:off x="9930065" y="2306853"/>
              <a:ext cx="741145" cy="400109"/>
            </a:xfrm>
            <a:prstGeom prst="rect">
              <a:avLst/>
            </a:prstGeom>
            <a:noFill/>
          </p:spPr>
          <p:txBody>
            <a:bodyPr wrap="square" rtlCol="0">
              <a:spAutoFit/>
            </a:bodyPr>
            <a:lstStyle/>
            <a:p>
              <a:r>
                <a:rPr lang="en-US" sz="1350" dirty="0">
                  <a:solidFill>
                    <a:srgbClr val="000000"/>
                  </a:solidFill>
                </a:rPr>
                <a:t>1.b.</a:t>
              </a:r>
              <a:r>
                <a:rPr lang="el-GR" sz="1350" dirty="0">
                  <a:solidFill>
                    <a:srgbClr val="000000"/>
                  </a:solidFill>
                </a:rPr>
                <a:t>α</a:t>
              </a:r>
              <a:r>
                <a:rPr lang="en-US" sz="1350" dirty="0">
                  <a:solidFill>
                    <a:srgbClr val="000000"/>
                  </a:solidFill>
                </a:rPr>
                <a:t> </a:t>
              </a:r>
            </a:p>
          </p:txBody>
        </p:sp>
        <p:sp>
          <p:nvSpPr>
            <p:cNvPr id="144" name="TextBox 143"/>
            <p:cNvSpPr txBox="1"/>
            <p:nvPr/>
          </p:nvSpPr>
          <p:spPr>
            <a:xfrm>
              <a:off x="10775484" y="2834639"/>
              <a:ext cx="741145" cy="400109"/>
            </a:xfrm>
            <a:prstGeom prst="rect">
              <a:avLst/>
            </a:prstGeom>
            <a:noFill/>
          </p:spPr>
          <p:txBody>
            <a:bodyPr wrap="square" rtlCol="0">
              <a:spAutoFit/>
            </a:bodyPr>
            <a:lstStyle/>
            <a:p>
              <a:r>
                <a:rPr lang="en-US" sz="1350" dirty="0">
                  <a:solidFill>
                    <a:srgbClr val="000000"/>
                  </a:solidFill>
                </a:rPr>
                <a:t>1.b.</a:t>
              </a:r>
              <a:r>
                <a:rPr lang="el-GR" sz="1350" dirty="0">
                  <a:solidFill>
                    <a:srgbClr val="000000"/>
                  </a:solidFill>
                </a:rPr>
                <a:t>β</a:t>
              </a:r>
              <a:r>
                <a:rPr lang="en-US" sz="1350" dirty="0">
                  <a:solidFill>
                    <a:srgbClr val="000000"/>
                  </a:solidFill>
                </a:rPr>
                <a:t> </a:t>
              </a:r>
            </a:p>
          </p:txBody>
        </p:sp>
        <mc:AlternateContent xmlns:mc="http://schemas.openxmlformats.org/markup-compatibility/2006" xmlns:a14="http://schemas.microsoft.com/office/drawing/2010/main">
          <mc:Choice Requires="a14">
            <p:sp>
              <p:nvSpPr>
                <p:cNvPr id="145" name="TextBox 144"/>
                <p:cNvSpPr txBox="1"/>
                <p:nvPr/>
              </p:nvSpPr>
              <p:spPr>
                <a:xfrm>
                  <a:off x="8633861" y="2502567"/>
                  <a:ext cx="507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𝑎</m:t>
                            </m:r>
                            <m:r>
                              <a:rPr lang="en-US" sz="1350" i="1">
                                <a:solidFill>
                                  <a:srgbClr val="000000"/>
                                </a:solidFill>
                                <a:latin typeface="Cambria Math" panose="02040503050406030204" pitchFamily="18" charset="0"/>
                              </a:rPr>
                              <m:t>𝛼</m:t>
                            </m:r>
                          </m:sub>
                        </m:sSub>
                      </m:oMath>
                    </m:oMathPara>
                  </a14:m>
                  <a:endParaRPr lang="en-US" sz="1350" dirty="0">
                    <a:solidFill>
                      <a:srgbClr val="000000"/>
                    </a:solidFill>
                  </a:endParaRPr>
                </a:p>
              </p:txBody>
            </p:sp>
          </mc:Choice>
          <mc:Fallback xmlns="">
            <p:sp>
              <p:nvSpPr>
                <p:cNvPr id="145" name="TextBox 144"/>
                <p:cNvSpPr txBox="1">
                  <a:spLocks noRot="1" noChangeAspect="1" noMove="1" noResize="1" noEditPoints="1" noAdjustHandles="1" noChangeArrowheads="1" noChangeShapeType="1" noTextEdit="1"/>
                </p:cNvSpPr>
                <p:nvPr/>
              </p:nvSpPr>
              <p:spPr>
                <a:xfrm>
                  <a:off x="8633861" y="2502567"/>
                  <a:ext cx="507319" cy="276999"/>
                </a:xfrm>
                <a:prstGeom prst="rect">
                  <a:avLst/>
                </a:prstGeom>
                <a:blipFill>
                  <a:blip r:embed="rId9"/>
                  <a:stretch>
                    <a:fillRect l="-6452" r="-1613"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p:cNvSpPr txBox="1"/>
                <p:nvPr/>
              </p:nvSpPr>
              <p:spPr>
                <a:xfrm>
                  <a:off x="9123146" y="2760847"/>
                  <a:ext cx="44961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𝛼</m:t>
                            </m:r>
                          </m:sub>
                        </m:sSub>
                      </m:oMath>
                    </m:oMathPara>
                  </a14:m>
                  <a:endParaRPr lang="en-US" sz="1350" dirty="0">
                    <a:solidFill>
                      <a:srgbClr val="000000"/>
                    </a:solidFill>
                  </a:endParaRPr>
                </a:p>
              </p:txBody>
            </p:sp>
          </mc:Choice>
          <mc:Fallback xmlns="">
            <p:sp>
              <p:nvSpPr>
                <p:cNvPr id="146" name="TextBox 145"/>
                <p:cNvSpPr txBox="1">
                  <a:spLocks noRot="1" noChangeAspect="1" noMove="1" noResize="1" noEditPoints="1" noAdjustHandles="1" noChangeArrowheads="1" noChangeShapeType="1" noTextEdit="1"/>
                </p:cNvSpPr>
                <p:nvPr/>
              </p:nvSpPr>
              <p:spPr>
                <a:xfrm>
                  <a:off x="9123146" y="2760847"/>
                  <a:ext cx="449611" cy="276999"/>
                </a:xfrm>
                <a:prstGeom prst="rect">
                  <a:avLst/>
                </a:prstGeom>
                <a:blipFill>
                  <a:blip r:embed="rId10"/>
                  <a:stretch>
                    <a:fillRect l="-7273"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p:cNvSpPr txBox="1"/>
                <p:nvPr/>
              </p:nvSpPr>
              <p:spPr>
                <a:xfrm>
                  <a:off x="9614033" y="2500963"/>
                  <a:ext cx="5030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𝑏</m:t>
                            </m:r>
                            <m:r>
                              <a:rPr lang="en-US" sz="1350" i="1">
                                <a:solidFill>
                                  <a:srgbClr val="000000"/>
                                </a:solidFill>
                                <a:latin typeface="Cambria Math" panose="02040503050406030204" pitchFamily="18" charset="0"/>
                              </a:rPr>
                              <m:t>𝛼</m:t>
                            </m:r>
                          </m:sub>
                        </m:sSub>
                      </m:oMath>
                    </m:oMathPara>
                  </a14:m>
                  <a:endParaRPr lang="en-US" sz="1350" dirty="0">
                    <a:solidFill>
                      <a:srgbClr val="000000"/>
                    </a:solidFill>
                  </a:endParaRPr>
                </a:p>
              </p:txBody>
            </p:sp>
          </mc:Choice>
          <mc:Fallback xmlns="">
            <p:sp>
              <p:nvSpPr>
                <p:cNvPr id="147" name="TextBox 146"/>
                <p:cNvSpPr txBox="1">
                  <a:spLocks noRot="1" noChangeAspect="1" noMove="1" noResize="1" noEditPoints="1" noAdjustHandles="1" noChangeArrowheads="1" noChangeShapeType="1" noTextEdit="1"/>
                </p:cNvSpPr>
                <p:nvPr/>
              </p:nvSpPr>
              <p:spPr>
                <a:xfrm>
                  <a:off x="9614033" y="2500963"/>
                  <a:ext cx="503044" cy="276999"/>
                </a:xfrm>
                <a:prstGeom prst="rect">
                  <a:avLst/>
                </a:prstGeom>
                <a:blipFill>
                  <a:blip r:embed="rId11"/>
                  <a:stretch>
                    <a:fillRect l="-6452" r="-1613"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p:cNvSpPr txBox="1"/>
                <p:nvPr/>
              </p:nvSpPr>
              <p:spPr>
                <a:xfrm>
                  <a:off x="8025865" y="2876350"/>
                  <a:ext cx="44217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𝑎</m:t>
                            </m:r>
                            <m:r>
                              <a:rPr lang="en-US" sz="1350" i="1">
                                <a:solidFill>
                                  <a:srgbClr val="000000"/>
                                </a:solidFill>
                                <a:latin typeface="Cambria Math" panose="02040503050406030204" pitchFamily="18" charset="0"/>
                              </a:rPr>
                              <m:t>⋅</m:t>
                            </m:r>
                          </m:sub>
                        </m:sSub>
                      </m:oMath>
                    </m:oMathPara>
                  </a14:m>
                  <a:endParaRPr lang="en-US" sz="1350" dirty="0">
                    <a:solidFill>
                      <a:srgbClr val="000000"/>
                    </a:solidFill>
                  </a:endParaRPr>
                </a:p>
              </p:txBody>
            </p:sp>
          </mc:Choice>
          <mc:Fallback xmlns="">
            <p:sp>
              <p:nvSpPr>
                <p:cNvPr id="148" name="TextBox 147"/>
                <p:cNvSpPr txBox="1">
                  <a:spLocks noRot="1" noChangeAspect="1" noMove="1" noResize="1" noEditPoints="1" noAdjustHandles="1" noChangeArrowheads="1" noChangeShapeType="1" noTextEdit="1"/>
                </p:cNvSpPr>
                <p:nvPr/>
              </p:nvSpPr>
              <p:spPr>
                <a:xfrm>
                  <a:off x="8025865" y="2876350"/>
                  <a:ext cx="442172" cy="276999"/>
                </a:xfrm>
                <a:prstGeom prst="rect">
                  <a:avLst/>
                </a:prstGeom>
                <a:blipFill>
                  <a:blip r:embed="rId12"/>
                  <a:stretch>
                    <a:fillRect l="-7407"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p:cNvSpPr txBox="1"/>
                <p:nvPr/>
              </p:nvSpPr>
              <p:spPr>
                <a:xfrm>
                  <a:off x="7465995" y="3471511"/>
                  <a:ext cx="511593" cy="301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𝑎</m:t>
                            </m:r>
                            <m:r>
                              <a:rPr lang="en-US" sz="1350" i="1">
                                <a:solidFill>
                                  <a:srgbClr val="000000"/>
                                </a:solidFill>
                                <a:latin typeface="Cambria Math" panose="02040503050406030204" pitchFamily="18" charset="0"/>
                              </a:rPr>
                              <m:t>𝛽</m:t>
                            </m:r>
                          </m:sub>
                        </m:sSub>
                      </m:oMath>
                    </m:oMathPara>
                  </a14:m>
                  <a:endParaRPr lang="en-US" sz="1350" dirty="0">
                    <a:solidFill>
                      <a:srgbClr val="000000"/>
                    </a:solidFill>
                  </a:endParaRPr>
                </a:p>
              </p:txBody>
            </p:sp>
          </mc:Choice>
          <mc:Fallback xmlns="">
            <p:sp>
              <p:nvSpPr>
                <p:cNvPr id="149" name="TextBox 148"/>
                <p:cNvSpPr txBox="1">
                  <a:spLocks noRot="1" noChangeAspect="1" noMove="1" noResize="1" noEditPoints="1" noAdjustHandles="1" noChangeArrowheads="1" noChangeShapeType="1" noTextEdit="1"/>
                </p:cNvSpPr>
                <p:nvPr/>
              </p:nvSpPr>
              <p:spPr>
                <a:xfrm>
                  <a:off x="7465995" y="3471511"/>
                  <a:ext cx="511593" cy="301621"/>
                </a:xfrm>
                <a:prstGeom prst="rect">
                  <a:avLst/>
                </a:prstGeom>
                <a:blipFill>
                  <a:blip r:embed="rId13"/>
                  <a:stretch>
                    <a:fillRect l="-6349" r="-634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p:cNvSpPr txBox="1"/>
                <p:nvPr/>
              </p:nvSpPr>
              <p:spPr>
                <a:xfrm>
                  <a:off x="9177687" y="3999296"/>
                  <a:ext cx="3344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m:t>
                            </m:r>
                          </m:sub>
                        </m:sSub>
                      </m:oMath>
                    </m:oMathPara>
                  </a14:m>
                  <a:endParaRPr lang="en-US" sz="1350" dirty="0">
                    <a:solidFill>
                      <a:srgbClr val="000000"/>
                    </a:solidFill>
                  </a:endParaRPr>
                </a:p>
              </p:txBody>
            </p:sp>
          </mc:Choice>
          <mc:Fallback xmlns="">
            <p:sp>
              <p:nvSpPr>
                <p:cNvPr id="151" name="TextBox 150"/>
                <p:cNvSpPr txBox="1">
                  <a:spLocks noRot="1" noChangeAspect="1" noMove="1" noResize="1" noEditPoints="1" noAdjustHandles="1" noChangeArrowheads="1" noChangeShapeType="1" noTextEdit="1"/>
                </p:cNvSpPr>
                <p:nvPr/>
              </p:nvSpPr>
              <p:spPr>
                <a:xfrm>
                  <a:off x="9177687" y="3999296"/>
                  <a:ext cx="334451" cy="276999"/>
                </a:xfrm>
                <a:prstGeom prst="rect">
                  <a:avLst/>
                </a:prstGeom>
                <a:blipFill>
                  <a:blip r:embed="rId14"/>
                  <a:stretch>
                    <a:fillRect l="-9756" b="-58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p:cNvSpPr txBox="1"/>
                <p:nvPr/>
              </p:nvSpPr>
              <p:spPr>
                <a:xfrm>
                  <a:off x="9142395" y="4570394"/>
                  <a:ext cx="453885" cy="301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𝛽</m:t>
                            </m:r>
                          </m:sub>
                        </m:sSub>
                      </m:oMath>
                    </m:oMathPara>
                  </a14:m>
                  <a:endParaRPr lang="en-US" sz="1350" dirty="0">
                    <a:solidFill>
                      <a:srgbClr val="000000"/>
                    </a:solidFill>
                  </a:endParaRPr>
                </a:p>
              </p:txBody>
            </p:sp>
          </mc:Choice>
          <mc:Fallback xmlns="">
            <p:sp>
              <p:nvSpPr>
                <p:cNvPr id="152" name="TextBox 151"/>
                <p:cNvSpPr txBox="1">
                  <a:spLocks noRot="1" noChangeAspect="1" noMove="1" noResize="1" noEditPoints="1" noAdjustHandles="1" noChangeArrowheads="1" noChangeShapeType="1" noTextEdit="1"/>
                </p:cNvSpPr>
                <p:nvPr/>
              </p:nvSpPr>
              <p:spPr>
                <a:xfrm>
                  <a:off x="9142395" y="4570394"/>
                  <a:ext cx="453885" cy="301621"/>
                </a:xfrm>
                <a:prstGeom prst="rect">
                  <a:avLst/>
                </a:prstGeom>
                <a:blipFill>
                  <a:blip r:embed="rId15"/>
                  <a:stretch>
                    <a:fillRect l="-7143" r="-8929" b="-270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p:cNvSpPr txBox="1"/>
                <p:nvPr/>
              </p:nvSpPr>
              <p:spPr>
                <a:xfrm>
                  <a:off x="10698480" y="3344779"/>
                  <a:ext cx="507319" cy="3016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𝑏</m:t>
                            </m:r>
                            <m:r>
                              <a:rPr lang="en-US" sz="1350" i="1">
                                <a:solidFill>
                                  <a:srgbClr val="000000"/>
                                </a:solidFill>
                                <a:latin typeface="Cambria Math" panose="02040503050406030204" pitchFamily="18" charset="0"/>
                              </a:rPr>
                              <m:t>𝛽</m:t>
                            </m:r>
                          </m:sub>
                        </m:sSub>
                      </m:oMath>
                    </m:oMathPara>
                  </a14:m>
                  <a:endParaRPr lang="en-US" sz="1350" dirty="0">
                    <a:solidFill>
                      <a:srgbClr val="000000"/>
                    </a:solidFill>
                  </a:endParaRPr>
                </a:p>
              </p:txBody>
            </p:sp>
          </mc:Choice>
          <mc:Fallback xmlns="">
            <p:sp>
              <p:nvSpPr>
                <p:cNvPr id="153" name="TextBox 152"/>
                <p:cNvSpPr txBox="1">
                  <a:spLocks noRot="1" noChangeAspect="1" noMove="1" noResize="1" noEditPoints="1" noAdjustHandles="1" noChangeArrowheads="1" noChangeShapeType="1" noTextEdit="1"/>
                </p:cNvSpPr>
                <p:nvPr/>
              </p:nvSpPr>
              <p:spPr>
                <a:xfrm>
                  <a:off x="10698480" y="3344779"/>
                  <a:ext cx="507319" cy="301621"/>
                </a:xfrm>
                <a:prstGeom prst="rect">
                  <a:avLst/>
                </a:prstGeom>
                <a:blipFill>
                  <a:blip r:embed="rId16"/>
                  <a:stretch>
                    <a:fillRect l="-6452" r="-4839" b="-243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4" name="TextBox 153"/>
                <p:cNvSpPr txBox="1"/>
                <p:nvPr/>
              </p:nvSpPr>
              <p:spPr>
                <a:xfrm>
                  <a:off x="10228446" y="2893995"/>
                  <a:ext cx="4383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𝑏</m:t>
                            </m:r>
                            <m:r>
                              <a:rPr lang="en-US" sz="1350" i="1">
                                <a:solidFill>
                                  <a:srgbClr val="000000"/>
                                </a:solidFill>
                                <a:latin typeface="Cambria Math" panose="02040503050406030204" pitchFamily="18" charset="0"/>
                              </a:rPr>
                              <m:t>⋅</m:t>
                            </m:r>
                          </m:sub>
                        </m:sSub>
                      </m:oMath>
                    </m:oMathPara>
                  </a14:m>
                  <a:endParaRPr lang="en-US" sz="1350" dirty="0">
                    <a:solidFill>
                      <a:srgbClr val="000000"/>
                    </a:solidFill>
                  </a:endParaRPr>
                </a:p>
              </p:txBody>
            </p:sp>
          </mc:Choice>
          <mc:Fallback xmlns="">
            <p:sp>
              <p:nvSpPr>
                <p:cNvPr id="154" name="TextBox 153"/>
                <p:cNvSpPr txBox="1">
                  <a:spLocks noRot="1" noChangeAspect="1" noMove="1" noResize="1" noEditPoints="1" noAdjustHandles="1" noChangeArrowheads="1" noChangeShapeType="1" noTextEdit="1"/>
                </p:cNvSpPr>
                <p:nvPr/>
              </p:nvSpPr>
              <p:spPr>
                <a:xfrm>
                  <a:off x="10228446" y="2893995"/>
                  <a:ext cx="438325" cy="276999"/>
                </a:xfrm>
                <a:prstGeom prst="rect">
                  <a:avLst/>
                </a:prstGeom>
                <a:blipFill>
                  <a:blip r:embed="rId17"/>
                  <a:stretch>
                    <a:fillRect l="-7407" b="-1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p:cNvSpPr txBox="1"/>
                <p:nvPr/>
              </p:nvSpPr>
              <p:spPr>
                <a:xfrm>
                  <a:off x="10629500" y="4806214"/>
                  <a:ext cx="761491" cy="301621"/>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𝑎</m:t>
                            </m:r>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𝑏</m:t>
                            </m:r>
                            <m:r>
                              <a:rPr lang="en-US" sz="1350" i="1">
                                <a:solidFill>
                                  <a:srgbClr val="000000"/>
                                </a:solidFill>
                                <a:latin typeface="Cambria Math" panose="02040503050406030204" pitchFamily="18" charset="0"/>
                              </a:rPr>
                              <m:t>𝛽</m:t>
                            </m:r>
                          </m:sub>
                        </m:sSub>
                      </m:oMath>
                    </m:oMathPara>
                  </a14:m>
                  <a:endParaRPr lang="en-US" sz="1350" dirty="0">
                    <a:solidFill>
                      <a:srgbClr val="000000"/>
                    </a:solidFill>
                  </a:endParaRPr>
                </a:p>
              </p:txBody>
            </p:sp>
          </mc:Choice>
          <mc:Fallback xmlns="">
            <p:sp>
              <p:nvSpPr>
                <p:cNvPr id="156" name="TextBox 155"/>
                <p:cNvSpPr txBox="1">
                  <a:spLocks noRot="1" noChangeAspect="1" noMove="1" noResize="1" noEditPoints="1" noAdjustHandles="1" noChangeArrowheads="1" noChangeShapeType="1" noTextEdit="1"/>
                </p:cNvSpPr>
                <p:nvPr/>
              </p:nvSpPr>
              <p:spPr>
                <a:xfrm>
                  <a:off x="10629500" y="4806214"/>
                  <a:ext cx="761491" cy="301621"/>
                </a:xfrm>
                <a:prstGeom prst="rect">
                  <a:avLst/>
                </a:prstGeom>
                <a:blipFill>
                  <a:blip r:embed="rId18"/>
                  <a:stretch>
                    <a:fillRect l="-3125" r="-3125" b="-23077"/>
                  </a:stretch>
                </a:blipFill>
                <a:ln>
                  <a:solidFill>
                    <a:srgbClr val="000000"/>
                  </a:solidFill>
                </a:ln>
              </p:spPr>
              <p:txBody>
                <a:bodyPr/>
                <a:lstStyle/>
                <a:p>
                  <a:r>
                    <a:rPr lang="en-US">
                      <a:noFill/>
                    </a:rPr>
                    <a:t> </a:t>
                  </a:r>
                </a:p>
              </p:txBody>
            </p:sp>
          </mc:Fallback>
        </mc:AlternateContent>
        <p:cxnSp>
          <p:nvCxnSpPr>
            <p:cNvPr id="158" name="Straight Arrow Connector 157"/>
            <p:cNvCxnSpPr>
              <a:stCxn id="156" idx="1"/>
            </p:cNvCxnSpPr>
            <p:nvPr/>
          </p:nvCxnSpPr>
          <p:spPr>
            <a:xfrm flipH="1" flipV="1">
              <a:off x="9837020" y="4475748"/>
              <a:ext cx="792480" cy="48127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158"/>
                <p:cNvSpPr txBox="1"/>
                <p:nvPr/>
              </p:nvSpPr>
              <p:spPr>
                <a:xfrm>
                  <a:off x="10993656" y="4448476"/>
                  <a:ext cx="765593" cy="301621"/>
                </a:xfrm>
                <a:prstGeom prst="rect">
                  <a:avLst/>
                </a:prstGeom>
                <a:noFill/>
                <a:ln>
                  <a:solidFill>
                    <a:srgbClr val="0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𝑏</m:t>
                            </m:r>
                            <m:r>
                              <a:rPr lang="en-US" sz="1350" i="1">
                                <a:solidFill>
                                  <a:srgbClr val="000000"/>
                                </a:solidFill>
                                <a:latin typeface="Cambria Math" panose="02040503050406030204" pitchFamily="18" charset="0"/>
                              </a:rPr>
                              <m:t>𝛽</m:t>
                            </m:r>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𝑎</m:t>
                            </m:r>
                            <m:r>
                              <a:rPr lang="en-US" sz="1350" i="1">
                                <a:solidFill>
                                  <a:srgbClr val="000000"/>
                                </a:solidFill>
                                <a:latin typeface="Cambria Math" panose="02040503050406030204" pitchFamily="18" charset="0"/>
                              </a:rPr>
                              <m:t>𝛼</m:t>
                            </m:r>
                          </m:sub>
                        </m:sSub>
                      </m:oMath>
                    </m:oMathPara>
                  </a14:m>
                  <a:endParaRPr lang="en-US" sz="1350" dirty="0">
                    <a:solidFill>
                      <a:srgbClr val="000000"/>
                    </a:solidFill>
                  </a:endParaRPr>
                </a:p>
              </p:txBody>
            </p:sp>
          </mc:Choice>
          <mc:Fallback xmlns="">
            <p:sp>
              <p:nvSpPr>
                <p:cNvPr id="159" name="TextBox 158"/>
                <p:cNvSpPr txBox="1">
                  <a:spLocks noRot="1" noChangeAspect="1" noMove="1" noResize="1" noEditPoints="1" noAdjustHandles="1" noChangeArrowheads="1" noChangeShapeType="1" noTextEdit="1"/>
                </p:cNvSpPr>
                <p:nvPr/>
              </p:nvSpPr>
              <p:spPr>
                <a:xfrm>
                  <a:off x="10993656" y="4448476"/>
                  <a:ext cx="765593" cy="301621"/>
                </a:xfrm>
                <a:prstGeom prst="rect">
                  <a:avLst/>
                </a:prstGeom>
                <a:blipFill>
                  <a:blip r:embed="rId19"/>
                  <a:stretch>
                    <a:fillRect l="-6250" r="-6250" b="-23077"/>
                  </a:stretch>
                </a:blipFill>
                <a:ln>
                  <a:solidFill>
                    <a:srgbClr val="000000"/>
                  </a:solidFill>
                </a:ln>
              </p:spPr>
              <p:txBody>
                <a:bodyPr/>
                <a:lstStyle/>
                <a:p>
                  <a:r>
                    <a:rPr lang="en-US">
                      <a:noFill/>
                    </a:rPr>
                    <a:t> </a:t>
                  </a:r>
                </a:p>
              </p:txBody>
            </p:sp>
          </mc:Fallback>
        </mc:AlternateContent>
        <p:cxnSp>
          <p:nvCxnSpPr>
            <p:cNvPr id="160" name="Straight Arrow Connector 159"/>
            <p:cNvCxnSpPr>
              <a:stCxn id="159" idx="1"/>
            </p:cNvCxnSpPr>
            <p:nvPr/>
          </p:nvCxnSpPr>
          <p:spPr>
            <a:xfrm flipH="1" flipV="1">
              <a:off x="10212404" y="4312118"/>
              <a:ext cx="781252" cy="2871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1" name="TextBox 160"/>
                <p:cNvSpPr txBox="1"/>
                <p:nvPr/>
              </p:nvSpPr>
              <p:spPr>
                <a:xfrm>
                  <a:off x="11020928" y="4081112"/>
                  <a:ext cx="757643" cy="276999"/>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𝑏</m:t>
                            </m:r>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𝑎</m:t>
                            </m:r>
                            <m:r>
                              <a:rPr lang="en-US" sz="1350" i="1">
                                <a:solidFill>
                                  <a:srgbClr val="000000"/>
                                </a:solidFill>
                                <a:latin typeface="Cambria Math" panose="02040503050406030204" pitchFamily="18" charset="0"/>
                              </a:rPr>
                              <m:t>𝛼</m:t>
                            </m:r>
                          </m:sub>
                        </m:sSub>
                      </m:oMath>
                    </m:oMathPara>
                  </a14:m>
                  <a:endParaRPr lang="en-US" sz="1350" dirty="0">
                    <a:solidFill>
                      <a:srgbClr val="000000"/>
                    </a:solidFill>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11020928" y="4081112"/>
                  <a:ext cx="757643" cy="276999"/>
                </a:xfrm>
                <a:prstGeom prst="rect">
                  <a:avLst/>
                </a:prstGeom>
                <a:blipFill>
                  <a:blip r:embed="rId20"/>
                  <a:stretch>
                    <a:fillRect l="-3125" b="-11111"/>
                  </a:stretch>
                </a:blipFill>
                <a:ln>
                  <a:solidFill>
                    <a:srgbClr val="000000"/>
                  </a:solidFill>
                </a:ln>
              </p:spPr>
              <p:txBody>
                <a:bodyPr/>
                <a:lstStyle/>
                <a:p>
                  <a:r>
                    <a:rPr lang="en-US">
                      <a:noFill/>
                    </a:rPr>
                    <a:t> </a:t>
                  </a:r>
                </a:p>
              </p:txBody>
            </p:sp>
          </mc:Fallback>
        </mc:AlternateContent>
        <p:cxnSp>
          <p:nvCxnSpPr>
            <p:cNvPr id="162" name="Straight Arrow Connector 161"/>
            <p:cNvCxnSpPr>
              <a:stCxn id="161" idx="1"/>
            </p:cNvCxnSpPr>
            <p:nvPr/>
          </p:nvCxnSpPr>
          <p:spPr>
            <a:xfrm flipH="1" flipV="1">
              <a:off x="9942897" y="3580600"/>
              <a:ext cx="1078031" cy="63901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8" name="TextBox 167"/>
                <p:cNvSpPr txBox="1"/>
                <p:nvPr/>
              </p:nvSpPr>
              <p:spPr>
                <a:xfrm>
                  <a:off x="7499683" y="4862364"/>
                  <a:ext cx="761917" cy="301621"/>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𝑏</m:t>
                            </m:r>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𝑎</m:t>
                            </m:r>
                            <m:r>
                              <a:rPr lang="en-US" sz="1350" i="1">
                                <a:solidFill>
                                  <a:srgbClr val="000000"/>
                                </a:solidFill>
                                <a:latin typeface="Cambria Math" panose="02040503050406030204" pitchFamily="18" charset="0"/>
                              </a:rPr>
                              <m:t>𝛽</m:t>
                            </m:r>
                          </m:sub>
                        </m:sSub>
                      </m:oMath>
                    </m:oMathPara>
                  </a14:m>
                  <a:endParaRPr lang="en-US" sz="1350" dirty="0">
                    <a:solidFill>
                      <a:srgbClr val="000000"/>
                    </a:solidFill>
                  </a:endParaRPr>
                </a:p>
              </p:txBody>
            </p:sp>
          </mc:Choice>
          <mc:Fallback xmlns="">
            <p:sp>
              <p:nvSpPr>
                <p:cNvPr id="168" name="TextBox 167"/>
                <p:cNvSpPr txBox="1">
                  <a:spLocks noRot="1" noChangeAspect="1" noMove="1" noResize="1" noEditPoints="1" noAdjustHandles="1" noChangeArrowheads="1" noChangeShapeType="1" noTextEdit="1"/>
                </p:cNvSpPr>
                <p:nvPr/>
              </p:nvSpPr>
              <p:spPr>
                <a:xfrm>
                  <a:off x="7499683" y="4862364"/>
                  <a:ext cx="761917" cy="301621"/>
                </a:xfrm>
                <a:prstGeom prst="rect">
                  <a:avLst/>
                </a:prstGeom>
                <a:blipFill>
                  <a:blip r:embed="rId21"/>
                  <a:stretch>
                    <a:fillRect l="-3125" r="-3125" b="-23077"/>
                  </a:stretch>
                </a:blipFill>
                <a:ln>
                  <a:solidFill>
                    <a:srgbClr val="0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p:cNvSpPr txBox="1"/>
                <p:nvPr/>
              </p:nvSpPr>
              <p:spPr>
                <a:xfrm>
                  <a:off x="7036067" y="4533500"/>
                  <a:ext cx="765593" cy="301621"/>
                </a:xfrm>
                <a:prstGeom prst="rect">
                  <a:avLst/>
                </a:prstGeom>
                <a:noFill/>
                <a:ln>
                  <a:solidFill>
                    <a:srgbClr val="00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𝑏</m:t>
                            </m:r>
                            <m:r>
                              <a:rPr lang="en-US" sz="1350" i="1">
                                <a:solidFill>
                                  <a:srgbClr val="000000"/>
                                </a:solidFill>
                                <a:latin typeface="Cambria Math" panose="02040503050406030204" pitchFamily="18" charset="0"/>
                              </a:rPr>
                              <m:t>𝛼</m:t>
                            </m:r>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𝑎</m:t>
                            </m:r>
                            <m:r>
                              <a:rPr lang="en-US" sz="1350" i="1">
                                <a:solidFill>
                                  <a:srgbClr val="000000"/>
                                </a:solidFill>
                                <a:latin typeface="Cambria Math" panose="02040503050406030204" pitchFamily="18" charset="0"/>
                              </a:rPr>
                              <m:t>𝛽</m:t>
                            </m:r>
                          </m:sub>
                        </m:sSub>
                      </m:oMath>
                    </m:oMathPara>
                  </a14:m>
                  <a:endParaRPr lang="en-US" sz="1350" dirty="0">
                    <a:solidFill>
                      <a:srgbClr val="000000"/>
                    </a:solidFill>
                  </a:endParaRPr>
                </a:p>
              </p:txBody>
            </p:sp>
          </mc:Choice>
          <mc:Fallback xmlns="">
            <p:sp>
              <p:nvSpPr>
                <p:cNvPr id="169" name="TextBox 168"/>
                <p:cNvSpPr txBox="1">
                  <a:spLocks noRot="1" noChangeAspect="1" noMove="1" noResize="1" noEditPoints="1" noAdjustHandles="1" noChangeArrowheads="1" noChangeShapeType="1" noTextEdit="1"/>
                </p:cNvSpPr>
                <p:nvPr/>
              </p:nvSpPr>
              <p:spPr>
                <a:xfrm>
                  <a:off x="7036067" y="4533500"/>
                  <a:ext cx="765593" cy="301621"/>
                </a:xfrm>
                <a:prstGeom prst="rect">
                  <a:avLst/>
                </a:prstGeom>
                <a:blipFill>
                  <a:blip r:embed="rId22"/>
                  <a:stretch>
                    <a:fillRect l="-6250" r="-6250" b="-20513"/>
                  </a:stretch>
                </a:blipFill>
                <a:ln>
                  <a:solidFill>
                    <a:srgbClr val="0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p:cNvSpPr txBox="1"/>
                <p:nvPr/>
              </p:nvSpPr>
              <p:spPr>
                <a:xfrm>
                  <a:off x="7044087" y="4204636"/>
                  <a:ext cx="757216" cy="276999"/>
                </a:xfrm>
                <a:prstGeom prst="rect">
                  <a:avLst/>
                </a:prstGeom>
                <a:noFill/>
                <a:ln>
                  <a:solidFill>
                    <a:srgbClr val="00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rPr>
                            </m:ctrlPr>
                          </m:sSubPr>
                          <m:e>
                            <m:r>
                              <a:rPr lang="en-US" sz="1350" i="1">
                                <a:solidFill>
                                  <a:srgbClr val="000000"/>
                                </a:solidFill>
                                <a:latin typeface="Cambria Math" panose="02040503050406030204" pitchFamily="18" charset="0"/>
                              </a:rPr>
                              <m:t>𝑛</m:t>
                            </m:r>
                          </m:e>
                          <m:sub>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𝑎</m:t>
                            </m:r>
                            <m:r>
                              <a:rPr lang="en-US" sz="1350" i="1">
                                <a:solidFill>
                                  <a:srgbClr val="000000"/>
                                </a:solidFill>
                                <a:latin typeface="Cambria Math" panose="02040503050406030204" pitchFamily="18" charset="0"/>
                              </a:rPr>
                              <m:t>⋅1</m:t>
                            </m:r>
                            <m:r>
                              <a:rPr lang="en-US" sz="1350" i="1">
                                <a:solidFill>
                                  <a:srgbClr val="000000"/>
                                </a:solidFill>
                                <a:latin typeface="Cambria Math" panose="02040503050406030204" pitchFamily="18" charset="0"/>
                              </a:rPr>
                              <m:t>𝑏</m:t>
                            </m:r>
                            <m:r>
                              <a:rPr lang="en-US" sz="1350" i="1">
                                <a:solidFill>
                                  <a:srgbClr val="000000"/>
                                </a:solidFill>
                                <a:latin typeface="Cambria Math" panose="02040503050406030204" pitchFamily="18" charset="0"/>
                              </a:rPr>
                              <m:t>𝛼</m:t>
                            </m:r>
                          </m:sub>
                        </m:sSub>
                      </m:oMath>
                    </m:oMathPara>
                  </a14:m>
                  <a:endParaRPr lang="en-US" sz="1350" dirty="0">
                    <a:solidFill>
                      <a:srgbClr val="000000"/>
                    </a:solidFill>
                  </a:endParaRPr>
                </a:p>
              </p:txBody>
            </p:sp>
          </mc:Choice>
          <mc:Fallback xmlns="">
            <p:sp>
              <p:nvSpPr>
                <p:cNvPr id="170" name="TextBox 169"/>
                <p:cNvSpPr txBox="1">
                  <a:spLocks noRot="1" noChangeAspect="1" noMove="1" noResize="1" noEditPoints="1" noAdjustHandles="1" noChangeArrowheads="1" noChangeShapeType="1" noTextEdit="1"/>
                </p:cNvSpPr>
                <p:nvPr/>
              </p:nvSpPr>
              <p:spPr>
                <a:xfrm>
                  <a:off x="7044087" y="4204636"/>
                  <a:ext cx="757216" cy="276999"/>
                </a:xfrm>
                <a:prstGeom prst="rect">
                  <a:avLst/>
                </a:prstGeom>
                <a:blipFill>
                  <a:blip r:embed="rId23"/>
                  <a:stretch>
                    <a:fillRect l="-3158" b="-11111"/>
                  </a:stretch>
                </a:blipFill>
                <a:ln>
                  <a:solidFill>
                    <a:srgbClr val="000000"/>
                  </a:solidFill>
                </a:ln>
              </p:spPr>
              <p:txBody>
                <a:bodyPr/>
                <a:lstStyle/>
                <a:p>
                  <a:r>
                    <a:rPr lang="en-US">
                      <a:noFill/>
                    </a:rPr>
                    <a:t> </a:t>
                  </a:r>
                </a:p>
              </p:txBody>
            </p:sp>
          </mc:Fallback>
        </mc:AlternateContent>
        <p:cxnSp>
          <p:nvCxnSpPr>
            <p:cNvPr id="174" name="Straight Arrow Connector 173"/>
            <p:cNvCxnSpPr>
              <a:stCxn id="170" idx="3"/>
            </p:cNvCxnSpPr>
            <p:nvPr/>
          </p:nvCxnSpPr>
          <p:spPr>
            <a:xfrm flipV="1">
              <a:off x="7801303" y="3570976"/>
              <a:ext cx="1092440" cy="77216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69" idx="3"/>
            </p:cNvCxnSpPr>
            <p:nvPr/>
          </p:nvCxnSpPr>
          <p:spPr>
            <a:xfrm flipV="1">
              <a:off x="7801661" y="4283242"/>
              <a:ext cx="707072" cy="40106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168" idx="3"/>
            </p:cNvCxnSpPr>
            <p:nvPr/>
          </p:nvCxnSpPr>
          <p:spPr>
            <a:xfrm flipV="1">
              <a:off x="8261601" y="4466122"/>
              <a:ext cx="612892" cy="54705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3" name="Straight Arrow Connector 182"/>
          <p:cNvCxnSpPr/>
          <p:nvPr/>
        </p:nvCxnSpPr>
        <p:spPr>
          <a:xfrm>
            <a:off x="4502719" y="1481940"/>
            <a:ext cx="495300" cy="47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p:cNvCxnSpPr/>
          <p:nvPr/>
        </p:nvCxnSpPr>
        <p:spPr>
          <a:xfrm>
            <a:off x="4502719" y="1667677"/>
            <a:ext cx="495300" cy="47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p:cNvCxnSpPr/>
          <p:nvPr/>
        </p:nvCxnSpPr>
        <p:spPr>
          <a:xfrm>
            <a:off x="4502719" y="1848652"/>
            <a:ext cx="495300" cy="47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a:off x="4507481" y="2034390"/>
            <a:ext cx="495300" cy="476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8" name="TextBox 187"/>
          <p:cNvSpPr txBox="1"/>
          <p:nvPr/>
        </p:nvSpPr>
        <p:spPr>
          <a:xfrm>
            <a:off x="-93846" y="1017871"/>
            <a:ext cx="1335505" cy="507831"/>
          </a:xfrm>
          <a:prstGeom prst="rect">
            <a:avLst/>
          </a:prstGeom>
          <a:noFill/>
        </p:spPr>
        <p:txBody>
          <a:bodyPr wrap="square" rtlCol="0">
            <a:spAutoFit/>
          </a:bodyPr>
          <a:lstStyle/>
          <a:p>
            <a:pPr algn="ctr"/>
            <a:r>
              <a:rPr lang="en-US" sz="1350" dirty="0">
                <a:solidFill>
                  <a:srgbClr val="000000"/>
                </a:solidFill>
              </a:rPr>
              <a:t>True Abundances</a:t>
            </a:r>
          </a:p>
        </p:txBody>
      </p:sp>
      <mc:AlternateContent xmlns:mc="http://schemas.openxmlformats.org/markup-compatibility/2006" xmlns:a14="http://schemas.microsoft.com/office/drawing/2010/main">
        <mc:Choice Requires="a14">
          <p:graphicFrame>
            <p:nvGraphicFramePr>
              <p:cNvPr id="194" name="Table 193"/>
              <p:cNvGraphicFramePr>
                <a:graphicFrameLocks noGrp="1"/>
              </p:cNvGraphicFramePr>
              <p:nvPr/>
            </p:nvGraphicFramePr>
            <p:xfrm>
              <a:off x="93846" y="1508758"/>
              <a:ext cx="988996" cy="162306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519764">
                      <a:extLst>
                        <a:ext uri="{9D8B030D-6E8A-4147-A177-3AD203B41FA5}">
                          <a16:colId xmlns:a16="http://schemas.microsoft.com/office/drawing/2014/main" val="1395666471"/>
                        </a:ext>
                      </a:extLst>
                    </a:gridCol>
                    <a:gridCol w="469232">
                      <a:extLst>
                        <a:ext uri="{9D8B030D-6E8A-4147-A177-3AD203B41FA5}">
                          <a16:colId xmlns:a16="http://schemas.microsoft.com/office/drawing/2014/main" val="1632509960"/>
                        </a:ext>
                      </a:extLst>
                    </a:gridCol>
                  </a:tblGrid>
                  <a:tr h="274320">
                    <a:tc>
                      <a:txBody>
                        <a:bodyPr/>
                        <a:lstStyle/>
                        <a:p>
                          <a:pPr algn="ctr"/>
                          <a:r>
                            <a:rPr lang="en-US" sz="1400" dirty="0">
                              <a:solidFill>
                                <a:srgbClr val="000000"/>
                              </a:solidFill>
                            </a:rPr>
                            <a:t>TX</a:t>
                          </a:r>
                        </a:p>
                      </a:txBody>
                      <a:tcPr marL="68580" marR="68580" marT="34290" marB="34290"/>
                    </a:tc>
                    <a:tc>
                      <a:txBody>
                        <a:bodyPr/>
                        <a:lstStyle/>
                        <a:p>
                          <a:pPr algn="ctr"/>
                          <a:r>
                            <a:rPr lang="en-US" sz="1400" dirty="0">
                              <a:solidFill>
                                <a:srgbClr val="000000"/>
                              </a:solidFill>
                            </a:rPr>
                            <a:t>CNT</a:t>
                          </a:r>
                        </a:p>
                      </a:txBody>
                      <a:tcPr marL="68580" marR="68580" marT="34290" marB="34290"/>
                    </a:tc>
                    <a:extLst>
                      <a:ext uri="{0D108BD9-81ED-4DB2-BD59-A6C34878D82A}">
                        <a16:rowId xmlns:a16="http://schemas.microsoft.com/office/drawing/2014/main" val="747227946"/>
                      </a:ext>
                    </a:extLst>
                  </a:tr>
                  <a:tr h="274320">
                    <a:tc>
                      <a:txBody>
                        <a:bodyPr/>
                        <a:lstStyle/>
                        <a:p>
                          <a:r>
                            <a:rPr lang="en-US" sz="1400" dirty="0">
                              <a:solidFill>
                                <a:srgbClr val="000000"/>
                              </a:solidFill>
                            </a:rPr>
                            <a:t>1.A.</a:t>
                          </a:r>
                          <a:r>
                            <a:rPr lang="el-GR" sz="1400" dirty="0">
                              <a:solidFill>
                                <a:srgbClr val="000000"/>
                              </a:solidFill>
                            </a:rPr>
                            <a:t>α</a:t>
                          </a:r>
                          <a:endParaRPr lang="en-US" sz="1400" dirty="0">
                            <a:solidFill>
                              <a:srgbClr val="000000"/>
                            </a:solidFill>
                          </a:endParaRP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1</m:t>
                                    </m:r>
                                  </m:sub>
                                </m:sSub>
                              </m:oMath>
                            </m:oMathPara>
                          </a14:m>
                          <a:endParaRPr lang="en-US" sz="1400" dirty="0">
                            <a:solidFill>
                              <a:srgbClr val="000000"/>
                            </a:solidFill>
                          </a:endParaRPr>
                        </a:p>
                      </a:txBody>
                      <a:tcPr marL="68580" marR="68580" marT="34290" marB="34290"/>
                    </a:tc>
                    <a:extLst>
                      <a:ext uri="{0D108BD9-81ED-4DB2-BD59-A6C34878D82A}">
                        <a16:rowId xmlns:a16="http://schemas.microsoft.com/office/drawing/2014/main" val="1938618388"/>
                      </a:ext>
                    </a:extLst>
                  </a:tr>
                  <a:tr h="274320">
                    <a:tc>
                      <a:txBody>
                        <a:bodyPr/>
                        <a:lstStyle/>
                        <a:p>
                          <a:r>
                            <a:rPr lang="en-US" sz="1400" dirty="0">
                              <a:solidFill>
                                <a:srgbClr val="000000"/>
                              </a:solidFill>
                            </a:rPr>
                            <a:t>1.A.</a:t>
                          </a:r>
                          <a:r>
                            <a:rPr lang="el-GR" sz="1400" dirty="0">
                              <a:solidFill>
                                <a:srgbClr val="000000"/>
                              </a:solidFill>
                            </a:rPr>
                            <a:t>β</a:t>
                          </a:r>
                          <a:endParaRPr lang="en-US" sz="1400" dirty="0">
                            <a:solidFill>
                              <a:srgbClr val="000000"/>
                            </a:solidFill>
                          </a:endParaRP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2</m:t>
                                    </m:r>
                                  </m:sub>
                                </m:sSub>
                              </m:oMath>
                            </m:oMathPara>
                          </a14:m>
                          <a:endParaRPr lang="en-US" sz="1400" dirty="0">
                            <a:solidFill>
                              <a:srgbClr val="000000"/>
                            </a:solidFill>
                          </a:endParaRPr>
                        </a:p>
                      </a:txBody>
                      <a:tcPr marL="68580" marR="68580" marT="34290" marB="34290"/>
                    </a:tc>
                    <a:extLst>
                      <a:ext uri="{0D108BD9-81ED-4DB2-BD59-A6C34878D82A}">
                        <a16:rowId xmlns:a16="http://schemas.microsoft.com/office/drawing/2014/main" val="4252088250"/>
                      </a:ext>
                    </a:extLst>
                  </a:tr>
                  <a:tr h="274320">
                    <a:tc>
                      <a:txBody>
                        <a:bodyPr/>
                        <a:lstStyle/>
                        <a:p>
                          <a:r>
                            <a:rPr lang="en-US" sz="1400" dirty="0">
                              <a:solidFill>
                                <a:srgbClr val="000000"/>
                              </a:solidFill>
                            </a:rPr>
                            <a:t>1.B.</a:t>
                          </a:r>
                          <a:r>
                            <a:rPr lang="el-GR" sz="1400" dirty="0">
                              <a:solidFill>
                                <a:srgbClr val="000000"/>
                              </a:solidFill>
                            </a:rPr>
                            <a:t>α</a:t>
                          </a:r>
                          <a:endParaRPr lang="en-US" sz="1400" dirty="0">
                            <a:solidFill>
                              <a:srgbClr val="000000"/>
                            </a:solidFill>
                          </a:endParaRP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3</m:t>
                                    </m:r>
                                  </m:sub>
                                </m:sSub>
                              </m:oMath>
                            </m:oMathPara>
                          </a14:m>
                          <a:endParaRPr lang="en-US" sz="1400" dirty="0">
                            <a:solidFill>
                              <a:srgbClr val="000000"/>
                            </a:solidFill>
                          </a:endParaRPr>
                        </a:p>
                      </a:txBody>
                      <a:tcPr marL="68580" marR="68580" marT="34290" marB="34290"/>
                    </a:tc>
                    <a:extLst>
                      <a:ext uri="{0D108BD9-81ED-4DB2-BD59-A6C34878D82A}">
                        <a16:rowId xmlns:a16="http://schemas.microsoft.com/office/drawing/2014/main" val="836572409"/>
                      </a:ext>
                    </a:extLst>
                  </a:tr>
                  <a:tr h="274320">
                    <a:tc>
                      <a:txBody>
                        <a:bodyPr/>
                        <a:lstStyle/>
                        <a:p>
                          <a:r>
                            <a:rPr lang="en-US" sz="1400" dirty="0">
                              <a:solidFill>
                                <a:srgbClr val="000000"/>
                              </a:solidFill>
                            </a:rPr>
                            <a:t>1.B.</a:t>
                          </a:r>
                          <a:r>
                            <a:rPr lang="el-GR" sz="1400" dirty="0">
                              <a:solidFill>
                                <a:srgbClr val="000000"/>
                              </a:solidFill>
                            </a:rPr>
                            <a:t>β</a:t>
                          </a:r>
                          <a:endParaRPr lang="en-US" sz="1400" dirty="0">
                            <a:solidFill>
                              <a:srgbClr val="000000"/>
                            </a:solidFill>
                          </a:endParaRPr>
                        </a:p>
                      </a:txBody>
                      <a:tcPr marL="68580" marR="68580" marT="34290" marB="34290"/>
                    </a:tc>
                    <a:tc>
                      <a:txBody>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4</m:t>
                                    </m:r>
                                  </m:sub>
                                </m:sSub>
                              </m:oMath>
                            </m:oMathPara>
                          </a14:m>
                          <a:endParaRPr lang="en-US" sz="1400" dirty="0">
                            <a:solidFill>
                              <a:srgbClr val="000000"/>
                            </a:solidFill>
                          </a:endParaRPr>
                        </a:p>
                      </a:txBody>
                      <a:tcPr marL="68580" marR="68580" marT="34290" marB="34290"/>
                    </a:tc>
                    <a:extLst>
                      <a:ext uri="{0D108BD9-81ED-4DB2-BD59-A6C34878D82A}">
                        <a16:rowId xmlns:a16="http://schemas.microsoft.com/office/drawing/2014/main" val="2297541894"/>
                      </a:ext>
                    </a:extLst>
                  </a:tr>
                </a:tbl>
              </a:graphicData>
            </a:graphic>
          </p:graphicFrame>
        </mc:Choice>
        <mc:Fallback xmlns="">
          <p:graphicFrame>
            <p:nvGraphicFramePr>
              <p:cNvPr id="194" name="Table 193"/>
              <p:cNvGraphicFramePr>
                <a:graphicFrameLocks noGrp="1"/>
              </p:cNvGraphicFramePr>
              <p:nvPr/>
            </p:nvGraphicFramePr>
            <p:xfrm>
              <a:off x="93846" y="1508758"/>
              <a:ext cx="988996" cy="162306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519764">
                      <a:extLst>
                        <a:ext uri="{9D8B030D-6E8A-4147-A177-3AD203B41FA5}">
                          <a16:colId xmlns:a16="http://schemas.microsoft.com/office/drawing/2014/main" val="1395666471"/>
                        </a:ext>
                      </a:extLst>
                    </a:gridCol>
                    <a:gridCol w="469232">
                      <a:extLst>
                        <a:ext uri="{9D8B030D-6E8A-4147-A177-3AD203B41FA5}">
                          <a16:colId xmlns:a16="http://schemas.microsoft.com/office/drawing/2014/main" val="1632509960"/>
                        </a:ext>
                      </a:extLst>
                    </a:gridCol>
                  </a:tblGrid>
                  <a:tr h="281940">
                    <a:tc>
                      <a:txBody>
                        <a:bodyPr/>
                        <a:lstStyle/>
                        <a:p>
                          <a:pPr algn="ctr"/>
                          <a:r>
                            <a:rPr lang="en-US" sz="1400" dirty="0">
                              <a:solidFill>
                                <a:srgbClr val="000000"/>
                              </a:solidFill>
                            </a:rPr>
                            <a:t>TX</a:t>
                          </a:r>
                        </a:p>
                      </a:txBody>
                      <a:tcPr marL="68580" marR="68580" marT="34290" marB="34290"/>
                    </a:tc>
                    <a:tc>
                      <a:txBody>
                        <a:bodyPr/>
                        <a:lstStyle/>
                        <a:p>
                          <a:pPr algn="ctr"/>
                          <a:r>
                            <a:rPr lang="en-US" sz="1400" dirty="0">
                              <a:solidFill>
                                <a:srgbClr val="000000"/>
                              </a:solidFill>
                            </a:rPr>
                            <a:t>CNT</a:t>
                          </a:r>
                        </a:p>
                      </a:txBody>
                      <a:tcPr marL="68580" marR="68580" marT="34290" marB="34290"/>
                    </a:tc>
                    <a:extLst>
                      <a:ext uri="{0D108BD9-81ED-4DB2-BD59-A6C34878D82A}">
                        <a16:rowId xmlns:a16="http://schemas.microsoft.com/office/drawing/2014/main" val="747227946"/>
                      </a:ext>
                    </a:extLst>
                  </a:tr>
                  <a:tr h="495300">
                    <a:tc>
                      <a:txBody>
                        <a:bodyPr/>
                        <a:lstStyle/>
                        <a:p>
                          <a:r>
                            <a:rPr lang="en-US" sz="1400" dirty="0">
                              <a:solidFill>
                                <a:srgbClr val="000000"/>
                              </a:solidFill>
                            </a:rPr>
                            <a:t>1.A.</a:t>
                          </a:r>
                          <a:r>
                            <a:rPr lang="el-GR" sz="1400" dirty="0">
                              <a:solidFill>
                                <a:srgbClr val="000000"/>
                              </a:solidFill>
                            </a:rPr>
                            <a:t>α</a:t>
                          </a:r>
                          <a:endParaRPr lang="en-US" sz="1400" dirty="0">
                            <a:solidFill>
                              <a:srgbClr val="000000"/>
                            </a:solidFill>
                          </a:endParaRPr>
                        </a:p>
                      </a:txBody>
                      <a:tcPr marL="68580" marR="68580" marT="34290" marB="34290"/>
                    </a:tc>
                    <a:tc>
                      <a:txBody>
                        <a:bodyPr/>
                        <a:lstStyle/>
                        <a:p>
                          <a:endParaRPr lang="en-US"/>
                        </a:p>
                      </a:txBody>
                      <a:tcPr marL="68580" marR="68580" marT="34290" marB="34290">
                        <a:blipFill>
                          <a:blip r:embed="rId24"/>
                          <a:stretch>
                            <a:fillRect l="-123377" t="-59756" r="-16883" b="-190244"/>
                          </a:stretch>
                        </a:blipFill>
                      </a:tcPr>
                    </a:tc>
                    <a:extLst>
                      <a:ext uri="{0D108BD9-81ED-4DB2-BD59-A6C34878D82A}">
                        <a16:rowId xmlns:a16="http://schemas.microsoft.com/office/drawing/2014/main" val="1938618388"/>
                      </a:ext>
                    </a:extLst>
                  </a:tr>
                  <a:tr h="281940">
                    <a:tc>
                      <a:txBody>
                        <a:bodyPr/>
                        <a:lstStyle/>
                        <a:p>
                          <a:r>
                            <a:rPr lang="en-US" sz="1400" dirty="0">
                              <a:solidFill>
                                <a:srgbClr val="000000"/>
                              </a:solidFill>
                            </a:rPr>
                            <a:t>1.A.</a:t>
                          </a:r>
                          <a:r>
                            <a:rPr lang="el-GR" sz="1400" dirty="0">
                              <a:solidFill>
                                <a:srgbClr val="000000"/>
                              </a:solidFill>
                            </a:rPr>
                            <a:t>β</a:t>
                          </a:r>
                          <a:endParaRPr lang="en-US" sz="1400" dirty="0">
                            <a:solidFill>
                              <a:srgbClr val="000000"/>
                            </a:solidFill>
                          </a:endParaRPr>
                        </a:p>
                      </a:txBody>
                      <a:tcPr marL="68580" marR="68580" marT="34290" marB="34290"/>
                    </a:tc>
                    <a:tc>
                      <a:txBody>
                        <a:bodyPr/>
                        <a:lstStyle/>
                        <a:p>
                          <a:endParaRPr lang="en-US"/>
                        </a:p>
                      </a:txBody>
                      <a:tcPr marL="68580" marR="68580" marT="34290" marB="34290">
                        <a:blipFill>
                          <a:blip r:embed="rId24"/>
                          <a:stretch>
                            <a:fillRect l="-123377" t="-284783" r="-16883" b="-239130"/>
                          </a:stretch>
                        </a:blipFill>
                      </a:tcPr>
                    </a:tc>
                    <a:extLst>
                      <a:ext uri="{0D108BD9-81ED-4DB2-BD59-A6C34878D82A}">
                        <a16:rowId xmlns:a16="http://schemas.microsoft.com/office/drawing/2014/main" val="4252088250"/>
                      </a:ext>
                    </a:extLst>
                  </a:tr>
                  <a:tr h="281940">
                    <a:tc>
                      <a:txBody>
                        <a:bodyPr/>
                        <a:lstStyle/>
                        <a:p>
                          <a:r>
                            <a:rPr lang="en-US" sz="1400" dirty="0">
                              <a:solidFill>
                                <a:srgbClr val="000000"/>
                              </a:solidFill>
                            </a:rPr>
                            <a:t>1.B.</a:t>
                          </a:r>
                          <a:r>
                            <a:rPr lang="el-GR" sz="1400" dirty="0">
                              <a:solidFill>
                                <a:srgbClr val="000000"/>
                              </a:solidFill>
                            </a:rPr>
                            <a:t>α</a:t>
                          </a:r>
                          <a:endParaRPr lang="en-US" sz="1400" dirty="0">
                            <a:solidFill>
                              <a:srgbClr val="000000"/>
                            </a:solidFill>
                          </a:endParaRPr>
                        </a:p>
                      </a:txBody>
                      <a:tcPr marL="68580" marR="68580" marT="34290" marB="34290"/>
                    </a:tc>
                    <a:tc>
                      <a:txBody>
                        <a:bodyPr/>
                        <a:lstStyle/>
                        <a:p>
                          <a:endParaRPr lang="en-US"/>
                        </a:p>
                      </a:txBody>
                      <a:tcPr marL="68580" marR="68580" marT="34290" marB="34290">
                        <a:blipFill>
                          <a:blip r:embed="rId24"/>
                          <a:stretch>
                            <a:fillRect l="-123377" t="-376596" r="-16883" b="-134043"/>
                          </a:stretch>
                        </a:blipFill>
                      </a:tcPr>
                    </a:tc>
                    <a:extLst>
                      <a:ext uri="{0D108BD9-81ED-4DB2-BD59-A6C34878D82A}">
                        <a16:rowId xmlns:a16="http://schemas.microsoft.com/office/drawing/2014/main" val="836572409"/>
                      </a:ext>
                    </a:extLst>
                  </a:tr>
                  <a:tr h="281940">
                    <a:tc>
                      <a:txBody>
                        <a:bodyPr/>
                        <a:lstStyle/>
                        <a:p>
                          <a:r>
                            <a:rPr lang="en-US" sz="1400" dirty="0">
                              <a:solidFill>
                                <a:srgbClr val="000000"/>
                              </a:solidFill>
                            </a:rPr>
                            <a:t>1.B.</a:t>
                          </a:r>
                          <a:r>
                            <a:rPr lang="el-GR" sz="1400" dirty="0">
                              <a:solidFill>
                                <a:srgbClr val="000000"/>
                              </a:solidFill>
                            </a:rPr>
                            <a:t>β</a:t>
                          </a:r>
                          <a:endParaRPr lang="en-US" sz="1400" dirty="0">
                            <a:solidFill>
                              <a:srgbClr val="000000"/>
                            </a:solidFill>
                          </a:endParaRPr>
                        </a:p>
                      </a:txBody>
                      <a:tcPr marL="68580" marR="68580" marT="34290" marB="34290"/>
                    </a:tc>
                    <a:tc>
                      <a:txBody>
                        <a:bodyPr/>
                        <a:lstStyle/>
                        <a:p>
                          <a:endParaRPr lang="en-US"/>
                        </a:p>
                      </a:txBody>
                      <a:tcPr marL="68580" marR="68580" marT="34290" marB="34290">
                        <a:blipFill>
                          <a:blip r:embed="rId24"/>
                          <a:stretch>
                            <a:fillRect l="-123377" t="-486957" r="-16883" b="-36957"/>
                          </a:stretch>
                        </a:blipFill>
                      </a:tcPr>
                    </a:tc>
                    <a:extLst>
                      <a:ext uri="{0D108BD9-81ED-4DB2-BD59-A6C34878D82A}">
                        <a16:rowId xmlns:a16="http://schemas.microsoft.com/office/drawing/2014/main" val="2297541894"/>
                      </a:ext>
                    </a:extLst>
                  </a:tr>
                </a:tbl>
              </a:graphicData>
            </a:graphic>
          </p:graphicFrame>
        </mc:Fallback>
      </mc:AlternateContent>
      <p:sp>
        <p:nvSpPr>
          <p:cNvPr id="200" name="TextBox 199"/>
          <p:cNvSpPr txBox="1"/>
          <p:nvPr/>
        </p:nvSpPr>
        <p:spPr>
          <a:xfrm>
            <a:off x="4685097" y="994678"/>
            <a:ext cx="4280835" cy="507831"/>
          </a:xfrm>
          <a:prstGeom prst="rect">
            <a:avLst/>
          </a:prstGeom>
          <a:noFill/>
        </p:spPr>
        <p:txBody>
          <a:bodyPr wrap="square" rtlCol="0">
            <a:spAutoFit/>
          </a:bodyPr>
          <a:lstStyle/>
          <a:p>
            <a:pPr algn="ctr"/>
            <a:r>
              <a:rPr lang="en-US" sz="1350" u="sng" dirty="0">
                <a:solidFill>
                  <a:srgbClr val="000000"/>
                </a:solidFill>
                <a:latin typeface="Times New Roman" panose="02020603050405020304" pitchFamily="18" charset="0"/>
                <a:cs typeface="Times New Roman" panose="02020603050405020304" pitchFamily="18" charset="0"/>
              </a:rPr>
              <a:t>Aligned Reads allow counts of compatible transcript patterns to be captured.</a:t>
            </a:r>
          </a:p>
        </p:txBody>
      </p:sp>
      <p:sp>
        <p:nvSpPr>
          <p:cNvPr id="201" name="Oval 200"/>
          <p:cNvSpPr/>
          <p:nvPr/>
        </p:nvSpPr>
        <p:spPr>
          <a:xfrm>
            <a:off x="693019" y="1833613"/>
            <a:ext cx="310415" cy="1061185"/>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endParaRPr>
          </a:p>
        </p:txBody>
      </p:sp>
      <p:sp>
        <p:nvSpPr>
          <p:cNvPr id="204" name="TextBox 203"/>
          <p:cNvSpPr txBox="1"/>
          <p:nvPr/>
        </p:nvSpPr>
        <p:spPr>
          <a:xfrm>
            <a:off x="22573" y="3100542"/>
            <a:ext cx="1183907" cy="1754326"/>
          </a:xfrm>
          <a:prstGeom prst="rect">
            <a:avLst/>
          </a:prstGeom>
          <a:noFill/>
        </p:spPr>
        <p:txBody>
          <a:bodyPr wrap="square" rtlCol="0">
            <a:spAutoFit/>
          </a:bodyPr>
          <a:lstStyle/>
          <a:p>
            <a:r>
              <a:rPr lang="en-US" sz="1350" dirty="0">
                <a:solidFill>
                  <a:srgbClr val="000000"/>
                </a:solidFill>
              </a:rPr>
              <a:t>We are interested in the vector of true abundances, and estimate these through EM.</a:t>
            </a:r>
          </a:p>
        </p:txBody>
      </p:sp>
      <p:grpSp>
        <p:nvGrpSpPr>
          <p:cNvPr id="268" name="Group 267"/>
          <p:cNvGrpSpPr/>
          <p:nvPr/>
        </p:nvGrpSpPr>
        <p:grpSpPr>
          <a:xfrm>
            <a:off x="2846771" y="3138888"/>
            <a:ext cx="1652588" cy="1733901"/>
            <a:chOff x="4228831" y="4223686"/>
            <a:chExt cx="2203450" cy="2311868"/>
          </a:xfrm>
        </p:grpSpPr>
        <p:sp>
          <p:nvSpPr>
            <p:cNvPr id="213" name="Rectangle 212"/>
            <p:cNvSpPr/>
            <p:nvPr/>
          </p:nvSpPr>
          <p:spPr>
            <a:xfrm>
              <a:off x="4228831" y="4223686"/>
              <a:ext cx="2203450" cy="2311868"/>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000000"/>
                </a:solidFill>
              </a:endParaRPr>
            </a:p>
          </p:txBody>
        </p:sp>
        <p:sp>
          <p:nvSpPr>
            <p:cNvPr id="214" name="TextBox 213"/>
            <p:cNvSpPr txBox="1"/>
            <p:nvPr/>
          </p:nvSpPr>
          <p:spPr>
            <a:xfrm>
              <a:off x="4312119" y="4274853"/>
              <a:ext cx="2050179" cy="677108"/>
            </a:xfrm>
            <a:prstGeom prst="rect">
              <a:avLst/>
            </a:prstGeom>
            <a:noFill/>
            <a:ln>
              <a:solidFill>
                <a:srgbClr val="000000"/>
              </a:solidFill>
            </a:ln>
          </p:spPr>
          <p:txBody>
            <a:bodyPr wrap="square" rtlCol="0">
              <a:spAutoFit/>
            </a:bodyPr>
            <a:lstStyle/>
            <a:p>
              <a:pPr algn="ctr"/>
              <a:r>
                <a:rPr lang="en-US" sz="1350" dirty="0">
                  <a:solidFill>
                    <a:srgbClr val="000000"/>
                  </a:solidFill>
                  <a:latin typeface="Times New Roman" panose="02020603050405020304" pitchFamily="18" charset="0"/>
                  <a:cs typeface="Times New Roman" panose="02020603050405020304" pitchFamily="18" charset="0"/>
                </a:rPr>
                <a:t>Expectation Maximization</a:t>
              </a:r>
            </a:p>
          </p:txBody>
        </p:sp>
      </p:grpSp>
      <p:pic>
        <p:nvPicPr>
          <p:cNvPr id="269" name="Picture 268"/>
          <p:cNvPicPr>
            <a:picLocks noChangeAspect="1"/>
          </p:cNvPicPr>
          <p:nvPr/>
        </p:nvPicPr>
        <p:blipFill>
          <a:blip r:embed="rId25"/>
          <a:stretch>
            <a:fillRect/>
          </a:stretch>
        </p:blipFill>
        <p:spPr>
          <a:xfrm flipH="1">
            <a:off x="4435176" y="3366767"/>
            <a:ext cx="562405" cy="676715"/>
          </a:xfrm>
          <a:prstGeom prst="rect">
            <a:avLst/>
          </a:prstGeom>
        </p:spPr>
      </p:pic>
      <mc:AlternateContent xmlns:mc="http://schemas.openxmlformats.org/markup-compatibility/2006" xmlns:a14="http://schemas.microsoft.com/office/drawing/2010/main">
        <mc:Choice Requires="a14">
          <p:sp>
            <p:nvSpPr>
              <p:cNvPr id="270" name="TextBox 269"/>
              <p:cNvSpPr txBox="1"/>
              <p:nvPr/>
            </p:nvSpPr>
            <p:spPr>
              <a:xfrm>
                <a:off x="2800951" y="3789947"/>
                <a:ext cx="1819175" cy="919739"/>
              </a:xfrm>
              <a:prstGeom prst="rect">
                <a:avLst/>
              </a:prstGeom>
              <a:noFill/>
            </p:spPr>
            <p:txBody>
              <a:bodyPr wrap="square" rtlCol="0">
                <a:spAutoFit/>
              </a:bodyPr>
              <a:lstStyle/>
              <a:p>
                <a:r>
                  <a:rPr lang="en-US" sz="1350" dirty="0">
                    <a:solidFill>
                      <a:srgbClr val="000000"/>
                    </a:solidFill>
                  </a:rPr>
                  <a:t>[E-Step] </a:t>
                </a:r>
                <a14:m>
                  <m:oMath xmlns:m="http://schemas.openxmlformats.org/officeDocument/2006/math">
                    <m:r>
                      <a:rPr lang="en-US" sz="1350">
                        <a:solidFill>
                          <a:srgbClr val="000000"/>
                        </a:solidFill>
                        <a:latin typeface="Cambria Math" panose="02040503050406030204" pitchFamily="18" charset="0"/>
                      </a:rPr>
                      <m:t>    </m:t>
                    </m:r>
                    <m:r>
                      <a:rPr lang="en-US" sz="1350" i="1">
                        <a:solidFill>
                          <a:srgbClr val="000000"/>
                        </a:solidFill>
                        <a:latin typeface="Cambria Math" panose="02040503050406030204" pitchFamily="18" charset="0"/>
                      </a:rPr>
                      <m:t>𝐸</m:t>
                    </m:r>
                    <m:d>
                      <m:dPr>
                        <m:endChr m:val="|"/>
                        <m:ctrlPr>
                          <a:rPr lang="en-US" sz="1350" i="1">
                            <a:solidFill>
                              <a:srgbClr val="000000"/>
                            </a:solidFill>
                            <a:latin typeface="Cambria Math" panose="02040503050406030204" pitchFamily="18" charset="0"/>
                          </a:rPr>
                        </m:ctrlPr>
                      </m:dPr>
                      <m:e>
                        <m:acc>
                          <m:accPr>
                            <m:chr m:val="⃗"/>
                            <m:ctrlPr>
                              <a:rPr lang="en-US" sz="1350" b="1" i="1">
                                <a:solidFill>
                                  <a:srgbClr val="000000"/>
                                </a:solidFill>
                                <a:latin typeface="Cambria Math" panose="02040503050406030204" pitchFamily="18" charset="0"/>
                              </a:rPr>
                            </m:ctrlPr>
                          </m:accPr>
                          <m:e>
                            <m:r>
                              <a:rPr lang="en-US" sz="1350" b="1" i="1">
                                <a:solidFill>
                                  <a:srgbClr val="000000"/>
                                </a:solidFill>
                                <a:latin typeface="Cambria Math" panose="02040503050406030204" pitchFamily="18" charset="0"/>
                              </a:rPr>
                              <m:t>𝒙</m:t>
                            </m:r>
                          </m:e>
                        </m:acc>
                        <m:r>
                          <a:rPr lang="en-US" sz="1350" i="1">
                            <a:solidFill>
                              <a:srgbClr val="000000"/>
                            </a:solidFill>
                            <a:latin typeface="Cambria Math" panose="02040503050406030204" pitchFamily="18" charset="0"/>
                          </a:rPr>
                          <m:t> </m:t>
                        </m:r>
                      </m:e>
                    </m:d>
                    <m:acc>
                      <m:accPr>
                        <m:chr m:val="⃗"/>
                        <m:ctrlPr>
                          <a:rPr lang="en-US" sz="1350" b="1" i="1">
                            <a:solidFill>
                              <a:srgbClr val="000000"/>
                            </a:solidFill>
                            <a:latin typeface="Cambria Math" panose="02040503050406030204" pitchFamily="18" charset="0"/>
                          </a:rPr>
                        </m:ctrlPr>
                      </m:accPr>
                      <m:e>
                        <m:r>
                          <a:rPr lang="en-US" sz="1350" b="1" i="1">
                            <a:solidFill>
                              <a:srgbClr val="000000"/>
                            </a:solidFill>
                            <a:latin typeface="Cambria Math" panose="02040503050406030204" pitchFamily="18" charset="0"/>
                          </a:rPr>
                          <m:t> </m:t>
                        </m:r>
                        <m:r>
                          <a:rPr lang="en-US" sz="1350" b="1" i="1">
                            <a:solidFill>
                              <a:srgbClr val="000000"/>
                            </a:solidFill>
                            <a:latin typeface="Cambria Math" panose="02040503050406030204" pitchFamily="18" charset="0"/>
                          </a:rPr>
                          <m:t>𝒏</m:t>
                        </m:r>
                      </m:e>
                    </m:acc>
                    <m:r>
                      <a:rPr lang="en-US" sz="1350" i="1">
                        <a:solidFill>
                          <a:srgbClr val="000000"/>
                        </a:solidFill>
                        <a:latin typeface="Cambria Math" panose="02040503050406030204" pitchFamily="18" charset="0"/>
                      </a:rPr>
                      <m:t>)</m:t>
                    </m:r>
                  </m:oMath>
                </a14:m>
                <a:endParaRPr lang="en-US" sz="1350" dirty="0">
                  <a:solidFill>
                    <a:srgbClr val="000000"/>
                  </a:solidFill>
                </a:endParaRPr>
              </a:p>
              <a:p>
                <a:endParaRPr lang="en-US" sz="1350" b="1" dirty="0">
                  <a:solidFill>
                    <a:srgbClr val="000000"/>
                  </a:solidFill>
                </a:endParaRPr>
              </a:p>
              <a:p>
                <a:r>
                  <a:rPr lang="en-US" sz="1350" dirty="0">
                    <a:solidFill>
                      <a:srgbClr val="000000"/>
                    </a:solidFill>
                  </a:rPr>
                  <a:t>[M-Step]   </a:t>
                </a:r>
                <a14:m>
                  <m:oMath xmlns:m="http://schemas.openxmlformats.org/officeDocument/2006/math">
                    <m:f>
                      <m:fPr>
                        <m:ctrlPr>
                          <a:rPr lang="en-US" sz="1350" b="1" i="1">
                            <a:solidFill>
                              <a:srgbClr val="000000"/>
                            </a:solidFill>
                            <a:latin typeface="Cambria Math" panose="02040503050406030204" pitchFamily="18" charset="0"/>
                          </a:rPr>
                        </m:ctrlPr>
                      </m:fPr>
                      <m:num>
                        <m:r>
                          <a:rPr lang="en-US" sz="1350" b="1" i="1">
                            <a:solidFill>
                              <a:srgbClr val="000000"/>
                            </a:solidFill>
                            <a:latin typeface="Cambria Math" panose="02040503050406030204" pitchFamily="18" charset="0"/>
                          </a:rPr>
                          <m:t>𝝏</m:t>
                        </m:r>
                        <m:r>
                          <a:rPr lang="en-US" sz="1350" b="1" i="1">
                            <a:solidFill>
                              <a:srgbClr val="000000"/>
                            </a:solidFill>
                            <a:latin typeface="Cambria Math" panose="02040503050406030204" pitchFamily="18" charset="0"/>
                          </a:rPr>
                          <m:t>𝑳</m:t>
                        </m:r>
                        <m:d>
                          <m:dPr>
                            <m:ctrlPr>
                              <a:rPr lang="en-US" sz="1350" b="1" i="1">
                                <a:solidFill>
                                  <a:srgbClr val="000000"/>
                                </a:solidFill>
                                <a:latin typeface="Cambria Math" panose="02040503050406030204" pitchFamily="18" charset="0"/>
                              </a:rPr>
                            </m:ctrlPr>
                          </m:dPr>
                          <m:e>
                            <m:acc>
                              <m:accPr>
                                <m:chr m:val="̂"/>
                                <m:ctrlPr>
                                  <a:rPr lang="en-US" sz="1350" b="1" i="1">
                                    <a:solidFill>
                                      <a:srgbClr val="000000"/>
                                    </a:solidFill>
                                    <a:latin typeface="Cambria Math" panose="02040503050406030204" pitchFamily="18" charset="0"/>
                                  </a:rPr>
                                </m:ctrlPr>
                              </m:accPr>
                              <m:e>
                                <m:r>
                                  <a:rPr lang="en-US" sz="1350" b="1" i="1">
                                    <a:solidFill>
                                      <a:srgbClr val="000000"/>
                                    </a:solidFill>
                                    <a:latin typeface="Cambria Math" panose="02040503050406030204" pitchFamily="18" charset="0"/>
                                  </a:rPr>
                                  <m:t>𝜸</m:t>
                                </m:r>
                              </m:e>
                            </m:acc>
                          </m:e>
                          <m:e>
                            <m:acc>
                              <m:accPr>
                                <m:chr m:val="⃗"/>
                                <m:ctrlPr>
                                  <a:rPr lang="en-US" sz="1350" b="1" i="1">
                                    <a:solidFill>
                                      <a:srgbClr val="000000"/>
                                    </a:solidFill>
                                    <a:latin typeface="Cambria Math" panose="02040503050406030204" pitchFamily="18" charset="0"/>
                                  </a:rPr>
                                </m:ctrlPr>
                              </m:accPr>
                              <m:e>
                                <m:r>
                                  <a:rPr lang="en-US" sz="1350" b="1" i="1">
                                    <a:solidFill>
                                      <a:srgbClr val="000000"/>
                                    </a:solidFill>
                                    <a:latin typeface="Cambria Math" panose="02040503050406030204" pitchFamily="18" charset="0"/>
                                  </a:rPr>
                                  <m:t>𝒙</m:t>
                                </m:r>
                              </m:e>
                            </m:acc>
                          </m:e>
                        </m:d>
                      </m:num>
                      <m:den>
                        <m:r>
                          <a:rPr lang="en-US" sz="1350" b="1" i="1">
                            <a:solidFill>
                              <a:srgbClr val="000000"/>
                            </a:solidFill>
                            <a:latin typeface="Cambria Math" panose="02040503050406030204" pitchFamily="18" charset="0"/>
                          </a:rPr>
                          <m:t>𝝏</m:t>
                        </m:r>
                        <m:acc>
                          <m:accPr>
                            <m:chr m:val="̂"/>
                            <m:ctrlPr>
                              <a:rPr lang="en-US" sz="1350" b="1" i="1">
                                <a:solidFill>
                                  <a:srgbClr val="000000"/>
                                </a:solidFill>
                                <a:latin typeface="Cambria Math" panose="02040503050406030204" pitchFamily="18" charset="0"/>
                              </a:rPr>
                            </m:ctrlPr>
                          </m:accPr>
                          <m:e>
                            <m:r>
                              <a:rPr lang="en-US" sz="1350" b="1" i="1">
                                <a:solidFill>
                                  <a:srgbClr val="000000"/>
                                </a:solidFill>
                                <a:latin typeface="Cambria Math" panose="02040503050406030204" pitchFamily="18" charset="0"/>
                              </a:rPr>
                              <m:t>𝜸</m:t>
                            </m:r>
                          </m:e>
                        </m:acc>
                      </m:den>
                    </m:f>
                    <m:r>
                      <a:rPr lang="en-US" sz="1350" b="1" i="1">
                        <a:solidFill>
                          <a:srgbClr val="000000"/>
                        </a:solidFill>
                        <a:latin typeface="Cambria Math" panose="02040503050406030204" pitchFamily="18" charset="0"/>
                      </a:rPr>
                      <m:t>=</m:t>
                    </m:r>
                    <m:r>
                      <a:rPr lang="en-US" sz="1350" b="1" i="1">
                        <a:solidFill>
                          <a:srgbClr val="000000"/>
                        </a:solidFill>
                        <a:latin typeface="Cambria Math" panose="02040503050406030204" pitchFamily="18" charset="0"/>
                      </a:rPr>
                      <m:t>𝟎</m:t>
                    </m:r>
                  </m:oMath>
                </a14:m>
                <a:endParaRPr lang="en-US" sz="1350" b="1" dirty="0">
                  <a:solidFill>
                    <a:srgbClr val="000000"/>
                  </a:solidFill>
                </a:endParaRPr>
              </a:p>
            </p:txBody>
          </p:sp>
        </mc:Choice>
        <mc:Fallback xmlns="">
          <p:sp>
            <p:nvSpPr>
              <p:cNvPr id="270" name="TextBox 269"/>
              <p:cNvSpPr txBox="1">
                <a:spLocks noRot="1" noChangeAspect="1" noMove="1" noResize="1" noEditPoints="1" noAdjustHandles="1" noChangeArrowheads="1" noChangeShapeType="1" noTextEdit="1"/>
              </p:cNvSpPr>
              <p:nvPr/>
            </p:nvSpPr>
            <p:spPr>
              <a:xfrm>
                <a:off x="2800951" y="3789947"/>
                <a:ext cx="1819175" cy="919739"/>
              </a:xfrm>
              <a:prstGeom prst="rect">
                <a:avLst/>
              </a:prstGeom>
              <a:blipFill>
                <a:blip r:embed="rId26"/>
                <a:stretch>
                  <a:fillRect l="-669" t="-13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1" name="TextBox 270"/>
              <p:cNvSpPr txBox="1"/>
              <p:nvPr/>
            </p:nvSpPr>
            <p:spPr>
              <a:xfrm>
                <a:off x="4517857" y="4035504"/>
                <a:ext cx="3151762" cy="715581"/>
              </a:xfrm>
              <a:prstGeom prst="rect">
                <a:avLst/>
              </a:prstGeom>
              <a:noFill/>
            </p:spPr>
            <p:txBody>
              <a:bodyPr wrap="square" rtlCol="0">
                <a:spAutoFit/>
              </a:bodyPr>
              <a:lstStyle/>
              <a:p>
                <a:r>
                  <a:rPr lang="en-US" sz="1350" dirty="0">
                    <a:solidFill>
                      <a:srgbClr val="000000"/>
                    </a:solidFill>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𝜸</m:t>
                        </m:r>
                      </m:e>
                    </m:acc>
                  </m:oMath>
                </a14:m>
                <a:r>
                  <a:rPr lang="en-US" sz="1350" b="1"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is the vector of proportions associated with the transcriptome, and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𝒏</m:t>
                        </m:r>
                      </m:e>
                    </m:acc>
                  </m:oMath>
                </a14:m>
                <a:r>
                  <a:rPr lang="en-US" sz="1350" b="1"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is the set of pattern counts from alignment.</a:t>
                </a:r>
                <a:endParaRPr lang="en-US" sz="1350" b="1" dirty="0">
                  <a:solidFill>
                    <a:srgbClr val="000000"/>
                  </a:solidFill>
                  <a:latin typeface="Times New Roman" panose="02020603050405020304" pitchFamily="18" charset="0"/>
                  <a:cs typeface="Times New Roman" panose="02020603050405020304" pitchFamily="18" charset="0"/>
                </a:endParaRPr>
              </a:p>
            </p:txBody>
          </p:sp>
        </mc:Choice>
        <mc:Fallback>
          <p:sp>
            <p:nvSpPr>
              <p:cNvPr id="271" name="TextBox 270"/>
              <p:cNvSpPr txBox="1">
                <a:spLocks noRot="1" noChangeAspect="1" noMove="1" noResize="1" noEditPoints="1" noAdjustHandles="1" noChangeArrowheads="1" noChangeShapeType="1" noTextEdit="1"/>
              </p:cNvSpPr>
              <p:nvPr/>
            </p:nvSpPr>
            <p:spPr>
              <a:xfrm>
                <a:off x="4517857" y="4035504"/>
                <a:ext cx="3151762" cy="715581"/>
              </a:xfrm>
              <a:prstGeom prst="rect">
                <a:avLst/>
              </a:prstGeom>
              <a:blipFill>
                <a:blip r:embed="rId27"/>
                <a:stretch>
                  <a:fillRect l="-387" t="-1709" r="-774" b="-8547"/>
                </a:stretch>
              </a:blipFill>
            </p:spPr>
            <p:txBody>
              <a:bodyPr/>
              <a:lstStyle/>
              <a:p>
                <a:r>
                  <a:rPr lang="en-US">
                    <a:noFill/>
                  </a:rPr>
                  <a:t> </a:t>
                </a:r>
              </a:p>
            </p:txBody>
          </p:sp>
        </mc:Fallback>
      </mc:AlternateContent>
    </p:spTree>
    <p:extLst>
      <p:ext uri="{BB962C8B-B14F-4D97-AF65-F5344CB8AC3E}">
        <p14:creationId xmlns:p14="http://schemas.microsoft.com/office/powerpoint/2010/main" val="73808940"/>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62256" y="133835"/>
            <a:ext cx="10241528"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(Genetic Abundance Estimation) [M-</a:t>
            </a:r>
            <a:r>
              <a:rPr lang="en-US" sz="2100" dirty="0" err="1">
                <a:solidFill>
                  <a:srgbClr val="626462"/>
                </a:solidFill>
                <a:latin typeface="Times New Roman" panose="02020603050405020304" pitchFamily="18" charset="0"/>
                <a:cs typeface="Times New Roman" panose="02020603050405020304" pitchFamily="18" charset="0"/>
              </a:rPr>
              <a:t>Ste</a:t>
            </a:r>
            <a:r>
              <a:rPr lang="en-US" sz="2100" dirty="0">
                <a:solidFill>
                  <a:srgbClr val="626462"/>
                </a:solidFill>
                <a:latin typeface="Times New Roman" panose="02020603050405020304" pitchFamily="18" charset="0"/>
                <a:cs typeface="Times New Roman" panose="02020603050405020304" pitchFamily="18" charset="0"/>
              </a:rPr>
              <a:t>p]</a:t>
            </a:r>
          </a:p>
        </p:txBody>
      </p:sp>
      <mc:AlternateContent xmlns:mc="http://schemas.openxmlformats.org/markup-compatibility/2006" xmlns:a14="http://schemas.microsoft.com/office/drawing/2010/main">
        <mc:Choice Requires="a14">
          <p:sp>
            <p:nvSpPr>
              <p:cNvPr id="3" name="TextBox 2"/>
              <p:cNvSpPr txBox="1"/>
              <p:nvPr/>
            </p:nvSpPr>
            <p:spPr>
              <a:xfrm>
                <a:off x="300242" y="490232"/>
                <a:ext cx="9779330" cy="533095"/>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Clearly, the distribution of the reads among their true transcript sources can be modeled as multinomial. </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The probability distribution of the count vector of the true abundances,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𝑿</m:t>
                        </m:r>
                      </m:e>
                    </m:acc>
                  </m:oMath>
                </a14:m>
                <a:r>
                  <a:rPr lang="en-US" sz="1350" b="1"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is</a:t>
                </a:r>
                <a:r>
                  <a:rPr lang="en-US" sz="1350" b="1" dirty="0">
                    <a:solidFill>
                      <a:srgbClr val="000000"/>
                    </a:solidFill>
                    <a:latin typeface="Times New Roman" panose="02020603050405020304" pitchFamily="18" charset="0"/>
                    <a:cs typeface="Times New Roman" panose="02020603050405020304" pitchFamily="18" charset="0"/>
                  </a:rPr>
                  <a:t> </a:t>
                </a:r>
              </a:p>
            </p:txBody>
          </p:sp>
        </mc:Choice>
        <mc:Fallback xmlns="">
          <p:sp>
            <p:nvSpPr>
              <p:cNvPr id="3" name="TextBox 2"/>
              <p:cNvSpPr txBox="1">
                <a:spLocks noRot="1" noChangeAspect="1" noMove="1" noResize="1" noEditPoints="1" noAdjustHandles="1" noChangeArrowheads="1" noChangeShapeType="1" noTextEdit="1"/>
              </p:cNvSpPr>
              <p:nvPr/>
            </p:nvSpPr>
            <p:spPr>
              <a:xfrm>
                <a:off x="300242" y="490232"/>
                <a:ext cx="9779330" cy="533095"/>
              </a:xfrm>
              <a:prstGeom prst="rect">
                <a:avLst/>
              </a:prstGeom>
              <a:blipFill>
                <a:blip r:embed="rId2"/>
                <a:stretch>
                  <a:fillRect l="-62" t="-1136" b="-102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750770" y="996215"/>
                <a:ext cx="7175634" cy="6806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Pr</m:t>
                          </m:r>
                        </m:fName>
                        <m:e>
                          <m:d>
                            <m:dPr>
                              <m:ctrlPr>
                                <a:rPr lang="en-US" sz="1350" i="1">
                                  <a:latin typeface="Cambria Math" panose="02040503050406030204" pitchFamily="18" charset="0"/>
                                </a:rPr>
                              </m:ctrlPr>
                            </m:dPr>
                            <m:e>
                              <m:acc>
                                <m:accPr>
                                  <m:chr m:val="⃗"/>
                                  <m:ctrlPr>
                                    <a:rPr lang="en-US" sz="1350" b="1" i="1">
                                      <a:latin typeface="Cambria Math" panose="02040503050406030204" pitchFamily="18" charset="0"/>
                                    </a:rPr>
                                  </m:ctrlPr>
                                </m:accPr>
                                <m:e>
                                  <m:r>
                                    <a:rPr lang="en-US" sz="1350" b="1" i="1">
                                      <a:latin typeface="Cambria Math" panose="02040503050406030204" pitchFamily="18" charset="0"/>
                                    </a:rPr>
                                    <m:t>𝑿</m:t>
                                  </m:r>
                                </m:e>
                              </m:acc>
                              <m:r>
                                <a:rPr lang="en-US" sz="1350" b="1" i="1">
                                  <a:latin typeface="Cambria Math" panose="02040503050406030204" pitchFamily="18" charset="0"/>
                                </a:rPr>
                                <m:t>=</m:t>
                              </m:r>
                              <m:acc>
                                <m:accPr>
                                  <m:chr m:val="⃗"/>
                                  <m:ctrlPr>
                                    <a:rPr lang="en-US" sz="1350" b="1" i="1">
                                      <a:latin typeface="Cambria Math" panose="02040503050406030204" pitchFamily="18" charset="0"/>
                                    </a:rPr>
                                  </m:ctrlPr>
                                </m:accPr>
                                <m:e>
                                  <m:r>
                                    <a:rPr lang="en-US" sz="1350" b="1" i="1">
                                      <a:latin typeface="Cambria Math" panose="02040503050406030204" pitchFamily="18" charset="0"/>
                                    </a:rPr>
                                    <m:t>𝒙</m:t>
                                  </m:r>
                                </m:e>
                              </m:acc>
                            </m:e>
                          </m:d>
                        </m:e>
                      </m:func>
                      <m:r>
                        <a:rPr lang="en-US" sz="1350" b="1" i="1">
                          <a:latin typeface="Cambria Math" panose="02040503050406030204" pitchFamily="18" charset="0"/>
                        </a:rPr>
                        <m:t>=</m:t>
                      </m:r>
                      <m:f>
                        <m:fPr>
                          <m:ctrlPr>
                            <a:rPr lang="en-US" sz="1350" b="1" i="1">
                              <a:latin typeface="Cambria Math" panose="02040503050406030204" pitchFamily="18" charset="0"/>
                            </a:rPr>
                          </m:ctrlPr>
                        </m:fPr>
                        <m:num>
                          <m:d>
                            <m:dPr>
                              <m:ctrlPr>
                                <a:rPr lang="en-US" sz="1350" b="1" i="1">
                                  <a:latin typeface="Cambria Math" panose="02040503050406030204" pitchFamily="18" charset="0"/>
                                </a:rPr>
                              </m:ctrlPr>
                            </m:dPr>
                            <m:e>
                              <m:nary>
                                <m:naryPr>
                                  <m:chr m:val="∑"/>
                                  <m:ctrlPr>
                                    <a:rPr lang="en-US" sz="1350" b="1" i="1">
                                      <a:latin typeface="Cambria Math" panose="02040503050406030204" pitchFamily="18" charset="0"/>
                                    </a:rPr>
                                  </m:ctrlPr>
                                </m:naryPr>
                                <m:sub>
                                  <m:r>
                                    <m:rPr>
                                      <m:brk m:alnAt="23"/>
                                    </m:rP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𝟏</m:t>
                                  </m:r>
                                </m:sub>
                                <m:sup>
                                  <m:r>
                                    <a:rPr lang="en-US" sz="1350" b="1" i="1">
                                      <a:latin typeface="Cambria Math" panose="02040503050406030204" pitchFamily="18" charset="0"/>
                                    </a:rPr>
                                    <m:t>𝑵</m:t>
                                  </m:r>
                                </m:sup>
                                <m:e>
                                  <m:sSub>
                                    <m:sSubPr>
                                      <m:ctrlPr>
                                        <a:rPr lang="en-US" sz="1350" b="1" i="1">
                                          <a:latin typeface="Cambria Math" panose="02040503050406030204" pitchFamily="18" charset="0"/>
                                        </a:rPr>
                                      </m:ctrlPr>
                                    </m:sSubPr>
                                    <m:e>
                                      <m:r>
                                        <a:rPr lang="en-US" sz="1350" b="1" i="1">
                                          <a:latin typeface="Cambria Math" panose="02040503050406030204" pitchFamily="18" charset="0"/>
                                        </a:rPr>
                                        <m:t>𝒙</m:t>
                                      </m:r>
                                    </m:e>
                                    <m:sub>
                                      <m:r>
                                        <a:rPr lang="en-US" sz="1350" b="1" i="1">
                                          <a:latin typeface="Cambria Math" panose="02040503050406030204" pitchFamily="18" charset="0"/>
                                        </a:rPr>
                                        <m:t>𝒊</m:t>
                                      </m:r>
                                    </m:sub>
                                  </m:sSub>
                                </m:e>
                              </m:nary>
                            </m:e>
                          </m:d>
                          <m:r>
                            <a:rPr lang="en-US" sz="1350" b="1" i="1">
                              <a:latin typeface="Cambria Math" panose="02040503050406030204" pitchFamily="18" charset="0"/>
                            </a:rPr>
                            <m:t>!</m:t>
                          </m:r>
                        </m:num>
                        <m:den>
                          <m:nary>
                            <m:naryPr>
                              <m:chr m:val="∏"/>
                              <m:ctrlPr>
                                <a:rPr lang="en-US" sz="1350" b="1" i="1">
                                  <a:latin typeface="Cambria Math" panose="02040503050406030204" pitchFamily="18" charset="0"/>
                                </a:rPr>
                              </m:ctrlPr>
                            </m:naryPr>
                            <m:sub>
                              <m: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𝟏</m:t>
                              </m:r>
                            </m:sub>
                            <m:sup>
                              <m:r>
                                <a:rPr lang="en-US" sz="1350" b="1" i="1">
                                  <a:latin typeface="Cambria Math" panose="02040503050406030204" pitchFamily="18" charset="0"/>
                                </a:rPr>
                                <m:t>𝑵</m:t>
                              </m:r>
                            </m:sup>
                            <m:e>
                              <m:d>
                                <m:dPr>
                                  <m:ctrlPr>
                                    <a:rPr lang="en-US" sz="1350" b="1" i="1">
                                      <a:latin typeface="Cambria Math" panose="02040503050406030204" pitchFamily="18" charset="0"/>
                                    </a:rPr>
                                  </m:ctrlPr>
                                </m:dPr>
                                <m:e>
                                  <m:sSub>
                                    <m:sSubPr>
                                      <m:ctrlPr>
                                        <a:rPr lang="en-US" sz="1350" b="1" i="1">
                                          <a:latin typeface="Cambria Math" panose="02040503050406030204" pitchFamily="18" charset="0"/>
                                        </a:rPr>
                                      </m:ctrlPr>
                                    </m:sSubPr>
                                    <m:e>
                                      <m:r>
                                        <a:rPr lang="en-US" sz="1350" b="1" i="1">
                                          <a:latin typeface="Cambria Math" panose="02040503050406030204" pitchFamily="18" charset="0"/>
                                        </a:rPr>
                                        <m:t>𝒙</m:t>
                                      </m:r>
                                    </m:e>
                                    <m:sub>
                                      <m:r>
                                        <a:rPr lang="en-US" sz="1350" b="1" i="1">
                                          <a:latin typeface="Cambria Math" panose="02040503050406030204" pitchFamily="18" charset="0"/>
                                        </a:rPr>
                                        <m:t>𝒊</m:t>
                                      </m:r>
                                    </m:sub>
                                  </m:sSub>
                                </m:e>
                              </m:d>
                              <m:r>
                                <a:rPr lang="en-US" sz="1350" b="1" i="1">
                                  <a:latin typeface="Cambria Math" panose="02040503050406030204" pitchFamily="18" charset="0"/>
                                </a:rPr>
                                <m:t>!</m:t>
                              </m:r>
                            </m:e>
                          </m:nary>
                        </m:den>
                      </m:f>
                      <m:nary>
                        <m:naryPr>
                          <m:chr m:val="∏"/>
                          <m:ctrlPr>
                            <a:rPr lang="en-US" sz="1350" b="1" i="1">
                              <a:latin typeface="Cambria Math" panose="02040503050406030204" pitchFamily="18" charset="0"/>
                            </a:rPr>
                          </m:ctrlPr>
                        </m:naryPr>
                        <m:sub>
                          <m: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𝟏</m:t>
                          </m:r>
                        </m:sub>
                        <m:sup>
                          <m:r>
                            <a:rPr lang="en-US" sz="1350" b="1" i="1">
                              <a:latin typeface="Cambria Math" panose="02040503050406030204" pitchFamily="18" charset="0"/>
                            </a:rPr>
                            <m:t>𝑵</m:t>
                          </m:r>
                        </m:sup>
                        <m:e>
                          <m:sSubSup>
                            <m:sSubSupPr>
                              <m:ctrlPr>
                                <a:rPr lang="en-US" sz="1350" b="1" i="1">
                                  <a:latin typeface="Cambria Math" panose="02040503050406030204" pitchFamily="18" charset="0"/>
                                </a:rPr>
                              </m:ctrlPr>
                            </m:sSubSupPr>
                            <m:e>
                              <m:r>
                                <a:rPr lang="en-US" sz="1350" b="1" i="1">
                                  <a:latin typeface="Cambria Math" panose="02040503050406030204" pitchFamily="18" charset="0"/>
                                </a:rPr>
                                <m:t>𝜸</m:t>
                              </m:r>
                            </m:e>
                            <m:sub>
                              <m:r>
                                <a:rPr lang="en-US" sz="1350" b="1" i="1">
                                  <a:latin typeface="Cambria Math" panose="02040503050406030204" pitchFamily="18" charset="0"/>
                                </a:rPr>
                                <m:t>𝒊</m:t>
                              </m:r>
                            </m:sub>
                            <m:sup>
                              <m:sSub>
                                <m:sSubPr>
                                  <m:ctrlPr>
                                    <a:rPr lang="en-US" sz="1350" b="1" i="1">
                                      <a:latin typeface="Cambria Math" panose="02040503050406030204" pitchFamily="18" charset="0"/>
                                    </a:rPr>
                                  </m:ctrlPr>
                                </m:sSubPr>
                                <m:e>
                                  <m:r>
                                    <a:rPr lang="en-US" sz="1350" b="1" i="1">
                                      <a:latin typeface="Cambria Math" panose="02040503050406030204" pitchFamily="18" charset="0"/>
                                    </a:rPr>
                                    <m:t>𝒙</m:t>
                                  </m:r>
                                </m:e>
                                <m:sub>
                                  <m:r>
                                    <a:rPr lang="en-US" sz="1350" b="1" i="1">
                                      <a:latin typeface="Cambria Math" panose="02040503050406030204" pitchFamily="18" charset="0"/>
                                    </a:rPr>
                                    <m:t>𝒊</m:t>
                                  </m:r>
                                </m:sub>
                              </m:sSub>
                            </m:sup>
                          </m:sSubSup>
                        </m:e>
                      </m:nary>
                    </m:oMath>
                  </m:oMathPara>
                </a14:m>
                <a:endParaRPr lang="en-US" sz="1350" b="1" dirty="0"/>
              </a:p>
            </p:txBody>
          </p:sp>
        </mc:Choice>
        <mc:Fallback xmlns="">
          <p:sp>
            <p:nvSpPr>
              <p:cNvPr id="4" name="TextBox 3"/>
              <p:cNvSpPr txBox="1">
                <a:spLocks noRot="1" noChangeAspect="1" noMove="1" noResize="1" noEditPoints="1" noAdjustHandles="1" noChangeArrowheads="1" noChangeShapeType="1" noTextEdit="1"/>
              </p:cNvSpPr>
              <p:nvPr/>
            </p:nvSpPr>
            <p:spPr>
              <a:xfrm>
                <a:off x="750770" y="996215"/>
                <a:ext cx="7175634" cy="6806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7382" y="1694593"/>
                <a:ext cx="9779330" cy="300082"/>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This probability distribution function doubles as the Likelihood for the parameter vector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𝜸</m:t>
                        </m:r>
                      </m:e>
                    </m:acc>
                  </m:oMath>
                </a14:m>
                <a:r>
                  <a:rPr lang="en-US" sz="1350" b="1"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under the observed data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𝒙</m:t>
                        </m:r>
                      </m:e>
                    </m:acc>
                  </m:oMath>
                </a14:m>
                <a:r>
                  <a:rPr lang="en-US" sz="1350" dirty="0">
                    <a:solidFill>
                      <a:srgbClr val="000000"/>
                    </a:solidFill>
                    <a:latin typeface="Times New Roman" panose="02020603050405020304" pitchFamily="18" charset="0"/>
                    <a:cs typeface="Times New Roman" panose="02020603050405020304" pitchFamily="18" charset="0"/>
                  </a:rPr>
                  <a:t>. </a:t>
                </a:r>
                <a:endParaRPr lang="en-US" sz="1350" b="1"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7382" y="1694593"/>
                <a:ext cx="9779330" cy="300082"/>
              </a:xfrm>
              <a:prstGeom prst="rect">
                <a:avLst/>
              </a:prstGeom>
              <a:blipFill>
                <a:blip r:embed="rId4"/>
                <a:stretch>
                  <a:fillRect l="-62" t="-4082" b="-20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48502" y="1991227"/>
                <a:ext cx="7175634" cy="6807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𝐿</m:t>
                      </m:r>
                      <m:d>
                        <m:dPr>
                          <m:ctrlPr>
                            <a:rPr lang="en-US" sz="1350" i="1">
                              <a:latin typeface="Cambria Math" panose="02040503050406030204" pitchFamily="18" charset="0"/>
                            </a:rPr>
                          </m:ctrlPr>
                        </m:dPr>
                        <m:e>
                          <m:acc>
                            <m:accPr>
                              <m:chr m:val="⃗"/>
                              <m:ctrlPr>
                                <a:rPr lang="en-US" sz="1350" b="1" i="1">
                                  <a:latin typeface="Cambria Math" panose="02040503050406030204" pitchFamily="18" charset="0"/>
                                </a:rPr>
                              </m:ctrlPr>
                            </m:accPr>
                            <m:e>
                              <m:r>
                                <a:rPr lang="en-US" sz="1350" b="1" i="1">
                                  <a:latin typeface="Cambria Math" panose="02040503050406030204" pitchFamily="18" charset="0"/>
                                </a:rPr>
                                <m:t>𝜸</m:t>
                              </m:r>
                            </m:e>
                          </m:acc>
                        </m:e>
                        <m:e>
                          <m:acc>
                            <m:accPr>
                              <m:chr m:val="⃗"/>
                              <m:ctrlPr>
                                <a:rPr lang="en-US" sz="1350" b="1" i="1">
                                  <a:latin typeface="Cambria Math" panose="02040503050406030204" pitchFamily="18" charset="0"/>
                                </a:rPr>
                              </m:ctrlPr>
                            </m:accPr>
                            <m:e>
                              <m:r>
                                <a:rPr lang="en-US" sz="1350" b="1" i="1">
                                  <a:latin typeface="Cambria Math" panose="02040503050406030204" pitchFamily="18" charset="0"/>
                                </a:rPr>
                                <m:t>𝒙</m:t>
                              </m:r>
                            </m:e>
                          </m:acc>
                        </m:e>
                      </m:d>
                      <m:r>
                        <a:rPr lang="en-US" sz="1350" b="1" i="1">
                          <a:latin typeface="Cambria Math" panose="02040503050406030204" pitchFamily="18" charset="0"/>
                        </a:rPr>
                        <m:t>=</m:t>
                      </m:r>
                      <m:f>
                        <m:fPr>
                          <m:ctrlPr>
                            <a:rPr lang="en-US" sz="1350" b="1" i="1">
                              <a:latin typeface="Cambria Math" panose="02040503050406030204" pitchFamily="18" charset="0"/>
                            </a:rPr>
                          </m:ctrlPr>
                        </m:fPr>
                        <m:num>
                          <m:d>
                            <m:dPr>
                              <m:ctrlPr>
                                <a:rPr lang="en-US" sz="1350" b="1" i="1">
                                  <a:latin typeface="Cambria Math" panose="02040503050406030204" pitchFamily="18" charset="0"/>
                                </a:rPr>
                              </m:ctrlPr>
                            </m:dPr>
                            <m:e>
                              <m:nary>
                                <m:naryPr>
                                  <m:chr m:val="∑"/>
                                  <m:ctrlPr>
                                    <a:rPr lang="en-US" sz="1350" b="1" i="1">
                                      <a:latin typeface="Cambria Math" panose="02040503050406030204" pitchFamily="18" charset="0"/>
                                    </a:rPr>
                                  </m:ctrlPr>
                                </m:naryPr>
                                <m:sub>
                                  <m:r>
                                    <m:rPr>
                                      <m:brk m:alnAt="23"/>
                                    </m:rP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𝟏</m:t>
                                  </m:r>
                                </m:sub>
                                <m:sup>
                                  <m:r>
                                    <a:rPr lang="en-US" sz="1350" b="1" i="1">
                                      <a:latin typeface="Cambria Math" panose="02040503050406030204" pitchFamily="18" charset="0"/>
                                    </a:rPr>
                                    <m:t>𝑵</m:t>
                                  </m:r>
                                </m:sup>
                                <m:e>
                                  <m:sSub>
                                    <m:sSubPr>
                                      <m:ctrlPr>
                                        <a:rPr lang="en-US" sz="1350" b="1" i="1">
                                          <a:latin typeface="Cambria Math" panose="02040503050406030204" pitchFamily="18" charset="0"/>
                                        </a:rPr>
                                      </m:ctrlPr>
                                    </m:sSubPr>
                                    <m:e>
                                      <m:r>
                                        <a:rPr lang="en-US" sz="1350" b="1" i="1">
                                          <a:latin typeface="Cambria Math" panose="02040503050406030204" pitchFamily="18" charset="0"/>
                                        </a:rPr>
                                        <m:t>𝒙</m:t>
                                      </m:r>
                                    </m:e>
                                    <m:sub>
                                      <m:r>
                                        <a:rPr lang="en-US" sz="1350" b="1" i="1">
                                          <a:latin typeface="Cambria Math" panose="02040503050406030204" pitchFamily="18" charset="0"/>
                                        </a:rPr>
                                        <m:t>𝒊</m:t>
                                      </m:r>
                                    </m:sub>
                                  </m:sSub>
                                </m:e>
                              </m:nary>
                            </m:e>
                          </m:d>
                          <m:r>
                            <a:rPr lang="en-US" sz="1350" b="1" i="1">
                              <a:latin typeface="Cambria Math" panose="02040503050406030204" pitchFamily="18" charset="0"/>
                            </a:rPr>
                            <m:t>!</m:t>
                          </m:r>
                        </m:num>
                        <m:den>
                          <m:nary>
                            <m:naryPr>
                              <m:chr m:val="∏"/>
                              <m:ctrlPr>
                                <a:rPr lang="en-US" sz="1350" b="1" i="1">
                                  <a:latin typeface="Cambria Math" panose="02040503050406030204" pitchFamily="18" charset="0"/>
                                </a:rPr>
                              </m:ctrlPr>
                            </m:naryPr>
                            <m:sub>
                              <m: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𝟏</m:t>
                              </m:r>
                            </m:sub>
                            <m:sup>
                              <m:r>
                                <a:rPr lang="en-US" sz="1350" b="1" i="1">
                                  <a:latin typeface="Cambria Math" panose="02040503050406030204" pitchFamily="18" charset="0"/>
                                </a:rPr>
                                <m:t>𝑵</m:t>
                              </m:r>
                            </m:sup>
                            <m:e>
                              <m:d>
                                <m:dPr>
                                  <m:ctrlPr>
                                    <a:rPr lang="en-US" sz="1350" b="1" i="1">
                                      <a:latin typeface="Cambria Math" panose="02040503050406030204" pitchFamily="18" charset="0"/>
                                    </a:rPr>
                                  </m:ctrlPr>
                                </m:dPr>
                                <m:e>
                                  <m:sSub>
                                    <m:sSubPr>
                                      <m:ctrlPr>
                                        <a:rPr lang="en-US" sz="1350" b="1" i="1">
                                          <a:latin typeface="Cambria Math" panose="02040503050406030204" pitchFamily="18" charset="0"/>
                                        </a:rPr>
                                      </m:ctrlPr>
                                    </m:sSubPr>
                                    <m:e>
                                      <m:r>
                                        <a:rPr lang="en-US" sz="1350" b="1" i="1">
                                          <a:latin typeface="Cambria Math" panose="02040503050406030204" pitchFamily="18" charset="0"/>
                                        </a:rPr>
                                        <m:t>𝒙</m:t>
                                      </m:r>
                                    </m:e>
                                    <m:sub>
                                      <m:r>
                                        <a:rPr lang="en-US" sz="1350" b="1" i="1">
                                          <a:latin typeface="Cambria Math" panose="02040503050406030204" pitchFamily="18" charset="0"/>
                                        </a:rPr>
                                        <m:t>𝒊</m:t>
                                      </m:r>
                                    </m:sub>
                                  </m:sSub>
                                </m:e>
                              </m:d>
                              <m:r>
                                <a:rPr lang="en-US" sz="1350" b="1" i="1">
                                  <a:latin typeface="Cambria Math" panose="02040503050406030204" pitchFamily="18" charset="0"/>
                                </a:rPr>
                                <m:t>!</m:t>
                              </m:r>
                            </m:e>
                          </m:nary>
                        </m:den>
                      </m:f>
                      <m:nary>
                        <m:naryPr>
                          <m:chr m:val="∏"/>
                          <m:ctrlPr>
                            <a:rPr lang="en-US" sz="1350" b="1" i="1">
                              <a:latin typeface="Cambria Math" panose="02040503050406030204" pitchFamily="18" charset="0"/>
                            </a:rPr>
                          </m:ctrlPr>
                        </m:naryPr>
                        <m:sub>
                          <m: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𝟏</m:t>
                          </m:r>
                        </m:sub>
                        <m:sup>
                          <m:r>
                            <a:rPr lang="en-US" sz="1350" b="1" i="1">
                              <a:latin typeface="Cambria Math" panose="02040503050406030204" pitchFamily="18" charset="0"/>
                            </a:rPr>
                            <m:t>𝑵</m:t>
                          </m:r>
                        </m:sup>
                        <m:e>
                          <m:sSubSup>
                            <m:sSubSupPr>
                              <m:ctrlPr>
                                <a:rPr lang="en-US" sz="1350" b="1" i="1">
                                  <a:latin typeface="Cambria Math" panose="02040503050406030204" pitchFamily="18" charset="0"/>
                                </a:rPr>
                              </m:ctrlPr>
                            </m:sSubSupPr>
                            <m:e>
                              <m:r>
                                <a:rPr lang="en-US" sz="1350" b="1" i="1">
                                  <a:latin typeface="Cambria Math" panose="02040503050406030204" pitchFamily="18" charset="0"/>
                                </a:rPr>
                                <m:t>𝜸</m:t>
                              </m:r>
                            </m:e>
                            <m:sub>
                              <m:r>
                                <a:rPr lang="en-US" sz="1350" b="1" i="1">
                                  <a:latin typeface="Cambria Math" panose="02040503050406030204" pitchFamily="18" charset="0"/>
                                </a:rPr>
                                <m:t>𝒊</m:t>
                              </m:r>
                            </m:sub>
                            <m:sup>
                              <m:sSub>
                                <m:sSubPr>
                                  <m:ctrlPr>
                                    <a:rPr lang="en-US" sz="1350" b="1" i="1">
                                      <a:latin typeface="Cambria Math" panose="02040503050406030204" pitchFamily="18" charset="0"/>
                                    </a:rPr>
                                  </m:ctrlPr>
                                </m:sSubPr>
                                <m:e>
                                  <m:r>
                                    <a:rPr lang="en-US" sz="1350" b="1" i="1">
                                      <a:latin typeface="Cambria Math" panose="02040503050406030204" pitchFamily="18" charset="0"/>
                                    </a:rPr>
                                    <m:t>𝒙</m:t>
                                  </m:r>
                                </m:e>
                                <m:sub>
                                  <m:r>
                                    <a:rPr lang="en-US" sz="1350" b="1" i="1">
                                      <a:latin typeface="Cambria Math" panose="02040503050406030204" pitchFamily="18" charset="0"/>
                                    </a:rPr>
                                    <m:t>𝒊</m:t>
                                  </m:r>
                                </m:sub>
                              </m:sSub>
                            </m:sup>
                          </m:sSubSup>
                        </m:e>
                      </m:nary>
                      <m:r>
                        <a:rPr lang="en-US" sz="1350" b="1" i="1">
                          <a:latin typeface="Cambria Math" panose="02040503050406030204" pitchFamily="18" charset="0"/>
                        </a:rPr>
                        <m:t>⇒ℓ</m:t>
                      </m:r>
                      <m:d>
                        <m:dPr>
                          <m:ctrlPr>
                            <a:rPr lang="en-US" sz="1350" b="1" i="1">
                              <a:latin typeface="Cambria Math" panose="02040503050406030204" pitchFamily="18" charset="0"/>
                            </a:rPr>
                          </m:ctrlPr>
                        </m:dPr>
                        <m:e>
                          <m:acc>
                            <m:accPr>
                              <m:chr m:val="⃗"/>
                              <m:ctrlPr>
                                <a:rPr lang="en-US" sz="1350" b="1" i="1">
                                  <a:latin typeface="Cambria Math" panose="02040503050406030204" pitchFamily="18" charset="0"/>
                                </a:rPr>
                              </m:ctrlPr>
                            </m:accPr>
                            <m:e>
                              <m:r>
                                <a:rPr lang="en-US" sz="1350" b="1" i="1">
                                  <a:latin typeface="Cambria Math" panose="02040503050406030204" pitchFamily="18" charset="0"/>
                                </a:rPr>
                                <m:t>𝜸</m:t>
                              </m:r>
                            </m:e>
                          </m:acc>
                        </m:e>
                        <m:e>
                          <m:acc>
                            <m:accPr>
                              <m:chr m:val="⃗"/>
                              <m:ctrlPr>
                                <a:rPr lang="en-US" sz="1350" b="1" i="1">
                                  <a:latin typeface="Cambria Math" panose="02040503050406030204" pitchFamily="18" charset="0"/>
                                </a:rPr>
                              </m:ctrlPr>
                            </m:accPr>
                            <m:e>
                              <m:r>
                                <a:rPr lang="en-US" sz="1350" b="1" i="1">
                                  <a:latin typeface="Cambria Math" panose="02040503050406030204" pitchFamily="18" charset="0"/>
                                </a:rPr>
                                <m:t>𝒙</m:t>
                              </m:r>
                            </m:e>
                          </m:acc>
                        </m:e>
                      </m:d>
                      <m:r>
                        <a:rPr lang="en-US" sz="1350" b="1" i="1">
                          <a:latin typeface="Cambria Math" panose="02040503050406030204" pitchFamily="18" charset="0"/>
                        </a:rPr>
                        <m:t>=</m:t>
                      </m:r>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f>
                            <m:fPr>
                              <m:ctrlPr>
                                <a:rPr lang="en-US" sz="1350" b="1" i="1">
                                  <a:latin typeface="Cambria Math" panose="02040503050406030204" pitchFamily="18" charset="0"/>
                                </a:rPr>
                              </m:ctrlPr>
                            </m:fPr>
                            <m:num>
                              <m:d>
                                <m:dPr>
                                  <m:ctrlPr>
                                    <a:rPr lang="en-US" sz="1350" b="1" i="1">
                                      <a:latin typeface="Cambria Math" panose="02040503050406030204" pitchFamily="18" charset="0"/>
                                    </a:rPr>
                                  </m:ctrlPr>
                                </m:dPr>
                                <m:e>
                                  <m:nary>
                                    <m:naryPr>
                                      <m:chr m:val="∑"/>
                                      <m:ctrlPr>
                                        <a:rPr lang="en-US" sz="1350" b="1" i="1">
                                          <a:latin typeface="Cambria Math" panose="02040503050406030204" pitchFamily="18" charset="0"/>
                                        </a:rPr>
                                      </m:ctrlPr>
                                    </m:naryPr>
                                    <m:sub>
                                      <m:r>
                                        <m:rPr>
                                          <m:brk m:alnAt="23"/>
                                        </m:rP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𝟏</m:t>
                                      </m:r>
                                    </m:sub>
                                    <m:sup>
                                      <m:r>
                                        <a:rPr lang="en-US" sz="1350" b="1" i="1">
                                          <a:latin typeface="Cambria Math" panose="02040503050406030204" pitchFamily="18" charset="0"/>
                                        </a:rPr>
                                        <m:t>𝑵</m:t>
                                      </m:r>
                                    </m:sup>
                                    <m:e>
                                      <m:sSub>
                                        <m:sSubPr>
                                          <m:ctrlPr>
                                            <a:rPr lang="en-US" sz="1350" b="1" i="1">
                                              <a:latin typeface="Cambria Math" panose="02040503050406030204" pitchFamily="18" charset="0"/>
                                            </a:rPr>
                                          </m:ctrlPr>
                                        </m:sSubPr>
                                        <m:e>
                                          <m:r>
                                            <a:rPr lang="en-US" sz="1350" b="1" i="1">
                                              <a:latin typeface="Cambria Math" panose="02040503050406030204" pitchFamily="18" charset="0"/>
                                            </a:rPr>
                                            <m:t>𝒙</m:t>
                                          </m:r>
                                        </m:e>
                                        <m:sub>
                                          <m:r>
                                            <a:rPr lang="en-US" sz="1350" b="1" i="1">
                                              <a:latin typeface="Cambria Math" panose="02040503050406030204" pitchFamily="18" charset="0"/>
                                            </a:rPr>
                                            <m:t>𝒊</m:t>
                                          </m:r>
                                        </m:sub>
                                      </m:sSub>
                                    </m:e>
                                  </m:nary>
                                </m:e>
                              </m:d>
                              <m:r>
                                <a:rPr lang="en-US" sz="1350" b="1" i="1">
                                  <a:latin typeface="Cambria Math" panose="02040503050406030204" pitchFamily="18" charset="0"/>
                                </a:rPr>
                                <m:t>!</m:t>
                              </m:r>
                            </m:num>
                            <m:den>
                              <m:nary>
                                <m:naryPr>
                                  <m:chr m:val="∏"/>
                                  <m:ctrlPr>
                                    <a:rPr lang="en-US" sz="1350" b="1" i="1">
                                      <a:latin typeface="Cambria Math" panose="02040503050406030204" pitchFamily="18" charset="0"/>
                                    </a:rPr>
                                  </m:ctrlPr>
                                </m:naryPr>
                                <m:sub>
                                  <m:r>
                                    <a:rPr lang="en-US" sz="1350" b="1" i="1">
                                      <a:latin typeface="Cambria Math" panose="02040503050406030204" pitchFamily="18" charset="0"/>
                                    </a:rPr>
                                    <m:t>𝒊</m:t>
                                  </m:r>
                                  <m:r>
                                    <a:rPr lang="en-US" sz="1350" b="1" i="1">
                                      <a:latin typeface="Cambria Math" panose="02040503050406030204" pitchFamily="18" charset="0"/>
                                    </a:rPr>
                                    <m:t>=</m:t>
                                  </m:r>
                                  <m:r>
                                    <a:rPr lang="en-US" sz="1350" b="1" i="1">
                                      <a:latin typeface="Cambria Math" panose="02040503050406030204" pitchFamily="18" charset="0"/>
                                    </a:rPr>
                                    <m:t>𝟏</m:t>
                                  </m:r>
                                </m:sub>
                                <m:sup>
                                  <m:r>
                                    <a:rPr lang="en-US" sz="1350" b="1" i="1">
                                      <a:latin typeface="Cambria Math" panose="02040503050406030204" pitchFamily="18" charset="0"/>
                                    </a:rPr>
                                    <m:t>𝑵</m:t>
                                  </m:r>
                                </m:sup>
                                <m:e>
                                  <m:d>
                                    <m:dPr>
                                      <m:ctrlPr>
                                        <a:rPr lang="en-US" sz="1350" b="1" i="1">
                                          <a:latin typeface="Cambria Math" panose="02040503050406030204" pitchFamily="18" charset="0"/>
                                        </a:rPr>
                                      </m:ctrlPr>
                                    </m:dPr>
                                    <m:e>
                                      <m:sSub>
                                        <m:sSubPr>
                                          <m:ctrlPr>
                                            <a:rPr lang="en-US" sz="1350" b="1" i="1">
                                              <a:latin typeface="Cambria Math" panose="02040503050406030204" pitchFamily="18" charset="0"/>
                                            </a:rPr>
                                          </m:ctrlPr>
                                        </m:sSubPr>
                                        <m:e>
                                          <m:r>
                                            <a:rPr lang="en-US" sz="1350" b="1" i="1">
                                              <a:latin typeface="Cambria Math" panose="02040503050406030204" pitchFamily="18" charset="0"/>
                                            </a:rPr>
                                            <m:t>𝒙</m:t>
                                          </m:r>
                                        </m:e>
                                        <m:sub>
                                          <m:r>
                                            <a:rPr lang="en-US" sz="1350" b="1" i="1">
                                              <a:latin typeface="Cambria Math" panose="02040503050406030204" pitchFamily="18" charset="0"/>
                                            </a:rPr>
                                            <m:t>𝒊</m:t>
                                          </m:r>
                                        </m:sub>
                                      </m:sSub>
                                    </m:e>
                                  </m:d>
                                  <m:r>
                                    <a:rPr lang="en-US" sz="1350" b="1" i="1">
                                      <a:latin typeface="Cambria Math" panose="02040503050406030204" pitchFamily="18" charset="0"/>
                                    </a:rPr>
                                    <m:t>!</m:t>
                                  </m:r>
                                </m:e>
                              </m:nary>
                            </m:den>
                          </m:f>
                        </m:e>
                      </m:func>
                      <m:r>
                        <a:rPr lang="en-US" sz="1350" i="1">
                          <a:latin typeface="Cambria Math" panose="02040503050406030204" pitchFamily="18" charset="0"/>
                        </a:rPr>
                        <m:t>+</m:t>
                      </m:r>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e>
                      </m:nary>
                      <m:func>
                        <m:funcPr>
                          <m:ctrlPr>
                            <a:rPr lang="en-US" sz="1350" i="1">
                              <a:latin typeface="Cambria Math" panose="02040503050406030204" pitchFamily="18" charset="0"/>
                            </a:rPr>
                          </m:ctrlPr>
                        </m:funcPr>
                        <m:fName>
                          <m:r>
                            <m:rPr>
                              <m:sty m:val="p"/>
                            </m:rPr>
                            <a:rPr lang="en-US" sz="1350">
                              <a:latin typeface="Cambria Math" panose="02040503050406030204" pitchFamily="18" charset="0"/>
                            </a:rPr>
                            <m:t>log</m:t>
                          </m:r>
                        </m:fName>
                        <m:e>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e>
                      </m:func>
                      <m:r>
                        <a:rPr lang="en-US" sz="1350" i="1">
                          <a:latin typeface="Cambria Math" panose="02040503050406030204" pitchFamily="18" charset="0"/>
                        </a:rPr>
                        <m:t>⇒</m:t>
                      </m:r>
                      <m:f>
                        <m:fPr>
                          <m:ctrlPr>
                            <a:rPr lang="en-US" sz="1350" b="1" i="1">
                              <a:latin typeface="Cambria Math" panose="02040503050406030204" pitchFamily="18" charset="0"/>
                            </a:rPr>
                          </m:ctrlPr>
                        </m:fPr>
                        <m:num>
                          <m:r>
                            <a:rPr lang="en-US" sz="1350" i="1">
                              <a:latin typeface="Cambria Math" panose="02040503050406030204" pitchFamily="18" charset="0"/>
                            </a:rPr>
                            <m:t>𝜕</m:t>
                          </m:r>
                          <m:r>
                            <a:rPr lang="en-US" sz="1350" i="1">
                              <a:latin typeface="Cambria Math" panose="02040503050406030204" pitchFamily="18" charset="0"/>
                            </a:rPr>
                            <m:t>ℓ</m:t>
                          </m:r>
                          <m:d>
                            <m:dPr>
                              <m:ctrlPr>
                                <a:rPr lang="en-US" sz="1350" i="1">
                                  <a:latin typeface="Cambria Math" panose="02040503050406030204" pitchFamily="18" charset="0"/>
                                </a:rPr>
                              </m:ctrlPr>
                            </m:dPr>
                            <m:e>
                              <m:acc>
                                <m:accPr>
                                  <m:chr m:val="⃗"/>
                                  <m:ctrlPr>
                                    <a:rPr lang="en-US" sz="1350" b="1" i="1">
                                      <a:latin typeface="Cambria Math" panose="02040503050406030204" pitchFamily="18" charset="0"/>
                                    </a:rPr>
                                  </m:ctrlPr>
                                </m:accPr>
                                <m:e>
                                  <m:r>
                                    <a:rPr lang="en-US" sz="1350" b="1" i="1">
                                      <a:latin typeface="Cambria Math" panose="02040503050406030204" pitchFamily="18" charset="0"/>
                                    </a:rPr>
                                    <m:t>𝜸</m:t>
                                  </m:r>
                                </m:e>
                              </m:acc>
                            </m:e>
                            <m:e>
                              <m:acc>
                                <m:accPr>
                                  <m:chr m:val="⃗"/>
                                  <m:ctrlPr>
                                    <a:rPr lang="en-US" sz="1350" b="1" i="1">
                                      <a:latin typeface="Cambria Math" panose="02040503050406030204" pitchFamily="18" charset="0"/>
                                    </a:rPr>
                                  </m:ctrlPr>
                                </m:accPr>
                                <m:e>
                                  <m:r>
                                    <a:rPr lang="en-US" sz="1350" b="1" i="1">
                                      <a:latin typeface="Cambria Math" panose="02040503050406030204" pitchFamily="18" charset="0"/>
                                    </a:rPr>
                                    <m:t>𝒙</m:t>
                                  </m:r>
                                </m:e>
                              </m:acc>
                            </m:e>
                          </m:d>
                        </m:num>
                        <m:den>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den>
                      </m:f>
                      <m:r>
                        <a:rPr lang="en-US" sz="1350" b="1"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num>
                        <m:den>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den>
                      </m:f>
                    </m:oMath>
                  </m:oMathPara>
                </a14:m>
                <a:endParaRPr lang="en-US"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648502" y="1991227"/>
                <a:ext cx="7175634" cy="68076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355588" y="2682385"/>
                <a:ext cx="9779330" cy="726994"/>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Do not forget that there is an inherent constraint on the parameter space (the sum of all proportions must be one).</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We  must optimize </a:t>
                </a:r>
                <a14:m>
                  <m:oMath xmlns:m="http://schemas.openxmlformats.org/officeDocument/2006/math">
                    <m:r>
                      <a:rPr lang="en-US" sz="1350" i="1">
                        <a:solidFill>
                          <a:srgbClr val="000000"/>
                        </a:solidFill>
                        <a:latin typeface="Cambria Math" panose="02040503050406030204" pitchFamily="18" charset="0"/>
                        <a:cs typeface="Times New Roman" panose="02020603050405020304" pitchFamily="18" charset="0"/>
                      </a:rPr>
                      <m:t>ℓ(</m:t>
                    </m:r>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𝜸</m:t>
                        </m:r>
                      </m:e>
                    </m:acc>
                    <m:r>
                      <a:rPr lang="en-US" sz="1350" i="1">
                        <a:solidFill>
                          <a:srgbClr val="000000"/>
                        </a:solidFill>
                        <a:latin typeface="Cambria Math" panose="02040503050406030204" pitchFamily="18" charset="0"/>
                        <a:cs typeface="Times New Roman" panose="02020603050405020304" pitchFamily="18" charset="0"/>
                      </a:rPr>
                      <m:t>|</m:t>
                    </m:r>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𝒙</m:t>
                        </m:r>
                      </m:e>
                    </m:acc>
                    <m:r>
                      <a:rPr lang="en-US" sz="1350" i="1">
                        <a:solidFill>
                          <a:srgbClr val="000000"/>
                        </a:solidFill>
                        <a:latin typeface="Cambria Math" panose="02040503050406030204" pitchFamily="18" charset="0"/>
                        <a:cs typeface="Times New Roman" panose="02020603050405020304" pitchFamily="18" charset="0"/>
                      </a:rPr>
                      <m:t>)</m:t>
                    </m:r>
                  </m:oMath>
                </a14:m>
                <a:r>
                  <a:rPr lang="en-US" sz="1350" dirty="0">
                    <a:solidFill>
                      <a:srgbClr val="000000"/>
                    </a:solidFill>
                    <a:latin typeface="Times New Roman" panose="02020603050405020304" pitchFamily="18" charset="0"/>
                    <a:cs typeface="Times New Roman" panose="02020603050405020304" pitchFamily="18" charset="0"/>
                  </a:rPr>
                  <a:t> subject to the constraint: </a:t>
                </a:r>
                <a14:m>
                  <m:oMath xmlns:m="http://schemas.openxmlformats.org/officeDocument/2006/math">
                    <m:nary>
                      <m:naryPr>
                        <m:chr m:val="∑"/>
                        <m:ctrlPr>
                          <a:rPr lang="en-US" sz="1350" i="1">
                            <a:solidFill>
                              <a:srgbClr val="000000"/>
                            </a:solidFill>
                            <a:latin typeface="Cambria Math" panose="02040503050406030204" pitchFamily="18" charset="0"/>
                            <a:cs typeface="Times New Roman" panose="02020603050405020304" pitchFamily="18" charset="0"/>
                          </a:rPr>
                        </m:ctrlPr>
                      </m:naryPr>
                      <m:sub>
                        <m:r>
                          <a:rPr lang="en-US" sz="1350" i="1">
                            <a:solidFill>
                              <a:srgbClr val="000000"/>
                            </a:solidFill>
                            <a:latin typeface="Cambria Math" panose="02040503050406030204" pitchFamily="18" charset="0"/>
                            <a:cs typeface="Times New Roman" panose="02020603050405020304" pitchFamily="18" charset="0"/>
                          </a:rPr>
                          <m:t>𝑖</m:t>
                        </m:r>
                        <m:r>
                          <a:rPr lang="en-US" sz="1350" i="1">
                            <a:solidFill>
                              <a:srgbClr val="000000"/>
                            </a:solidFill>
                            <a:latin typeface="Cambria Math" panose="02040503050406030204" pitchFamily="18" charset="0"/>
                            <a:cs typeface="Times New Roman" panose="02020603050405020304" pitchFamily="18" charset="0"/>
                          </a:rPr>
                          <m:t>=1</m:t>
                        </m:r>
                      </m:sub>
                      <m:sup>
                        <m:r>
                          <a:rPr lang="en-US" sz="1350" i="1">
                            <a:solidFill>
                              <a:srgbClr val="000000"/>
                            </a:solidFill>
                            <a:latin typeface="Cambria Math" panose="02040503050406030204" pitchFamily="18" charset="0"/>
                            <a:cs typeface="Times New Roman" panose="02020603050405020304" pitchFamily="18" charset="0"/>
                          </a:rPr>
                          <m:t>𝑁</m:t>
                        </m:r>
                      </m:sup>
                      <m:e>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𝛾</m:t>
                            </m:r>
                          </m:e>
                          <m:sub>
                            <m:r>
                              <a:rPr lang="en-US" sz="1350" i="1">
                                <a:solidFill>
                                  <a:srgbClr val="000000"/>
                                </a:solidFill>
                                <a:latin typeface="Cambria Math" panose="02040503050406030204" pitchFamily="18" charset="0"/>
                                <a:cs typeface="Times New Roman" panose="02020603050405020304" pitchFamily="18" charset="0"/>
                              </a:rPr>
                              <m:t>𝑖</m:t>
                            </m:r>
                          </m:sub>
                        </m:sSub>
                      </m:e>
                    </m:nary>
                    <m:r>
                      <a:rPr lang="en-US" sz="1350" i="1">
                        <a:solidFill>
                          <a:srgbClr val="000000"/>
                        </a:solidFill>
                        <a:latin typeface="Cambria Math" panose="02040503050406030204" pitchFamily="18" charset="0"/>
                        <a:cs typeface="Times New Roman" panose="02020603050405020304" pitchFamily="18" charset="0"/>
                      </a:rPr>
                      <m:t>=1</m:t>
                    </m:r>
                  </m:oMath>
                </a14:m>
                <a:r>
                  <a:rPr lang="en-US" sz="1350" dirty="0">
                    <a:solidFill>
                      <a:srgbClr val="000000"/>
                    </a:solidFill>
                    <a:latin typeface="Times New Roman" panose="02020603050405020304" pitchFamily="18" charset="0"/>
                    <a:cs typeface="Times New Roman" panose="02020603050405020304" pitchFamily="18" charset="0"/>
                  </a:rPr>
                  <a:t>.</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This is accomplished by using the method of Lagrange multipliers. </a:t>
                </a:r>
              </a:p>
            </p:txBody>
          </p:sp>
        </mc:Choice>
        <mc:Fallback xmlns="">
          <p:sp>
            <p:nvSpPr>
              <p:cNvPr id="8" name="TextBox 7"/>
              <p:cNvSpPr txBox="1">
                <a:spLocks noRot="1" noChangeAspect="1" noMove="1" noResize="1" noEditPoints="1" noAdjustHandles="1" noChangeArrowheads="1" noChangeShapeType="1" noTextEdit="1"/>
              </p:cNvSpPr>
              <p:nvPr/>
            </p:nvSpPr>
            <p:spPr>
              <a:xfrm>
                <a:off x="355588" y="2682385"/>
                <a:ext cx="9779330" cy="726994"/>
              </a:xfrm>
              <a:prstGeom prst="rect">
                <a:avLst/>
              </a:prstGeom>
              <a:blipFill>
                <a:blip r:embed="rId6"/>
                <a:stretch>
                  <a:fillRect l="-62" t="-14286" b="-394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106877" y="1999649"/>
                <a:ext cx="859055" cy="8842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e>
                      </m:nary>
                      <m:r>
                        <a:rPr lang="en-US" sz="1350" i="1">
                          <a:latin typeface="Cambria Math" panose="02040503050406030204" pitchFamily="18" charset="0"/>
                        </a:rPr>
                        <m:t>=1</m:t>
                      </m:r>
                    </m:oMath>
                  </m:oMathPara>
                </a14:m>
                <a:endParaRPr lang="en-US" sz="1350" dirty="0"/>
              </a:p>
            </p:txBody>
          </p:sp>
        </mc:Choice>
        <mc:Fallback xmlns="">
          <p:sp>
            <p:nvSpPr>
              <p:cNvPr id="9" name="TextBox 8"/>
              <p:cNvSpPr txBox="1">
                <a:spLocks noRot="1" noChangeAspect="1" noMove="1" noResize="1" noEditPoints="1" noAdjustHandles="1" noChangeArrowheads="1" noChangeShapeType="1" noTextEdit="1"/>
              </p:cNvSpPr>
              <p:nvPr/>
            </p:nvSpPr>
            <p:spPr>
              <a:xfrm>
                <a:off x="8106877" y="1999649"/>
                <a:ext cx="859055" cy="884281"/>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75624" y="3472313"/>
                <a:ext cx="6648650" cy="7611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1350" i="1">
                              <a:latin typeface="Cambria Math" panose="02040503050406030204" pitchFamily="18" charset="0"/>
                            </a:rPr>
                          </m:ctrlPr>
                        </m:sSupPr>
                        <m:e>
                          <m:r>
                            <a:rPr lang="en-US" sz="1350" i="1">
                              <a:latin typeface="Cambria Math" panose="02040503050406030204" pitchFamily="18" charset="0"/>
                            </a:rPr>
                            <m:t>ℓ</m:t>
                          </m:r>
                        </m:e>
                        <m:sup>
                          <m:r>
                            <a:rPr lang="en-US" sz="1350" i="1">
                              <a:latin typeface="Cambria Math" panose="02040503050406030204" pitchFamily="18" charset="0"/>
                            </a:rPr>
                            <m:t>′</m:t>
                          </m:r>
                        </m:sup>
                      </m:sSup>
                      <m:d>
                        <m:dPr>
                          <m:ctrlPr>
                            <a:rPr lang="en-US" sz="1350" i="1">
                              <a:latin typeface="Cambria Math" panose="02040503050406030204" pitchFamily="18" charset="0"/>
                            </a:rPr>
                          </m:ctrlPr>
                        </m:dPr>
                        <m:e>
                          <m:acc>
                            <m:accPr>
                              <m:chr m:val="⃗"/>
                              <m:ctrlPr>
                                <a:rPr lang="en-US" sz="1350" b="1" i="1">
                                  <a:latin typeface="Cambria Math" panose="02040503050406030204" pitchFamily="18" charset="0"/>
                                </a:rPr>
                              </m:ctrlPr>
                            </m:accPr>
                            <m:e>
                              <m:r>
                                <a:rPr lang="en-US" sz="1350" b="1" i="1">
                                  <a:latin typeface="Cambria Math" panose="02040503050406030204" pitchFamily="18" charset="0"/>
                                </a:rPr>
                                <m:t>𝜸</m:t>
                              </m:r>
                            </m:e>
                          </m:acc>
                          <m:r>
                            <a:rPr lang="en-US" sz="1350" b="1" i="1">
                              <a:latin typeface="Cambria Math" panose="02040503050406030204" pitchFamily="18" charset="0"/>
                            </a:rPr>
                            <m:t>,</m:t>
                          </m:r>
                          <m:r>
                            <a:rPr lang="en-US" sz="1350" i="1">
                              <a:latin typeface="Cambria Math" panose="02040503050406030204" pitchFamily="18" charset="0"/>
                            </a:rPr>
                            <m:t>𝜆</m:t>
                          </m:r>
                        </m:e>
                      </m:d>
                      <m:r>
                        <a:rPr lang="en-US" sz="1350" b="1" i="1">
                          <a:latin typeface="Cambria Math" panose="02040503050406030204" pitchFamily="18" charset="0"/>
                        </a:rPr>
                        <m:t>=ℓ</m:t>
                      </m:r>
                      <m:d>
                        <m:dPr>
                          <m:ctrlPr>
                            <a:rPr lang="en-US" sz="1350" b="1" i="1">
                              <a:latin typeface="Cambria Math" panose="02040503050406030204" pitchFamily="18" charset="0"/>
                            </a:rPr>
                          </m:ctrlPr>
                        </m:dPr>
                        <m:e>
                          <m:acc>
                            <m:accPr>
                              <m:chr m:val="⃗"/>
                              <m:ctrlPr>
                                <a:rPr lang="en-US" sz="1350" b="1" i="1">
                                  <a:latin typeface="Cambria Math" panose="02040503050406030204" pitchFamily="18" charset="0"/>
                                </a:rPr>
                              </m:ctrlPr>
                            </m:accPr>
                            <m:e>
                              <m:r>
                                <a:rPr lang="en-US" sz="1350" b="1" i="1">
                                  <a:latin typeface="Cambria Math" panose="02040503050406030204" pitchFamily="18" charset="0"/>
                                </a:rPr>
                                <m:t>𝜸</m:t>
                              </m:r>
                            </m:e>
                          </m:acc>
                        </m:e>
                      </m:d>
                      <m:r>
                        <a:rPr lang="en-US" sz="1350" i="1">
                          <a:latin typeface="Cambria Math" panose="02040503050406030204" pitchFamily="18" charset="0"/>
                        </a:rPr>
                        <m:t>+</m:t>
                      </m:r>
                      <m:r>
                        <a:rPr lang="en-US" sz="1350" i="1">
                          <a:latin typeface="Cambria Math" panose="02040503050406030204" pitchFamily="18" charset="0"/>
                        </a:rPr>
                        <m:t>𝜆</m:t>
                      </m:r>
                      <m:d>
                        <m:dPr>
                          <m:ctrlPr>
                            <a:rPr lang="en-US" sz="1350" i="1">
                              <a:latin typeface="Cambria Math" panose="02040503050406030204" pitchFamily="18" charset="0"/>
                            </a:rPr>
                          </m:ctrlPr>
                        </m:dPr>
                        <m:e>
                          <m:r>
                            <a:rPr lang="en-US" sz="1350" i="1">
                              <a:latin typeface="Cambria Math" panose="02040503050406030204" pitchFamily="18" charset="0"/>
                            </a:rPr>
                            <m:t>1−</m:t>
                          </m:r>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r>
                                <a:rPr lang="en-US" sz="1350" i="1">
                                  <a:latin typeface="Cambria Math" panose="02040503050406030204" pitchFamily="18" charset="0"/>
                                </a:rPr>
                                <m:t> </m:t>
                              </m:r>
                            </m:e>
                          </m:nary>
                        </m:e>
                      </m:d>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m:t>
                          </m:r>
                          <m:sSup>
                            <m:sSupPr>
                              <m:ctrlPr>
                                <a:rPr lang="en-US" sz="1350" i="1">
                                  <a:latin typeface="Cambria Math" panose="02040503050406030204" pitchFamily="18" charset="0"/>
                                </a:rPr>
                              </m:ctrlPr>
                            </m:sSupPr>
                            <m:e>
                              <m:r>
                                <a:rPr lang="en-US" sz="1350" i="1">
                                  <a:latin typeface="Cambria Math" panose="02040503050406030204" pitchFamily="18" charset="0"/>
                                </a:rPr>
                                <m:t>ℓ</m:t>
                              </m:r>
                            </m:e>
                            <m:sup>
                              <m:r>
                                <a:rPr lang="en-US" sz="1350" i="1">
                                  <a:latin typeface="Cambria Math" panose="02040503050406030204" pitchFamily="18" charset="0"/>
                                </a:rPr>
                                <m:t>′</m:t>
                              </m:r>
                            </m:sup>
                          </m:sSup>
                          <m:d>
                            <m:dPr>
                              <m:ctrlPr>
                                <a:rPr lang="en-US" sz="1350" i="1">
                                  <a:latin typeface="Cambria Math" panose="02040503050406030204" pitchFamily="18" charset="0"/>
                                </a:rPr>
                              </m:ctrlPr>
                            </m:dPr>
                            <m:e>
                              <m:acc>
                                <m:accPr>
                                  <m:chr m:val="⃗"/>
                                  <m:ctrlPr>
                                    <a:rPr lang="en-US" sz="1350" b="1" i="1">
                                      <a:latin typeface="Cambria Math" panose="02040503050406030204" pitchFamily="18" charset="0"/>
                                    </a:rPr>
                                  </m:ctrlPr>
                                </m:accPr>
                                <m:e>
                                  <m:r>
                                    <a:rPr lang="en-US" sz="1350" b="1" i="1">
                                      <a:latin typeface="Cambria Math" panose="02040503050406030204" pitchFamily="18" charset="0"/>
                                    </a:rPr>
                                    <m:t>𝜸</m:t>
                                  </m:r>
                                </m:e>
                              </m:acc>
                              <m:r>
                                <a:rPr lang="en-US" sz="1350" b="1" i="1">
                                  <a:latin typeface="Cambria Math" panose="02040503050406030204" pitchFamily="18" charset="0"/>
                                </a:rPr>
                                <m:t>,</m:t>
                              </m:r>
                              <m:r>
                                <a:rPr lang="en-US" sz="1350" i="1">
                                  <a:latin typeface="Cambria Math" panose="02040503050406030204" pitchFamily="18" charset="0"/>
                                </a:rPr>
                                <m:t>𝜆</m:t>
                              </m:r>
                            </m:e>
                          </m:d>
                        </m:num>
                        <m:den>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den>
                      </m:f>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num>
                        <m:den>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den>
                      </m:f>
                      <m:r>
                        <a:rPr lang="en-US" sz="1350" i="1">
                          <a:latin typeface="Cambria Math" panose="02040503050406030204" pitchFamily="18" charset="0"/>
                        </a:rPr>
                        <m:t>−</m:t>
                      </m:r>
                      <m:r>
                        <a:rPr lang="en-US" sz="1350" i="1">
                          <a:latin typeface="Cambria Math" panose="02040503050406030204" pitchFamily="18" charset="0"/>
                        </a:rPr>
                        <m:t>𝜆</m:t>
                      </m:r>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num>
                        <m:den>
                          <m:acc>
                            <m:accPr>
                              <m:chr m:val="̂"/>
                              <m:ctrlPr>
                                <a:rPr lang="en-US" sz="1350" i="1">
                                  <a:latin typeface="Cambria Math" panose="02040503050406030204" pitchFamily="18" charset="0"/>
                                </a:rPr>
                              </m:ctrlPr>
                            </m:accPr>
                            <m:e>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e>
                          </m:acc>
                        </m:den>
                      </m:f>
                      <m:r>
                        <a:rPr lang="en-US" sz="1350" i="1">
                          <a:latin typeface="Cambria Math" panose="02040503050406030204" pitchFamily="18" charset="0"/>
                        </a:rPr>
                        <m:t>−</m:t>
                      </m:r>
                      <m:r>
                        <a:rPr lang="en-US" sz="1350" i="1">
                          <a:latin typeface="Cambria Math" panose="02040503050406030204" pitchFamily="18" charset="0"/>
                        </a:rPr>
                        <m:t>𝜆</m:t>
                      </m:r>
                      <m:r>
                        <a:rPr lang="en-US" sz="1350" i="1">
                          <a:latin typeface="Cambria Math" panose="02040503050406030204" pitchFamily="18" charset="0"/>
                        </a:rPr>
                        <m:t>=0⇒</m:t>
                      </m:r>
                      <m:acc>
                        <m:accPr>
                          <m:chr m:val="̂"/>
                          <m:ctrlPr>
                            <a:rPr lang="en-US" sz="1350" i="1">
                              <a:latin typeface="Cambria Math" panose="02040503050406030204" pitchFamily="18" charset="0"/>
                            </a:rPr>
                          </m:ctrlPr>
                        </m:accPr>
                        <m:e>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e>
                      </m:acc>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num>
                        <m:den>
                          <m:r>
                            <a:rPr lang="en-US" sz="1350" i="1">
                              <a:latin typeface="Cambria Math" panose="02040503050406030204" pitchFamily="18" charset="0"/>
                            </a:rPr>
                            <m:t>𝜆</m:t>
                          </m:r>
                        </m:den>
                      </m:f>
                    </m:oMath>
                  </m:oMathPara>
                </a14:m>
                <a:endParaRPr lang="en-US" sz="1350" b="1" dirty="0"/>
              </a:p>
            </p:txBody>
          </p:sp>
        </mc:Choice>
        <mc:Fallback xmlns="">
          <p:sp>
            <p:nvSpPr>
              <p:cNvPr id="11" name="TextBox 10"/>
              <p:cNvSpPr txBox="1">
                <a:spLocks noRot="1" noChangeAspect="1" noMove="1" noResize="1" noEditPoints="1" noAdjustHandles="1" noChangeArrowheads="1" noChangeShapeType="1" noTextEdit="1"/>
              </p:cNvSpPr>
              <p:nvPr/>
            </p:nvSpPr>
            <p:spPr>
              <a:xfrm>
                <a:off x="1075624" y="3472313"/>
                <a:ext cx="6648650" cy="76117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48504" y="4185785"/>
                <a:ext cx="5090560" cy="6765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350" i="1">
                              <a:latin typeface="Cambria Math" panose="02040503050406030204" pitchFamily="18" charset="0"/>
                            </a:rPr>
                          </m:ctrlPr>
                        </m:accPr>
                        <m:e>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e>
                      </m:acc>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num>
                        <m:den>
                          <m:r>
                            <a:rPr lang="en-US" sz="1350" i="1">
                              <a:latin typeface="Cambria Math" panose="02040503050406030204" pitchFamily="18" charset="0"/>
                            </a:rPr>
                            <m:t>𝜆</m:t>
                          </m:r>
                        </m:den>
                      </m:f>
                      <m:r>
                        <a:rPr lang="en-US" sz="1350" i="1">
                          <a:latin typeface="Cambria Math" panose="02040503050406030204" pitchFamily="18" charset="0"/>
                        </a:rPr>
                        <m:t>⇒</m:t>
                      </m:r>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num>
                            <m:den>
                              <m:r>
                                <a:rPr lang="en-US" sz="1350" i="1">
                                  <a:latin typeface="Cambria Math" panose="02040503050406030204" pitchFamily="18" charset="0"/>
                                </a:rPr>
                                <m:t>𝜆</m:t>
                              </m:r>
                            </m:den>
                          </m:f>
                        </m:e>
                      </m:nary>
                      <m:r>
                        <a:rPr lang="en-US" sz="1350" i="1">
                          <a:latin typeface="Cambria Math" panose="02040503050406030204" pitchFamily="18" charset="0"/>
                        </a:rPr>
                        <m:t>=1⇒</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𝜆</m:t>
                          </m:r>
                        </m:den>
                      </m:f>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e>
                      </m:nary>
                      <m:r>
                        <a:rPr lang="en-US" sz="1350" i="1">
                          <a:latin typeface="Cambria Math" panose="02040503050406030204" pitchFamily="18" charset="0"/>
                        </a:rPr>
                        <m:t>=1⇒</m:t>
                      </m:r>
                      <m:r>
                        <a:rPr lang="en-US" sz="1350" i="1">
                          <a:latin typeface="Cambria Math" panose="02040503050406030204" pitchFamily="18" charset="0"/>
                        </a:rPr>
                        <m:t>𝜆</m:t>
                      </m:r>
                      <m:r>
                        <a:rPr lang="en-US" sz="1350" i="1">
                          <a:latin typeface="Cambria Math" panose="02040503050406030204" pitchFamily="18" charset="0"/>
                        </a:rPr>
                        <m:t>=</m:t>
                      </m:r>
                      <m:nary>
                        <m:naryPr>
                          <m:chr m:val="∑"/>
                          <m:ctrlPr>
                            <a:rPr lang="en-US" sz="1350" i="1">
                              <a:latin typeface="Cambria Math" panose="02040503050406030204" pitchFamily="18" charset="0"/>
                            </a:rPr>
                          </m:ctrlPr>
                        </m:naryPr>
                        <m:sub>
                          <m:r>
                            <a:rPr lang="en-US" sz="1350" i="1">
                              <a:latin typeface="Cambria Math" panose="02040503050406030204" pitchFamily="18" charset="0"/>
                            </a:rPr>
                            <m:t>𝑖</m:t>
                          </m:r>
                          <m:r>
                            <a:rPr lang="en-US" sz="1350" i="1">
                              <a:latin typeface="Cambria Math" panose="02040503050406030204" pitchFamily="18" charset="0"/>
                            </a:rPr>
                            <m:t>=1</m:t>
                          </m:r>
                        </m:sub>
                        <m:sup>
                          <m:r>
                            <a:rPr lang="en-US" sz="1350" i="1">
                              <a:latin typeface="Cambria Math" panose="02040503050406030204" pitchFamily="18" charset="0"/>
                            </a:rPr>
                            <m:t>𝑁</m:t>
                          </m:r>
                        </m:sup>
                        <m:e>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e>
                      </m:nary>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𝑁</m:t>
                          </m:r>
                        </m:e>
                        <m:sub>
                          <m:r>
                            <a:rPr lang="en-US" sz="1350" i="1">
                              <a:latin typeface="Cambria Math" panose="02040503050406030204" pitchFamily="18" charset="0"/>
                            </a:rPr>
                            <m:t>𝑟</m:t>
                          </m:r>
                        </m:sub>
                      </m:sSub>
                      <m:r>
                        <a:rPr lang="en-US" sz="1350" i="1">
                          <a:latin typeface="Cambria Math" panose="02040503050406030204" pitchFamily="18" charset="0"/>
                        </a:rPr>
                        <m:t>⇒</m:t>
                      </m:r>
                      <m:acc>
                        <m:accPr>
                          <m:chr m:val="̂"/>
                          <m:ctrlPr>
                            <a:rPr lang="en-US" sz="1350" i="1">
                              <a:latin typeface="Cambria Math" panose="02040503050406030204" pitchFamily="18" charset="0"/>
                            </a:rPr>
                          </m:ctrlPr>
                        </m:accPr>
                        <m:e>
                          <m:sSub>
                            <m:sSubPr>
                              <m:ctrlPr>
                                <a:rPr lang="en-US" sz="1350" i="1">
                                  <a:latin typeface="Cambria Math" panose="02040503050406030204" pitchFamily="18" charset="0"/>
                                </a:rPr>
                              </m:ctrlPr>
                            </m:sSubPr>
                            <m:e>
                              <m:r>
                                <a:rPr lang="en-US" sz="1350" i="1">
                                  <a:latin typeface="Cambria Math" panose="02040503050406030204" pitchFamily="18" charset="0"/>
                                </a:rPr>
                                <m:t>𝛾</m:t>
                              </m:r>
                            </m:e>
                            <m:sub>
                              <m:r>
                                <a:rPr lang="en-US" sz="1350" i="1">
                                  <a:latin typeface="Cambria Math" panose="02040503050406030204" pitchFamily="18" charset="0"/>
                                </a:rPr>
                                <m:t>𝑖</m:t>
                              </m:r>
                            </m:sub>
                          </m:sSub>
                        </m:e>
                      </m:acc>
                      <m:r>
                        <a:rPr lang="en-US" sz="1350" i="1">
                          <a:latin typeface="Cambria Math" panose="02040503050406030204" pitchFamily="18" charset="0"/>
                        </a:rPr>
                        <m:t>=</m:t>
                      </m:r>
                      <m:f>
                        <m:fPr>
                          <m:ctrlPr>
                            <a:rPr lang="en-US" sz="1350" i="1">
                              <a:latin typeface="Cambria Math" panose="02040503050406030204" pitchFamily="18" charset="0"/>
                            </a:rPr>
                          </m:ctrlPr>
                        </m:fPr>
                        <m:num>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sub>
                          </m:sSub>
                        </m:num>
                        <m:den>
                          <m:sSub>
                            <m:sSubPr>
                              <m:ctrlPr>
                                <a:rPr lang="en-US" sz="1350" i="1">
                                  <a:latin typeface="Cambria Math" panose="02040503050406030204" pitchFamily="18" charset="0"/>
                                </a:rPr>
                              </m:ctrlPr>
                            </m:sSubPr>
                            <m:e>
                              <m:r>
                                <a:rPr lang="en-US" sz="1350" i="1">
                                  <a:latin typeface="Cambria Math" panose="02040503050406030204" pitchFamily="18" charset="0"/>
                                </a:rPr>
                                <m:t>𝑁</m:t>
                              </m:r>
                            </m:e>
                            <m:sub>
                              <m:r>
                                <a:rPr lang="en-US" sz="1350" i="1">
                                  <a:latin typeface="Cambria Math" panose="02040503050406030204" pitchFamily="18" charset="0"/>
                                </a:rPr>
                                <m:t>𝑟</m:t>
                              </m:r>
                            </m:sub>
                          </m:sSub>
                        </m:den>
                      </m:f>
                    </m:oMath>
                  </m:oMathPara>
                </a14:m>
                <a:endParaRPr lang="en-US" sz="1350" dirty="0"/>
              </a:p>
            </p:txBody>
          </p:sp>
        </mc:Choice>
        <mc:Fallback xmlns="">
          <p:sp>
            <p:nvSpPr>
              <p:cNvPr id="12" name="TextBox 11"/>
              <p:cNvSpPr txBox="1">
                <a:spLocks noRot="1" noChangeAspect="1" noMove="1" noResize="1" noEditPoints="1" noAdjustHandles="1" noChangeArrowheads="1" noChangeShapeType="1" noTextEdit="1"/>
              </p:cNvSpPr>
              <p:nvPr/>
            </p:nvSpPr>
            <p:spPr>
              <a:xfrm>
                <a:off x="648504" y="4185785"/>
                <a:ext cx="5090560" cy="676532"/>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079808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62256" y="133835"/>
            <a:ext cx="10241528"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(Genetic Abundance Estimation) [E-</a:t>
            </a:r>
            <a:r>
              <a:rPr lang="en-US" sz="2100" dirty="0" err="1">
                <a:solidFill>
                  <a:srgbClr val="626462"/>
                </a:solidFill>
                <a:latin typeface="Times New Roman" panose="02020603050405020304" pitchFamily="18" charset="0"/>
                <a:cs typeface="Times New Roman" panose="02020603050405020304" pitchFamily="18" charset="0"/>
              </a:rPr>
              <a:t>Ste</a:t>
            </a:r>
            <a:r>
              <a:rPr lang="en-US" sz="2100" dirty="0">
                <a:solidFill>
                  <a:srgbClr val="626462"/>
                </a:solidFill>
                <a:latin typeface="Times New Roman" panose="02020603050405020304" pitchFamily="18" charset="0"/>
                <a:cs typeface="Times New Roman" panose="02020603050405020304" pitchFamily="18" charset="0"/>
              </a:rPr>
              <a:t>p]</a:t>
            </a:r>
          </a:p>
        </p:txBody>
      </p:sp>
      <mc:AlternateContent xmlns:mc="http://schemas.openxmlformats.org/markup-compatibility/2006" xmlns:a14="http://schemas.microsoft.com/office/drawing/2010/main">
        <mc:Choice Requires="a14">
          <p:sp>
            <p:nvSpPr>
              <p:cNvPr id="3" name="TextBox 2"/>
              <p:cNvSpPr txBox="1"/>
              <p:nvPr/>
            </p:nvSpPr>
            <p:spPr>
              <a:xfrm>
                <a:off x="303195" y="677924"/>
                <a:ext cx="8410075" cy="3862019"/>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The algorithm calculates the conditional expectation for missing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𝑥</m:t>
                        </m:r>
                      </m:e>
                      <m:sub>
                        <m:r>
                          <a:rPr lang="en-US" sz="1350" i="1">
                            <a:solidFill>
                              <a:srgbClr val="000000"/>
                            </a:solidFill>
                            <a:latin typeface="Cambria Math" panose="02040503050406030204" pitchFamily="18" charset="0"/>
                            <a:cs typeface="Times New Roman" panose="02020603050405020304" pitchFamily="18" charset="0"/>
                          </a:rPr>
                          <m:t>𝑖</m:t>
                        </m:r>
                      </m:sub>
                    </m:sSub>
                  </m:oMath>
                </a14:m>
                <a:r>
                  <a:rPr lang="en-US" sz="1350" dirty="0">
                    <a:solidFill>
                      <a:srgbClr val="000000"/>
                    </a:solidFill>
                    <a:latin typeface="Times New Roman" panose="02020603050405020304" pitchFamily="18" charset="0"/>
                    <a:cs typeface="Times New Roman" panose="02020603050405020304" pitchFamily="18" charset="0"/>
                  </a:rPr>
                  <a:t> values during the E-Step.</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𝑥</m:t>
                        </m:r>
                      </m:e>
                      <m:sub>
                        <m:r>
                          <a:rPr lang="en-US" sz="1350" i="1">
                            <a:solidFill>
                              <a:srgbClr val="000000"/>
                            </a:solidFill>
                            <a:latin typeface="Cambria Math" panose="02040503050406030204" pitchFamily="18" charset="0"/>
                            <a:cs typeface="Times New Roman" panose="02020603050405020304" pitchFamily="18" charset="0"/>
                          </a:rPr>
                          <m:t>𝑖</m:t>
                        </m:r>
                      </m:sub>
                    </m:sSub>
                  </m:oMath>
                </a14:m>
                <a:r>
                  <a:rPr lang="en-US" sz="1350" dirty="0">
                    <a:solidFill>
                      <a:srgbClr val="000000"/>
                    </a:solidFill>
                    <a:latin typeface="Times New Roman" panose="02020603050405020304" pitchFamily="18" charset="0"/>
                    <a:cs typeface="Times New Roman" panose="02020603050405020304" pitchFamily="18" charset="0"/>
                  </a:rPr>
                  <a:t> is missing, we must first determine a valid estimate of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𝑥</m:t>
                        </m:r>
                      </m:e>
                      <m:sub>
                        <m:r>
                          <a:rPr lang="en-US" sz="1350" i="1">
                            <a:solidFill>
                              <a:srgbClr val="000000"/>
                            </a:solidFill>
                            <a:latin typeface="Cambria Math" panose="02040503050406030204" pitchFamily="18" charset="0"/>
                            <a:cs typeface="Times New Roman" panose="02020603050405020304" pitchFamily="18" charset="0"/>
                          </a:rPr>
                          <m:t>𝑖</m:t>
                        </m:r>
                      </m:sub>
                    </m:sSub>
                  </m:oMath>
                </a14:m>
                <a:r>
                  <a:rPr lang="en-US" sz="1350" b="1"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using the parameter estimated from the previous step (or the initial value used).</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Instead of observing the vector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𝒙</m:t>
                        </m:r>
                      </m:e>
                    </m:acc>
                  </m:oMath>
                </a14:m>
                <a:r>
                  <a:rPr lang="en-US" sz="1350" b="1"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directly, we observe the pattern count vector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𝒏</m:t>
                        </m:r>
                      </m:e>
                    </m:acc>
                  </m:oMath>
                </a14:m>
                <a:r>
                  <a:rPr lang="en-US" sz="1350" dirty="0">
                    <a:solidFill>
                      <a:srgbClr val="000000"/>
                    </a:solidFill>
                    <a:latin typeface="Times New Roman" panose="02020603050405020304" pitchFamily="18" charset="0"/>
                    <a:cs typeface="Times New Roman" panose="02020603050405020304" pitchFamily="18" charset="0"/>
                  </a:rPr>
                  <a:t>. </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Let the elements of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𝒏</m:t>
                        </m:r>
                      </m:e>
                    </m:acc>
                    <m:r>
                      <a:rPr lang="en-US" sz="1350">
                        <a:solidFill>
                          <a:srgbClr val="000000"/>
                        </a:solidFill>
                        <a:latin typeface="Cambria Math" panose="02040503050406030204" pitchFamily="18" charset="0"/>
                        <a:cs typeface="Times New Roman" panose="02020603050405020304" pitchFamily="18" charset="0"/>
                      </a:rPr>
                      <m:t>,</m:t>
                    </m:r>
                    <m:r>
                      <a:rPr lang="en-US" sz="1350" i="1">
                        <a:solidFill>
                          <a:srgbClr val="000000"/>
                        </a:solidFill>
                        <a:latin typeface="Cambria Math" panose="02040503050406030204" pitchFamily="18" charset="0"/>
                        <a:cs typeface="Times New Roman" panose="02020603050405020304" pitchFamily="18" charset="0"/>
                      </a:rPr>
                      <m:t>(</m:t>
                    </m:r>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𝑛</m:t>
                        </m:r>
                      </m:e>
                      <m:sub>
                        <m:r>
                          <a:rPr lang="en-US" sz="1350" i="1">
                            <a:solidFill>
                              <a:srgbClr val="000000"/>
                            </a:solidFill>
                            <a:latin typeface="Cambria Math" panose="02040503050406030204" pitchFamily="18" charset="0"/>
                            <a:cs typeface="Times New Roman" panose="02020603050405020304" pitchFamily="18" charset="0"/>
                          </a:rPr>
                          <m:t>1</m:t>
                        </m:r>
                      </m:sub>
                    </m:sSub>
                    <m:r>
                      <a:rPr lang="en-US" sz="1350" i="1">
                        <a:solidFill>
                          <a:srgbClr val="000000"/>
                        </a:solidFill>
                        <a:latin typeface="Cambria Math" panose="02040503050406030204" pitchFamily="18" charset="0"/>
                        <a:cs typeface="Times New Roman" panose="02020603050405020304" pitchFamily="18" charset="0"/>
                      </a:rPr>
                      <m:t>,</m:t>
                    </m:r>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𝑛</m:t>
                        </m:r>
                      </m:e>
                      <m:sub>
                        <m:r>
                          <a:rPr lang="en-US" sz="1350" i="1">
                            <a:solidFill>
                              <a:srgbClr val="000000"/>
                            </a:solidFill>
                            <a:latin typeface="Cambria Math" panose="02040503050406030204" pitchFamily="18" charset="0"/>
                            <a:cs typeface="Times New Roman" panose="02020603050405020304" pitchFamily="18" charset="0"/>
                          </a:rPr>
                          <m:t>2</m:t>
                        </m:r>
                      </m:sub>
                    </m:sSub>
                    <m:r>
                      <a:rPr lang="en-US" sz="1350" i="1">
                        <a:solidFill>
                          <a:srgbClr val="000000"/>
                        </a:solidFill>
                        <a:latin typeface="Cambria Math" panose="02040503050406030204" pitchFamily="18" charset="0"/>
                        <a:cs typeface="Times New Roman" panose="02020603050405020304" pitchFamily="18" charset="0"/>
                      </a:rPr>
                      <m:t>,…,</m:t>
                    </m:r>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𝑛</m:t>
                        </m:r>
                      </m:e>
                      <m:sub>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𝑁</m:t>
                            </m:r>
                          </m:e>
                          <m:sub>
                            <m:r>
                              <a:rPr lang="en-US" sz="1350" i="1">
                                <a:solidFill>
                                  <a:srgbClr val="000000"/>
                                </a:solidFill>
                                <a:latin typeface="Cambria Math" panose="02040503050406030204" pitchFamily="18" charset="0"/>
                                <a:cs typeface="Times New Roman" panose="02020603050405020304" pitchFamily="18" charset="0"/>
                              </a:rPr>
                              <m:t>𝑘</m:t>
                            </m:r>
                          </m:sub>
                        </m:sSub>
                      </m:sub>
                    </m:sSub>
                    <m:r>
                      <a:rPr lang="en-US" sz="1350" i="1">
                        <a:solidFill>
                          <a:srgbClr val="000000"/>
                        </a:solidFill>
                        <a:latin typeface="Cambria Math" panose="02040503050406030204" pitchFamily="18" charset="0"/>
                        <a:cs typeface="Times New Roman" panose="02020603050405020304" pitchFamily="18" charset="0"/>
                      </a:rPr>
                      <m:t>)</m:t>
                    </m:r>
                  </m:oMath>
                </a14:m>
                <a:r>
                  <a:rPr lang="en-US" sz="1350" dirty="0">
                    <a:solidFill>
                      <a:srgbClr val="000000"/>
                    </a:solidFill>
                    <a:latin typeface="Times New Roman" panose="02020603050405020304" pitchFamily="18" charset="0"/>
                    <a:cs typeface="Times New Roman" panose="02020603050405020304" pitchFamily="18" charset="0"/>
                  </a:rPr>
                  <a:t> be indexed by </a:t>
                </a:r>
                <a14:m>
                  <m:oMath xmlns:m="http://schemas.openxmlformats.org/officeDocument/2006/math">
                    <m:r>
                      <a:rPr lang="en-US" sz="1350" i="1">
                        <a:solidFill>
                          <a:srgbClr val="000000"/>
                        </a:solidFill>
                        <a:latin typeface="Cambria Math" panose="02040503050406030204" pitchFamily="18" charset="0"/>
                        <a:cs typeface="Times New Roman" panose="02020603050405020304" pitchFamily="18" charset="0"/>
                      </a:rPr>
                      <m:t>𝑗</m:t>
                    </m:r>
                  </m:oMath>
                </a14:m>
                <a:r>
                  <a:rPr lang="en-US" sz="1350" dirty="0">
                    <a:solidFill>
                      <a:srgbClr val="000000"/>
                    </a:solidFill>
                    <a:latin typeface="Times New Roman" panose="02020603050405020304" pitchFamily="18" charset="0"/>
                    <a:cs typeface="Times New Roman" panose="02020603050405020304" pitchFamily="18" charset="0"/>
                  </a:rPr>
                  <a:t>, which runs from 1 to the number of unique compatibility patterns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𝑁</m:t>
                        </m:r>
                      </m:e>
                      <m:sub>
                        <m:r>
                          <a:rPr lang="en-US" sz="1350" i="1">
                            <a:solidFill>
                              <a:srgbClr val="000000"/>
                            </a:solidFill>
                            <a:latin typeface="Cambria Math" panose="02040503050406030204" pitchFamily="18" charset="0"/>
                            <a:cs typeface="Times New Roman" panose="02020603050405020304" pitchFamily="18" charset="0"/>
                          </a:rPr>
                          <m:t>𝑘</m:t>
                        </m:r>
                      </m:sub>
                    </m:sSub>
                    <m:r>
                      <a:rPr lang="en-US" sz="1350" i="1">
                        <a:solidFill>
                          <a:srgbClr val="000000"/>
                        </a:solidFill>
                        <a:latin typeface="Cambria Math" panose="02040503050406030204" pitchFamily="18" charset="0"/>
                        <a:cs typeface="Times New Roman" panose="02020603050405020304" pitchFamily="18" charset="0"/>
                      </a:rPr>
                      <m:t>)</m:t>
                    </m:r>
                  </m:oMath>
                </a14:m>
                <a:r>
                  <a:rPr lang="en-US" sz="1350" dirty="0">
                    <a:solidFill>
                      <a:srgbClr val="000000"/>
                    </a:solidFill>
                    <a:latin typeface="Times New Roman" panose="02020603050405020304" pitchFamily="18" charset="0"/>
                    <a:cs typeface="Times New Roman" panose="02020603050405020304" pitchFamily="18" charset="0"/>
                  </a:rPr>
                  <a:t>. </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The conditional expectations of the missing components of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𝒙</m:t>
                        </m:r>
                      </m:e>
                    </m:acc>
                  </m:oMath>
                </a14:m>
                <a:r>
                  <a:rPr lang="en-US" sz="1350" b="1"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are computed using the elements of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𝒏</m:t>
                        </m:r>
                      </m:e>
                    </m:acc>
                  </m:oMath>
                </a14:m>
                <a:r>
                  <a:rPr lang="en-US" sz="1350" b="1"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which compose the counts of patterns including those same missing components.</a:t>
                </a:r>
              </a:p>
              <a:p>
                <a:pPr marL="900113" lvl="2"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For example, if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𝑥</m:t>
                        </m:r>
                      </m:e>
                      <m:sub>
                        <m:r>
                          <a:rPr lang="en-US" sz="1350" i="1">
                            <a:solidFill>
                              <a:srgbClr val="000000"/>
                            </a:solidFill>
                            <a:latin typeface="Cambria Math" panose="02040503050406030204" pitchFamily="18" charset="0"/>
                            <a:cs typeface="Times New Roman" panose="02020603050405020304" pitchFamily="18" charset="0"/>
                          </a:rPr>
                          <m:t>1</m:t>
                        </m:r>
                      </m:sub>
                    </m:sSub>
                  </m:oMath>
                </a14:m>
                <a:r>
                  <a:rPr lang="en-US" sz="1350" dirty="0">
                    <a:solidFill>
                      <a:srgbClr val="000000"/>
                    </a:solidFill>
                    <a:latin typeface="Times New Roman" panose="02020603050405020304" pitchFamily="18" charset="0"/>
                    <a:cs typeface="Times New Roman" panose="02020603050405020304" pitchFamily="18" charset="0"/>
                  </a:rPr>
                  <a:t> is missing, but we determine there are reads which align to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𝑥</m:t>
                        </m:r>
                      </m:e>
                      <m:sub>
                        <m:r>
                          <a:rPr lang="en-US" sz="1350" i="1">
                            <a:solidFill>
                              <a:srgbClr val="000000"/>
                            </a:solidFill>
                            <a:latin typeface="Cambria Math" panose="02040503050406030204" pitchFamily="18" charset="0"/>
                            <a:cs typeface="Times New Roman" panose="02020603050405020304" pitchFamily="18" charset="0"/>
                          </a:rPr>
                          <m:t>1</m:t>
                        </m:r>
                      </m:sub>
                    </m:sSub>
                  </m:oMath>
                </a14:m>
                <a:r>
                  <a:rPr lang="en-US" sz="1350" dirty="0">
                    <a:solidFill>
                      <a:srgbClr val="000000"/>
                    </a:solidFill>
                    <a:latin typeface="Times New Roman" panose="02020603050405020304" pitchFamily="18" charset="0"/>
                    <a:cs typeface="Times New Roman" panose="02020603050405020304" pitchFamily="18" charset="0"/>
                  </a:rPr>
                  <a:t> as well as others, say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𝑛</m:t>
                        </m:r>
                      </m:e>
                      <m:sub>
                        <m:r>
                          <a:rPr lang="en-US" sz="1350" i="1">
                            <a:solidFill>
                              <a:srgbClr val="000000"/>
                            </a:solidFill>
                            <a:latin typeface="Cambria Math" panose="02040503050406030204" pitchFamily="18" charset="0"/>
                            <a:cs typeface="Times New Roman" panose="02020603050405020304" pitchFamily="18" charset="0"/>
                          </a:rPr>
                          <m:t>1</m:t>
                        </m:r>
                      </m:sub>
                    </m:sSub>
                    <m:r>
                      <a:rPr lang="en-US" sz="1350" i="1">
                        <a:solidFill>
                          <a:srgbClr val="000000"/>
                        </a:solidFill>
                        <a:latin typeface="Cambria Math" panose="02040503050406030204" pitchFamily="18" charset="0"/>
                        <a:cs typeface="Times New Roman" panose="02020603050405020304" pitchFamily="18" charset="0"/>
                      </a:rPr>
                      <m:t>,</m:t>
                    </m:r>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𝑛</m:t>
                        </m:r>
                      </m:e>
                      <m:sub>
                        <m:r>
                          <a:rPr lang="en-US" sz="1350" i="1">
                            <a:solidFill>
                              <a:srgbClr val="000000"/>
                            </a:solidFill>
                            <a:latin typeface="Cambria Math" panose="02040503050406030204" pitchFamily="18" charset="0"/>
                            <a:cs typeface="Times New Roman" panose="02020603050405020304" pitchFamily="18" charset="0"/>
                          </a:rPr>
                          <m:t>3</m:t>
                        </m:r>
                      </m:sub>
                    </m:sSub>
                    <m:r>
                      <a:rPr lang="en-US" sz="1350" i="1">
                        <a:solidFill>
                          <a:srgbClr val="000000"/>
                        </a:solidFill>
                        <a:latin typeface="Cambria Math" panose="02040503050406030204" pitchFamily="18" charset="0"/>
                        <a:cs typeface="Times New Roman" panose="02020603050405020304" pitchFamily="18" charset="0"/>
                      </a:rPr>
                      <m:t>,</m:t>
                    </m:r>
                  </m:oMath>
                </a14:m>
                <a:r>
                  <a:rPr lang="en-US" sz="1350" dirty="0">
                    <a:solidFill>
                      <a:srgbClr val="000000"/>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𝑛</m:t>
                        </m:r>
                      </m:e>
                      <m:sub>
                        <m:r>
                          <a:rPr lang="en-US" sz="1350" i="1">
                            <a:solidFill>
                              <a:srgbClr val="000000"/>
                            </a:solidFill>
                            <a:latin typeface="Cambria Math" panose="02040503050406030204" pitchFamily="18" charset="0"/>
                            <a:cs typeface="Times New Roman" panose="02020603050405020304" pitchFamily="18" charset="0"/>
                          </a:rPr>
                          <m:t>5</m:t>
                        </m:r>
                      </m:sub>
                    </m:sSub>
                  </m:oMath>
                </a14:m>
                <a:r>
                  <a:rPr lang="en-US" sz="1350" dirty="0">
                    <a:solidFill>
                      <a:srgbClr val="000000"/>
                    </a:solidFill>
                    <a:latin typeface="Times New Roman" panose="02020603050405020304" pitchFamily="18" charset="0"/>
                    <a:cs typeface="Times New Roman" panose="02020603050405020304" pitchFamily="18" charset="0"/>
                  </a:rPr>
                  <a:t> are compatible with transcript 1, then each of these quantities would be used to compute the conditional expectation of the missing value.</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Note, we either begin with </a:t>
                </a:r>
                <a14:m>
                  <m:oMath xmlns:m="http://schemas.openxmlformats.org/officeDocument/2006/math">
                    <m:sSup>
                      <m:sSupPr>
                        <m:ctrlPr>
                          <a:rPr lang="en-US" sz="1350" i="1">
                            <a:solidFill>
                              <a:srgbClr val="000000"/>
                            </a:solidFill>
                            <a:latin typeface="Cambria Math" panose="02040503050406030204" pitchFamily="18" charset="0"/>
                            <a:cs typeface="Times New Roman" panose="02020603050405020304" pitchFamily="18" charset="0"/>
                          </a:rPr>
                        </m:ctrlPr>
                      </m:sSupPr>
                      <m:e>
                        <m:r>
                          <a:rPr lang="en-US" sz="1350" i="1">
                            <a:solidFill>
                              <a:srgbClr val="000000"/>
                            </a:solidFill>
                            <a:latin typeface="Cambria Math" panose="02040503050406030204" pitchFamily="18" charset="0"/>
                            <a:cs typeface="Times New Roman" panose="02020603050405020304" pitchFamily="18" charset="0"/>
                          </a:rPr>
                          <m:t>𝛾</m:t>
                        </m:r>
                      </m:e>
                      <m:sup>
                        <m:d>
                          <m:dPr>
                            <m:ctrlPr>
                              <a:rPr lang="en-US" sz="1350" i="1">
                                <a:solidFill>
                                  <a:srgbClr val="000000"/>
                                </a:solidFill>
                                <a:latin typeface="Cambria Math" panose="02040503050406030204" pitchFamily="18" charset="0"/>
                                <a:cs typeface="Times New Roman" panose="02020603050405020304" pitchFamily="18" charset="0"/>
                              </a:rPr>
                            </m:ctrlPr>
                          </m:dPr>
                          <m:e>
                            <m:r>
                              <a:rPr lang="en-US" sz="1350" i="1">
                                <a:solidFill>
                                  <a:srgbClr val="000000"/>
                                </a:solidFill>
                                <a:latin typeface="Cambria Math" panose="02040503050406030204" pitchFamily="18" charset="0"/>
                                <a:cs typeface="Times New Roman" panose="02020603050405020304" pitchFamily="18" charset="0"/>
                              </a:rPr>
                              <m:t>0</m:t>
                            </m:r>
                          </m:e>
                        </m:d>
                      </m:sup>
                    </m:sSup>
                  </m:oMath>
                </a14:m>
                <a:r>
                  <a:rPr lang="en-US" sz="1350" dirty="0">
                    <a:solidFill>
                      <a:srgbClr val="000000"/>
                    </a:solidFill>
                    <a:latin typeface="Times New Roman" panose="02020603050405020304" pitchFamily="18" charset="0"/>
                    <a:cs typeface="Times New Roman" panose="02020603050405020304" pitchFamily="18" charset="0"/>
                  </a:rPr>
                  <a:t>, or have iterated to the </a:t>
                </a:r>
                <a:r>
                  <a:rPr lang="en-US" sz="1350" i="1" dirty="0" err="1">
                    <a:solidFill>
                      <a:srgbClr val="000000"/>
                    </a:solidFill>
                    <a:latin typeface="Times New Roman" panose="02020603050405020304" pitchFamily="18" charset="0"/>
                    <a:cs typeface="Times New Roman" panose="02020603050405020304" pitchFamily="18" charset="0"/>
                  </a:rPr>
                  <a:t>p</a:t>
                </a:r>
                <a:r>
                  <a:rPr lang="en-US" sz="1350" baseline="30000" dirty="0" err="1">
                    <a:solidFill>
                      <a:srgbClr val="000000"/>
                    </a:solidFill>
                    <a:latin typeface="Times New Roman" panose="02020603050405020304" pitchFamily="18" charset="0"/>
                    <a:cs typeface="Times New Roman" panose="02020603050405020304" pitchFamily="18" charset="0"/>
                  </a:rPr>
                  <a:t>th</a:t>
                </a:r>
                <a:r>
                  <a:rPr lang="en-US" sz="1350" baseline="-25000"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step, and have </a:t>
                </a:r>
                <a14:m>
                  <m:oMath xmlns:m="http://schemas.openxmlformats.org/officeDocument/2006/math">
                    <m:sSup>
                      <m:sSupPr>
                        <m:ctrlPr>
                          <a:rPr lang="en-US" sz="1350" i="1">
                            <a:solidFill>
                              <a:srgbClr val="000000"/>
                            </a:solidFill>
                            <a:latin typeface="Cambria Math" panose="02040503050406030204" pitchFamily="18" charset="0"/>
                            <a:cs typeface="Times New Roman" panose="02020603050405020304" pitchFamily="18" charset="0"/>
                          </a:rPr>
                        </m:ctrlPr>
                      </m:sSupPr>
                      <m:e>
                        <m:r>
                          <a:rPr lang="en-US" sz="1350" i="1">
                            <a:solidFill>
                              <a:srgbClr val="000000"/>
                            </a:solidFill>
                            <a:latin typeface="Cambria Math" panose="02040503050406030204" pitchFamily="18" charset="0"/>
                            <a:cs typeface="Times New Roman" panose="02020603050405020304" pitchFamily="18" charset="0"/>
                          </a:rPr>
                          <m:t>𝛾</m:t>
                        </m:r>
                      </m:e>
                      <m:sup>
                        <m:d>
                          <m:dPr>
                            <m:ctrlPr>
                              <a:rPr lang="en-US" sz="1350" i="1">
                                <a:solidFill>
                                  <a:srgbClr val="000000"/>
                                </a:solidFill>
                                <a:latin typeface="Cambria Math" panose="02040503050406030204" pitchFamily="18" charset="0"/>
                                <a:cs typeface="Times New Roman" panose="02020603050405020304" pitchFamily="18" charset="0"/>
                              </a:rPr>
                            </m:ctrlPr>
                          </m:dPr>
                          <m:e>
                            <m:r>
                              <a:rPr lang="en-US" sz="1350" i="1">
                                <a:solidFill>
                                  <a:srgbClr val="000000"/>
                                </a:solidFill>
                                <a:latin typeface="Cambria Math" panose="02040503050406030204" pitchFamily="18" charset="0"/>
                                <a:cs typeface="Times New Roman" panose="02020603050405020304" pitchFamily="18" charset="0"/>
                              </a:rPr>
                              <m:t>𝑝</m:t>
                            </m:r>
                            <m:r>
                              <a:rPr lang="en-US" sz="1350" i="1">
                                <a:solidFill>
                                  <a:srgbClr val="000000"/>
                                </a:solidFill>
                                <a:latin typeface="Cambria Math" panose="02040503050406030204" pitchFamily="18" charset="0"/>
                                <a:cs typeface="Times New Roman" panose="02020603050405020304" pitchFamily="18" charset="0"/>
                              </a:rPr>
                              <m:t>−1</m:t>
                            </m:r>
                          </m:e>
                        </m:d>
                      </m:sup>
                    </m:sSup>
                  </m:oMath>
                </a14:m>
                <a:r>
                  <a:rPr lang="en-US" sz="1350" dirty="0">
                    <a:solidFill>
                      <a:srgbClr val="000000"/>
                    </a:solidFill>
                    <a:latin typeface="Times New Roman" panose="02020603050405020304" pitchFamily="18" charset="0"/>
                    <a:cs typeface="Times New Roman" panose="02020603050405020304" pitchFamily="18" charset="0"/>
                  </a:rPr>
                  <a:t>.</a:t>
                </a:r>
              </a:p>
              <a:p>
                <a:pPr marL="557213" lvl="1"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The conditional expectation of the missing value,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𝑥</m:t>
                        </m:r>
                      </m:e>
                      <m:sub>
                        <m:r>
                          <a:rPr lang="en-US" sz="1350" i="1">
                            <a:solidFill>
                              <a:srgbClr val="000000"/>
                            </a:solidFill>
                            <a:latin typeface="Cambria Math" panose="02040503050406030204" pitchFamily="18" charset="0"/>
                            <a:cs typeface="Times New Roman" panose="02020603050405020304" pitchFamily="18" charset="0"/>
                          </a:rPr>
                          <m:t>𝑖</m:t>
                        </m:r>
                      </m:sub>
                    </m:sSub>
                  </m:oMath>
                </a14:m>
                <a:r>
                  <a:rPr lang="en-US" sz="1350" dirty="0">
                    <a:solidFill>
                      <a:srgbClr val="000000"/>
                    </a:solidFill>
                    <a:latin typeface="Times New Roman" panose="02020603050405020304" pitchFamily="18" charset="0"/>
                    <a:cs typeface="Times New Roman" panose="02020603050405020304" pitchFamily="18" charset="0"/>
                  </a:rPr>
                  <a:t>, is determined by considering the observations of those elements of </a:t>
                </a:r>
                <a14:m>
                  <m:oMath xmlns:m="http://schemas.openxmlformats.org/officeDocument/2006/math">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𝒏</m:t>
                        </m:r>
                      </m:e>
                    </m:acc>
                  </m:oMath>
                </a14:m>
                <a:r>
                  <a:rPr lang="en-US" sz="1350" b="1" dirty="0">
                    <a:solidFill>
                      <a:srgbClr val="000000"/>
                    </a:solidFill>
                    <a:latin typeface="Times New Roman" panose="02020603050405020304" pitchFamily="18" charset="0"/>
                    <a:cs typeface="Times New Roman" panose="02020603050405020304" pitchFamily="18" charset="0"/>
                  </a:rPr>
                  <a:t> </a:t>
                </a:r>
                <a:r>
                  <a:rPr lang="en-US" sz="1350" dirty="0">
                    <a:solidFill>
                      <a:srgbClr val="000000"/>
                    </a:solidFill>
                    <a:latin typeface="Times New Roman" panose="02020603050405020304" pitchFamily="18" charset="0"/>
                    <a:cs typeface="Times New Roman" panose="02020603050405020304" pitchFamily="18" charset="0"/>
                  </a:rPr>
                  <a:t>which contain alignments to transcript </a:t>
                </a:r>
                <a14:m>
                  <m:oMath xmlns:m="http://schemas.openxmlformats.org/officeDocument/2006/math">
                    <m:r>
                      <a:rPr lang="en-US" sz="1350" i="1">
                        <a:solidFill>
                          <a:srgbClr val="000000"/>
                        </a:solidFill>
                        <a:latin typeface="Cambria Math" panose="02040503050406030204" pitchFamily="18" charset="0"/>
                        <a:cs typeface="Times New Roman" panose="02020603050405020304" pitchFamily="18" charset="0"/>
                      </a:rPr>
                      <m:t>𝑖</m:t>
                    </m:r>
                  </m:oMath>
                </a14:m>
                <a:r>
                  <a:rPr lang="en-US" sz="1350" b="1" dirty="0">
                    <a:solidFill>
                      <a:srgbClr val="000000"/>
                    </a:solidFill>
                    <a:latin typeface="Times New Roman" panose="02020603050405020304" pitchFamily="18" charset="0"/>
                    <a:cs typeface="Times New Roman" panose="02020603050405020304" pitchFamily="18" charset="0"/>
                  </a:rPr>
                  <a:t>.</a:t>
                </a:r>
              </a:p>
              <a:p>
                <a:pPr marL="557213" lvl="1" indent="-214313">
                  <a:buFont typeface="Arial" panose="020B0604020202020204" pitchFamily="34" charset="0"/>
                  <a:buChar char="•"/>
                </a:pPr>
                <a:r>
                  <a:rPr lang="en-US" sz="1350" b="1" dirty="0">
                    <a:solidFill>
                      <a:srgbClr val="000000"/>
                    </a:solidFill>
                    <a:latin typeface="Times New Roman" panose="02020603050405020304" pitchFamily="18" charset="0"/>
                    <a:cs typeface="Times New Roman" panose="02020603050405020304" pitchFamily="18" charset="0"/>
                  </a:rPr>
                  <a:t>Let the indicator </a:t>
                </a:r>
                <a14:m>
                  <m:oMath xmlns:m="http://schemas.openxmlformats.org/officeDocument/2006/math">
                    <m:sSub>
                      <m:sSubPr>
                        <m:ctrlPr>
                          <a:rPr lang="en-US" sz="1350" b="1" i="1">
                            <a:solidFill>
                              <a:srgbClr val="000000"/>
                            </a:solidFill>
                            <a:latin typeface="Cambria Math" panose="02040503050406030204" pitchFamily="18" charset="0"/>
                            <a:cs typeface="Times New Roman" panose="02020603050405020304" pitchFamily="18" charset="0"/>
                          </a:rPr>
                        </m:ctrlPr>
                      </m:sSubPr>
                      <m:e>
                        <m:r>
                          <a:rPr lang="en-US" sz="1350" b="1" i="1">
                            <a:solidFill>
                              <a:srgbClr val="000000"/>
                            </a:solidFill>
                            <a:latin typeface="Cambria Math" panose="02040503050406030204" pitchFamily="18" charset="0"/>
                            <a:cs typeface="Times New Roman" panose="02020603050405020304" pitchFamily="18" charset="0"/>
                          </a:rPr>
                          <m:t>𝝍</m:t>
                        </m:r>
                      </m:e>
                      <m:sub>
                        <m:r>
                          <a:rPr lang="en-US" sz="1350" b="1" i="1">
                            <a:solidFill>
                              <a:srgbClr val="000000"/>
                            </a:solidFill>
                            <a:latin typeface="Cambria Math" panose="02040503050406030204" pitchFamily="18" charset="0"/>
                            <a:cs typeface="Times New Roman" panose="02020603050405020304" pitchFamily="18" charset="0"/>
                          </a:rPr>
                          <m:t>𝒊𝒋</m:t>
                        </m:r>
                      </m:sub>
                    </m:sSub>
                  </m:oMath>
                </a14:m>
                <a:r>
                  <a:rPr lang="en-US" sz="1350" b="1" dirty="0">
                    <a:solidFill>
                      <a:srgbClr val="000000"/>
                    </a:solidFill>
                    <a:latin typeface="Times New Roman" panose="02020603050405020304" pitchFamily="18" charset="0"/>
                    <a:cs typeface="Times New Roman" panose="02020603050405020304" pitchFamily="18" charset="0"/>
                  </a:rPr>
                  <a:t> be 1 if read </a:t>
                </a:r>
                <a14:m>
                  <m:oMath xmlns:m="http://schemas.openxmlformats.org/officeDocument/2006/math">
                    <m:r>
                      <a:rPr lang="en-US" sz="1350" b="1" i="1">
                        <a:solidFill>
                          <a:srgbClr val="000000"/>
                        </a:solidFill>
                        <a:latin typeface="Cambria Math" panose="02040503050406030204" pitchFamily="18" charset="0"/>
                        <a:cs typeface="Times New Roman" panose="02020603050405020304" pitchFamily="18" charset="0"/>
                      </a:rPr>
                      <m:t>𝒊</m:t>
                    </m:r>
                  </m:oMath>
                </a14:m>
                <a:r>
                  <a:rPr lang="en-US" sz="1350" b="1" dirty="0">
                    <a:solidFill>
                      <a:srgbClr val="000000"/>
                    </a:solidFill>
                    <a:latin typeface="Times New Roman" panose="02020603050405020304" pitchFamily="18" charset="0"/>
                    <a:cs typeface="Times New Roman" panose="02020603050405020304" pitchFamily="18" charset="0"/>
                  </a:rPr>
                  <a:t> is present in compatibility pattern </a:t>
                </a:r>
                <a14:m>
                  <m:oMath xmlns:m="http://schemas.openxmlformats.org/officeDocument/2006/math">
                    <m:r>
                      <a:rPr lang="en-US" sz="1350" b="1" i="1">
                        <a:solidFill>
                          <a:srgbClr val="000000"/>
                        </a:solidFill>
                        <a:latin typeface="Cambria Math" panose="02040503050406030204" pitchFamily="18" charset="0"/>
                        <a:cs typeface="Times New Roman" panose="02020603050405020304" pitchFamily="18" charset="0"/>
                      </a:rPr>
                      <m:t>𝒋</m:t>
                    </m:r>
                  </m:oMath>
                </a14:m>
                <a:r>
                  <a:rPr lang="en-US" sz="1350" b="1" dirty="0">
                    <a:solidFill>
                      <a:srgbClr val="000000"/>
                    </a:solidFill>
                    <a:latin typeface="Times New Roman" panose="02020603050405020304" pitchFamily="18" charset="0"/>
                    <a:cs typeface="Times New Roman" panose="02020603050405020304" pitchFamily="18" charset="0"/>
                  </a:rPr>
                  <a:t> and 0 otherwise.</a:t>
                </a:r>
              </a:p>
              <a:p>
                <a:pPr lvl="1"/>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𝐸</m:t>
                          </m:r>
                        </m:e>
                        <m:sub>
                          <m:d>
                            <m:dPr>
                              <m:ctrlPr>
                                <a:rPr lang="en-US" sz="1350" i="1">
                                  <a:solidFill>
                                    <a:srgbClr val="000000"/>
                                  </a:solidFill>
                                  <a:latin typeface="Cambria Math" panose="02040503050406030204" pitchFamily="18" charset="0"/>
                                  <a:cs typeface="Times New Roman" panose="02020603050405020304" pitchFamily="18" charset="0"/>
                                </a:rPr>
                              </m:ctrlPr>
                            </m:dPr>
                            <m:e>
                              <m:r>
                                <a:rPr lang="en-US" sz="1350" i="1">
                                  <a:solidFill>
                                    <a:srgbClr val="000000"/>
                                  </a:solidFill>
                                  <a:latin typeface="Cambria Math" panose="02040503050406030204" pitchFamily="18" charset="0"/>
                                  <a:cs typeface="Times New Roman" panose="02020603050405020304" pitchFamily="18" charset="0"/>
                                </a:rPr>
                                <m:t>𝑝</m:t>
                              </m:r>
                            </m:e>
                          </m:d>
                        </m:sub>
                      </m:sSub>
                      <m:d>
                        <m:dPr>
                          <m:endChr m:val="|"/>
                          <m:ctrlPr>
                            <a:rPr lang="en-US" sz="1350" i="1">
                              <a:solidFill>
                                <a:srgbClr val="000000"/>
                              </a:solidFill>
                              <a:latin typeface="Cambria Math" panose="02040503050406030204" pitchFamily="18" charset="0"/>
                              <a:cs typeface="Times New Roman" panose="02020603050405020304" pitchFamily="18" charset="0"/>
                            </a:rPr>
                          </m:ctrlPr>
                        </m:dPr>
                        <m:e>
                          <m:r>
                            <a:rPr lang="en-US" sz="1350" i="1">
                              <a:solidFill>
                                <a:srgbClr val="000000"/>
                              </a:solidFill>
                              <a:latin typeface="Cambria Math" panose="02040503050406030204" pitchFamily="18" charset="0"/>
                              <a:cs typeface="Times New Roman" panose="02020603050405020304" pitchFamily="18" charset="0"/>
                            </a:rPr>
                            <m:t> </m:t>
                          </m:r>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𝑥</m:t>
                              </m:r>
                            </m:e>
                            <m:sub>
                              <m:r>
                                <a:rPr lang="en-US" sz="1350" i="1">
                                  <a:solidFill>
                                    <a:srgbClr val="000000"/>
                                  </a:solidFill>
                                  <a:latin typeface="Cambria Math" panose="02040503050406030204" pitchFamily="18" charset="0"/>
                                  <a:cs typeface="Times New Roman" panose="02020603050405020304" pitchFamily="18" charset="0"/>
                                </a:rPr>
                                <m:t>𝑖</m:t>
                              </m:r>
                            </m:sub>
                          </m:sSub>
                          <m:r>
                            <a:rPr lang="en-US" sz="1350" i="1">
                              <a:solidFill>
                                <a:srgbClr val="000000"/>
                              </a:solidFill>
                              <a:latin typeface="Cambria Math" panose="02040503050406030204" pitchFamily="18" charset="0"/>
                              <a:cs typeface="Times New Roman" panose="02020603050405020304" pitchFamily="18" charset="0"/>
                            </a:rPr>
                            <m:t> </m:t>
                          </m:r>
                        </m:e>
                      </m:d>
                      <m:r>
                        <a:rPr lang="en-US" sz="1350" i="1">
                          <a:solidFill>
                            <a:srgbClr val="000000"/>
                          </a:solidFill>
                          <a:latin typeface="Cambria Math" panose="02040503050406030204" pitchFamily="18" charset="0"/>
                          <a:cs typeface="Times New Roman" panose="02020603050405020304" pitchFamily="18" charset="0"/>
                        </a:rPr>
                        <m:t> </m:t>
                      </m:r>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𝒏</m:t>
                          </m:r>
                        </m:e>
                      </m:acc>
                      <m:r>
                        <a:rPr lang="en-US" sz="1350" i="1">
                          <a:solidFill>
                            <a:srgbClr val="000000"/>
                          </a:solidFill>
                          <a:latin typeface="Cambria Math" panose="02040503050406030204" pitchFamily="18" charset="0"/>
                          <a:cs typeface="Times New Roman" panose="02020603050405020304" pitchFamily="18" charset="0"/>
                        </a:rPr>
                        <m:t> ) =</m:t>
                      </m:r>
                      <m:f>
                        <m:fPr>
                          <m:ctrlPr>
                            <a:rPr lang="en-US" sz="1350" i="1">
                              <a:solidFill>
                                <a:srgbClr val="000000"/>
                              </a:solidFill>
                              <a:latin typeface="Cambria Math" panose="02040503050406030204" pitchFamily="18" charset="0"/>
                              <a:cs typeface="Times New Roman" panose="02020603050405020304" pitchFamily="18" charset="0"/>
                            </a:rPr>
                          </m:ctrlPr>
                        </m:fPr>
                        <m:num>
                          <m:sSubSup>
                            <m:sSubSupPr>
                              <m:ctrlPr>
                                <a:rPr lang="en-US" sz="1350" i="1">
                                  <a:solidFill>
                                    <a:srgbClr val="000000"/>
                                  </a:solidFill>
                                  <a:latin typeface="Cambria Math" panose="02040503050406030204" pitchFamily="18" charset="0"/>
                                  <a:cs typeface="Times New Roman" panose="02020603050405020304" pitchFamily="18" charset="0"/>
                                </a:rPr>
                              </m:ctrlPr>
                            </m:sSubSupPr>
                            <m:e>
                              <m:r>
                                <a:rPr lang="en-US" sz="1350" i="1">
                                  <a:solidFill>
                                    <a:srgbClr val="000000"/>
                                  </a:solidFill>
                                  <a:latin typeface="Cambria Math" panose="02040503050406030204" pitchFamily="18" charset="0"/>
                                  <a:cs typeface="Times New Roman" panose="02020603050405020304" pitchFamily="18" charset="0"/>
                                </a:rPr>
                                <m:t>𝛾</m:t>
                              </m:r>
                            </m:e>
                            <m:sub>
                              <m:r>
                                <a:rPr lang="en-US" sz="1350" i="1">
                                  <a:solidFill>
                                    <a:srgbClr val="000000"/>
                                  </a:solidFill>
                                  <a:latin typeface="Cambria Math" panose="02040503050406030204" pitchFamily="18" charset="0"/>
                                  <a:cs typeface="Times New Roman" panose="02020603050405020304" pitchFamily="18" charset="0"/>
                                </a:rPr>
                                <m:t>𝑖</m:t>
                              </m:r>
                            </m:sub>
                            <m:sup>
                              <m:r>
                                <a:rPr lang="en-US" sz="1350" i="1">
                                  <a:solidFill>
                                    <a:srgbClr val="000000"/>
                                  </a:solidFill>
                                  <a:latin typeface="Cambria Math" panose="02040503050406030204" pitchFamily="18" charset="0"/>
                                  <a:cs typeface="Times New Roman" panose="02020603050405020304" pitchFamily="18" charset="0"/>
                                </a:rPr>
                                <m:t>(</m:t>
                              </m:r>
                              <m:r>
                                <a:rPr lang="en-US" sz="1350" i="1">
                                  <a:solidFill>
                                    <a:srgbClr val="000000"/>
                                  </a:solidFill>
                                  <a:latin typeface="Cambria Math" panose="02040503050406030204" pitchFamily="18" charset="0"/>
                                  <a:cs typeface="Times New Roman" panose="02020603050405020304" pitchFamily="18" charset="0"/>
                                </a:rPr>
                                <m:t>𝑝</m:t>
                              </m:r>
                              <m:r>
                                <a:rPr lang="en-US" sz="1350" i="1">
                                  <a:solidFill>
                                    <a:srgbClr val="000000"/>
                                  </a:solidFill>
                                  <a:latin typeface="Cambria Math" panose="02040503050406030204" pitchFamily="18" charset="0"/>
                                  <a:cs typeface="Times New Roman" panose="02020603050405020304" pitchFamily="18" charset="0"/>
                                </a:rPr>
                                <m:t>−1)</m:t>
                              </m:r>
                            </m:sup>
                          </m:sSubSup>
                        </m:num>
                        <m:den>
                          <m:nary>
                            <m:naryPr>
                              <m:chr m:val="∑"/>
                              <m:ctrlPr>
                                <a:rPr lang="en-US" sz="1350" i="1">
                                  <a:solidFill>
                                    <a:srgbClr val="000000"/>
                                  </a:solidFill>
                                  <a:latin typeface="Cambria Math" panose="02040503050406030204" pitchFamily="18" charset="0"/>
                                  <a:cs typeface="Times New Roman" panose="02020603050405020304" pitchFamily="18" charset="0"/>
                                </a:rPr>
                              </m:ctrlPr>
                            </m:naryPr>
                            <m:sub>
                              <m:r>
                                <a:rPr lang="en-US" sz="1350" i="1">
                                  <a:solidFill>
                                    <a:srgbClr val="000000"/>
                                  </a:solidFill>
                                  <a:latin typeface="Cambria Math" panose="02040503050406030204" pitchFamily="18" charset="0"/>
                                  <a:cs typeface="Times New Roman" panose="02020603050405020304" pitchFamily="18" charset="0"/>
                                </a:rPr>
                                <m:t>𝑗</m:t>
                              </m:r>
                              <m:r>
                                <a:rPr lang="en-US" sz="1350" i="1">
                                  <a:solidFill>
                                    <a:srgbClr val="000000"/>
                                  </a:solidFill>
                                  <a:latin typeface="Cambria Math" panose="02040503050406030204" pitchFamily="18" charset="0"/>
                                  <a:cs typeface="Times New Roman" panose="02020603050405020304" pitchFamily="18" charset="0"/>
                                </a:rPr>
                                <m:t>=1</m:t>
                              </m:r>
                            </m:sub>
                            <m:sup>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𝑁</m:t>
                                  </m:r>
                                </m:e>
                                <m:sub>
                                  <m:r>
                                    <a:rPr lang="en-US" sz="1350" i="1">
                                      <a:solidFill>
                                        <a:srgbClr val="000000"/>
                                      </a:solidFill>
                                      <a:latin typeface="Cambria Math" panose="02040503050406030204" pitchFamily="18" charset="0"/>
                                      <a:cs typeface="Times New Roman" panose="02020603050405020304" pitchFamily="18" charset="0"/>
                                    </a:rPr>
                                    <m:t>𝑝</m:t>
                                  </m:r>
                                </m:sub>
                              </m:sSub>
                            </m:sup>
                            <m:e>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𝜓</m:t>
                                  </m:r>
                                </m:e>
                                <m:sub>
                                  <m:r>
                                    <a:rPr lang="en-US" sz="1350" i="1">
                                      <a:solidFill>
                                        <a:srgbClr val="000000"/>
                                      </a:solidFill>
                                      <a:latin typeface="Cambria Math" panose="02040503050406030204" pitchFamily="18" charset="0"/>
                                      <a:cs typeface="Times New Roman" panose="02020603050405020304" pitchFamily="18" charset="0"/>
                                    </a:rPr>
                                    <m:t>𝑖𝑗</m:t>
                                  </m:r>
                                </m:sub>
                              </m:sSub>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𝑛</m:t>
                                  </m:r>
                                </m:e>
                                <m:sub>
                                  <m:r>
                                    <a:rPr lang="en-US" sz="1350" i="1">
                                      <a:solidFill>
                                        <a:srgbClr val="000000"/>
                                      </a:solidFill>
                                      <a:latin typeface="Cambria Math" panose="02040503050406030204" pitchFamily="18" charset="0"/>
                                      <a:cs typeface="Times New Roman" panose="02020603050405020304" pitchFamily="18" charset="0"/>
                                    </a:rPr>
                                    <m:t>𝑗</m:t>
                                  </m:r>
                                </m:sub>
                              </m:sSub>
                              <m:sSubSup>
                                <m:sSubSupPr>
                                  <m:ctrlPr>
                                    <a:rPr lang="en-US" sz="1350" i="1">
                                      <a:solidFill>
                                        <a:srgbClr val="000000"/>
                                      </a:solidFill>
                                      <a:latin typeface="Cambria Math" panose="02040503050406030204" pitchFamily="18" charset="0"/>
                                      <a:cs typeface="Times New Roman" panose="02020603050405020304" pitchFamily="18" charset="0"/>
                                    </a:rPr>
                                  </m:ctrlPr>
                                </m:sSubSupPr>
                                <m:e>
                                  <m:r>
                                    <a:rPr lang="en-US" sz="1350" i="1">
                                      <a:solidFill>
                                        <a:srgbClr val="000000"/>
                                      </a:solidFill>
                                      <a:latin typeface="Cambria Math" panose="02040503050406030204" pitchFamily="18" charset="0"/>
                                      <a:cs typeface="Times New Roman" panose="02020603050405020304" pitchFamily="18" charset="0"/>
                                    </a:rPr>
                                    <m:t>𝛾</m:t>
                                  </m:r>
                                </m:e>
                                <m:sub>
                                  <m:r>
                                    <a:rPr lang="en-US" sz="1350" i="1">
                                      <a:solidFill>
                                        <a:srgbClr val="000000"/>
                                      </a:solidFill>
                                      <a:latin typeface="Cambria Math" panose="02040503050406030204" pitchFamily="18" charset="0"/>
                                      <a:cs typeface="Times New Roman" panose="02020603050405020304" pitchFamily="18" charset="0"/>
                                    </a:rPr>
                                    <m:t>𝑖</m:t>
                                  </m:r>
                                </m:sub>
                                <m:sup>
                                  <m:r>
                                    <a:rPr lang="en-US" sz="1350" i="1">
                                      <a:solidFill>
                                        <a:srgbClr val="000000"/>
                                      </a:solidFill>
                                      <a:latin typeface="Cambria Math" panose="02040503050406030204" pitchFamily="18" charset="0"/>
                                      <a:cs typeface="Times New Roman" panose="02020603050405020304" pitchFamily="18" charset="0"/>
                                    </a:rPr>
                                    <m:t>(</m:t>
                                  </m:r>
                                  <m:r>
                                    <a:rPr lang="en-US" sz="1350" i="1">
                                      <a:solidFill>
                                        <a:srgbClr val="000000"/>
                                      </a:solidFill>
                                      <a:latin typeface="Cambria Math" panose="02040503050406030204" pitchFamily="18" charset="0"/>
                                      <a:cs typeface="Times New Roman" panose="02020603050405020304" pitchFamily="18" charset="0"/>
                                    </a:rPr>
                                    <m:t>𝑝</m:t>
                                  </m:r>
                                  <m:r>
                                    <a:rPr lang="en-US" sz="1350" i="1">
                                      <a:solidFill>
                                        <a:srgbClr val="000000"/>
                                      </a:solidFill>
                                      <a:latin typeface="Cambria Math" panose="02040503050406030204" pitchFamily="18" charset="0"/>
                                      <a:cs typeface="Times New Roman" panose="02020603050405020304" pitchFamily="18" charset="0"/>
                                    </a:rPr>
                                    <m:t>−1)</m:t>
                                  </m:r>
                                </m:sup>
                              </m:sSubSup>
                            </m:e>
                          </m:nary>
                        </m:den>
                      </m:f>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𝑁</m:t>
                          </m:r>
                        </m:e>
                        <m:sub>
                          <m:r>
                            <a:rPr lang="en-US" sz="1350" i="1">
                              <a:solidFill>
                                <a:srgbClr val="000000"/>
                              </a:solidFill>
                              <a:latin typeface="Cambria Math" panose="02040503050406030204" pitchFamily="18" charset="0"/>
                              <a:cs typeface="Times New Roman" panose="02020603050405020304" pitchFamily="18" charset="0"/>
                            </a:rPr>
                            <m:t>𝑟</m:t>
                          </m:r>
                        </m:sub>
                      </m:sSub>
                    </m:oMath>
                  </m:oMathPara>
                </a14:m>
                <a:endParaRPr lang="en-US" sz="135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03195" y="677924"/>
                <a:ext cx="8410075" cy="3862019"/>
              </a:xfrm>
              <a:prstGeom prst="rect">
                <a:avLst/>
              </a:prstGeom>
              <a:blipFill>
                <a:blip r:embed="rId2"/>
                <a:stretch>
                  <a:fillRect l="-73" t="-158"/>
                </a:stretch>
              </a:blipFill>
            </p:spPr>
            <p:txBody>
              <a:bodyPr/>
              <a:lstStyle/>
              <a:p>
                <a:r>
                  <a:rPr lang="en-US">
                    <a:noFill/>
                  </a:rPr>
                  <a:t> </a:t>
                </a:r>
              </a:p>
            </p:txBody>
          </p:sp>
        </mc:Fallback>
      </mc:AlternateContent>
      <p:sp>
        <p:nvSpPr>
          <p:cNvPr id="4" name="TextBox 3"/>
          <p:cNvSpPr txBox="1"/>
          <p:nvPr/>
        </p:nvSpPr>
        <p:spPr>
          <a:xfrm>
            <a:off x="786865" y="1508760"/>
            <a:ext cx="6071135" cy="300082"/>
          </a:xfrm>
          <a:prstGeom prst="rect">
            <a:avLst/>
          </a:prstGeom>
          <a:noFill/>
        </p:spPr>
        <p:txBody>
          <a:bodyPr wrap="square" rtlCol="0">
            <a:spAutoFit/>
          </a:bodyPr>
          <a:lstStyle/>
          <a:p>
            <a:endParaRPr lang="en-US" sz="1350" dirty="0"/>
          </a:p>
        </p:txBody>
      </p:sp>
    </p:spTree>
    <p:extLst>
      <p:ext uri="{BB962C8B-B14F-4D97-AF65-F5344CB8AC3E}">
        <p14:creationId xmlns:p14="http://schemas.microsoft.com/office/powerpoint/2010/main" val="1145298020"/>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62256" y="133835"/>
            <a:ext cx="10241528"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(Genetic Abundance Estimation)</a:t>
            </a:r>
          </a:p>
        </p:txBody>
      </p:sp>
      <mc:AlternateContent xmlns:mc="http://schemas.openxmlformats.org/markup-compatibility/2006" xmlns:a14="http://schemas.microsoft.com/office/drawing/2010/main">
        <mc:Choice Requires="a14">
          <p:sp>
            <p:nvSpPr>
              <p:cNvPr id="3" name="Rectangle 2"/>
              <p:cNvSpPr/>
              <p:nvPr/>
            </p:nvSpPr>
            <p:spPr>
              <a:xfrm>
                <a:off x="1339396" y="1182967"/>
                <a:ext cx="2816348" cy="7550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𝐸</m:t>
                          </m:r>
                        </m:e>
                        <m:sub>
                          <m:d>
                            <m:dPr>
                              <m:ctrlPr>
                                <a:rPr lang="en-US" sz="1350" i="1">
                                  <a:solidFill>
                                    <a:srgbClr val="000000"/>
                                  </a:solidFill>
                                  <a:latin typeface="Cambria Math" panose="02040503050406030204" pitchFamily="18" charset="0"/>
                                  <a:cs typeface="Times New Roman" panose="02020603050405020304" pitchFamily="18" charset="0"/>
                                </a:rPr>
                              </m:ctrlPr>
                            </m:dPr>
                            <m:e>
                              <m:r>
                                <a:rPr lang="en-US" sz="1350" i="1">
                                  <a:solidFill>
                                    <a:srgbClr val="000000"/>
                                  </a:solidFill>
                                  <a:latin typeface="Cambria Math" panose="02040503050406030204" pitchFamily="18" charset="0"/>
                                  <a:cs typeface="Times New Roman" panose="02020603050405020304" pitchFamily="18" charset="0"/>
                                </a:rPr>
                                <m:t>𝑝</m:t>
                              </m:r>
                            </m:e>
                          </m:d>
                        </m:sub>
                      </m:sSub>
                      <m:d>
                        <m:dPr>
                          <m:endChr m:val="|"/>
                          <m:ctrlPr>
                            <a:rPr lang="en-US" sz="1350" i="1">
                              <a:solidFill>
                                <a:srgbClr val="000000"/>
                              </a:solidFill>
                              <a:latin typeface="Cambria Math" panose="02040503050406030204" pitchFamily="18" charset="0"/>
                              <a:cs typeface="Times New Roman" panose="02020603050405020304" pitchFamily="18" charset="0"/>
                            </a:rPr>
                          </m:ctrlPr>
                        </m:dPr>
                        <m:e>
                          <m:r>
                            <a:rPr lang="en-US" sz="1350" i="1">
                              <a:solidFill>
                                <a:srgbClr val="000000"/>
                              </a:solidFill>
                              <a:latin typeface="Cambria Math" panose="02040503050406030204" pitchFamily="18" charset="0"/>
                              <a:cs typeface="Times New Roman" panose="02020603050405020304" pitchFamily="18" charset="0"/>
                            </a:rPr>
                            <m:t> </m:t>
                          </m:r>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𝑥</m:t>
                              </m:r>
                            </m:e>
                            <m:sub>
                              <m:r>
                                <a:rPr lang="en-US" sz="1350" i="1">
                                  <a:solidFill>
                                    <a:srgbClr val="000000"/>
                                  </a:solidFill>
                                  <a:latin typeface="Cambria Math" panose="02040503050406030204" pitchFamily="18" charset="0"/>
                                  <a:cs typeface="Times New Roman" panose="02020603050405020304" pitchFamily="18" charset="0"/>
                                </a:rPr>
                                <m:t>𝑖</m:t>
                              </m:r>
                            </m:sub>
                          </m:sSub>
                          <m:r>
                            <a:rPr lang="en-US" sz="1350" i="1">
                              <a:solidFill>
                                <a:srgbClr val="000000"/>
                              </a:solidFill>
                              <a:latin typeface="Cambria Math" panose="02040503050406030204" pitchFamily="18" charset="0"/>
                              <a:cs typeface="Times New Roman" panose="02020603050405020304" pitchFamily="18" charset="0"/>
                            </a:rPr>
                            <m:t> </m:t>
                          </m:r>
                        </m:e>
                      </m:d>
                      <m:r>
                        <a:rPr lang="en-US" sz="1350" i="1">
                          <a:solidFill>
                            <a:srgbClr val="000000"/>
                          </a:solidFill>
                          <a:latin typeface="Cambria Math" panose="02040503050406030204" pitchFamily="18" charset="0"/>
                          <a:cs typeface="Times New Roman" panose="02020603050405020304" pitchFamily="18" charset="0"/>
                        </a:rPr>
                        <m:t> </m:t>
                      </m:r>
                      <m:acc>
                        <m:accPr>
                          <m:chr m:val="⃗"/>
                          <m:ctrlPr>
                            <a:rPr lang="en-US" sz="1350" b="1" i="1">
                              <a:solidFill>
                                <a:srgbClr val="000000"/>
                              </a:solidFill>
                              <a:latin typeface="Cambria Math" panose="02040503050406030204" pitchFamily="18" charset="0"/>
                              <a:cs typeface="Times New Roman" panose="02020603050405020304" pitchFamily="18" charset="0"/>
                            </a:rPr>
                          </m:ctrlPr>
                        </m:accPr>
                        <m:e>
                          <m:r>
                            <a:rPr lang="en-US" sz="1350" b="1" i="1">
                              <a:solidFill>
                                <a:srgbClr val="000000"/>
                              </a:solidFill>
                              <a:latin typeface="Cambria Math" panose="02040503050406030204" pitchFamily="18" charset="0"/>
                              <a:cs typeface="Times New Roman" panose="02020603050405020304" pitchFamily="18" charset="0"/>
                            </a:rPr>
                            <m:t>𝒏</m:t>
                          </m:r>
                        </m:e>
                      </m:acc>
                      <m:r>
                        <a:rPr lang="en-US" sz="1350" i="1">
                          <a:solidFill>
                            <a:srgbClr val="000000"/>
                          </a:solidFill>
                          <a:latin typeface="Cambria Math" panose="02040503050406030204" pitchFamily="18" charset="0"/>
                          <a:cs typeface="Times New Roman" panose="02020603050405020304" pitchFamily="18" charset="0"/>
                        </a:rPr>
                        <m:t> ) =</m:t>
                      </m:r>
                      <m:f>
                        <m:fPr>
                          <m:ctrlPr>
                            <a:rPr lang="en-US" sz="1350" i="1">
                              <a:solidFill>
                                <a:srgbClr val="000000"/>
                              </a:solidFill>
                              <a:latin typeface="Cambria Math" panose="02040503050406030204" pitchFamily="18" charset="0"/>
                              <a:cs typeface="Times New Roman" panose="02020603050405020304" pitchFamily="18" charset="0"/>
                            </a:rPr>
                          </m:ctrlPr>
                        </m:fPr>
                        <m:num>
                          <m:acc>
                            <m:accPr>
                              <m:chr m:val="̂"/>
                              <m:ctrlPr>
                                <a:rPr lang="en-US" sz="1350" i="1">
                                  <a:solidFill>
                                    <a:srgbClr val="000000"/>
                                  </a:solidFill>
                                  <a:latin typeface="Cambria Math" panose="02040503050406030204" pitchFamily="18" charset="0"/>
                                  <a:cs typeface="Times New Roman" panose="02020603050405020304" pitchFamily="18" charset="0"/>
                                </a:rPr>
                              </m:ctrlPr>
                            </m:accPr>
                            <m:e>
                              <m:sSubSup>
                                <m:sSubSupPr>
                                  <m:ctrlPr>
                                    <a:rPr lang="en-US" sz="1350" i="1">
                                      <a:solidFill>
                                        <a:srgbClr val="000000"/>
                                      </a:solidFill>
                                      <a:latin typeface="Cambria Math" panose="02040503050406030204" pitchFamily="18" charset="0"/>
                                      <a:cs typeface="Times New Roman" panose="02020603050405020304" pitchFamily="18" charset="0"/>
                                    </a:rPr>
                                  </m:ctrlPr>
                                </m:sSubSupPr>
                                <m:e>
                                  <m:r>
                                    <a:rPr lang="en-US" sz="1350" i="1">
                                      <a:solidFill>
                                        <a:srgbClr val="000000"/>
                                      </a:solidFill>
                                      <a:latin typeface="Cambria Math" panose="02040503050406030204" pitchFamily="18" charset="0"/>
                                      <a:cs typeface="Times New Roman" panose="02020603050405020304" pitchFamily="18" charset="0"/>
                                    </a:rPr>
                                    <m:t>𝛾</m:t>
                                  </m:r>
                                </m:e>
                                <m:sub>
                                  <m:r>
                                    <a:rPr lang="en-US" sz="1350" i="1">
                                      <a:solidFill>
                                        <a:srgbClr val="000000"/>
                                      </a:solidFill>
                                      <a:latin typeface="Cambria Math" panose="02040503050406030204" pitchFamily="18" charset="0"/>
                                      <a:cs typeface="Times New Roman" panose="02020603050405020304" pitchFamily="18" charset="0"/>
                                    </a:rPr>
                                    <m:t>𝑖</m:t>
                                  </m:r>
                                </m:sub>
                                <m:sup>
                                  <m:d>
                                    <m:dPr>
                                      <m:ctrlPr>
                                        <a:rPr lang="en-US" sz="1350" i="1">
                                          <a:solidFill>
                                            <a:srgbClr val="000000"/>
                                          </a:solidFill>
                                          <a:latin typeface="Cambria Math" panose="02040503050406030204" pitchFamily="18" charset="0"/>
                                          <a:cs typeface="Times New Roman" panose="02020603050405020304" pitchFamily="18" charset="0"/>
                                        </a:rPr>
                                      </m:ctrlPr>
                                    </m:dPr>
                                    <m:e>
                                      <m:r>
                                        <a:rPr lang="en-US" sz="1350" i="1">
                                          <a:solidFill>
                                            <a:srgbClr val="000000"/>
                                          </a:solidFill>
                                          <a:latin typeface="Cambria Math" panose="02040503050406030204" pitchFamily="18" charset="0"/>
                                          <a:cs typeface="Times New Roman" panose="02020603050405020304" pitchFamily="18" charset="0"/>
                                        </a:rPr>
                                        <m:t>𝑝</m:t>
                                      </m:r>
                                      <m:r>
                                        <a:rPr lang="en-US" sz="1350" i="1">
                                          <a:solidFill>
                                            <a:srgbClr val="000000"/>
                                          </a:solidFill>
                                          <a:latin typeface="Cambria Math" panose="02040503050406030204" pitchFamily="18" charset="0"/>
                                          <a:cs typeface="Times New Roman" panose="02020603050405020304" pitchFamily="18" charset="0"/>
                                        </a:rPr>
                                        <m:t>−1</m:t>
                                      </m:r>
                                    </m:e>
                                  </m:d>
                                </m:sup>
                              </m:sSubSup>
                            </m:e>
                          </m:acc>
                        </m:num>
                        <m:den>
                          <m:nary>
                            <m:naryPr>
                              <m:chr m:val="∑"/>
                              <m:ctrlPr>
                                <a:rPr lang="en-US" sz="1350" i="1">
                                  <a:solidFill>
                                    <a:srgbClr val="000000"/>
                                  </a:solidFill>
                                  <a:latin typeface="Cambria Math" panose="02040503050406030204" pitchFamily="18" charset="0"/>
                                  <a:cs typeface="Times New Roman" panose="02020603050405020304" pitchFamily="18" charset="0"/>
                                </a:rPr>
                              </m:ctrlPr>
                            </m:naryPr>
                            <m:sub>
                              <m:r>
                                <a:rPr lang="en-US" sz="1350" i="1">
                                  <a:solidFill>
                                    <a:srgbClr val="000000"/>
                                  </a:solidFill>
                                  <a:latin typeface="Cambria Math" panose="02040503050406030204" pitchFamily="18" charset="0"/>
                                  <a:cs typeface="Times New Roman" panose="02020603050405020304" pitchFamily="18" charset="0"/>
                                </a:rPr>
                                <m:t>𝑗</m:t>
                              </m:r>
                              <m:r>
                                <a:rPr lang="en-US" sz="1350" i="1">
                                  <a:solidFill>
                                    <a:srgbClr val="000000"/>
                                  </a:solidFill>
                                  <a:latin typeface="Cambria Math" panose="02040503050406030204" pitchFamily="18" charset="0"/>
                                  <a:cs typeface="Times New Roman" panose="02020603050405020304" pitchFamily="18" charset="0"/>
                                </a:rPr>
                                <m:t>=1</m:t>
                              </m:r>
                            </m:sub>
                            <m:sup>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𝑁</m:t>
                                  </m:r>
                                </m:e>
                                <m:sub>
                                  <m:r>
                                    <a:rPr lang="en-US" sz="1350" i="1">
                                      <a:solidFill>
                                        <a:srgbClr val="000000"/>
                                      </a:solidFill>
                                      <a:latin typeface="Cambria Math" panose="02040503050406030204" pitchFamily="18" charset="0"/>
                                      <a:cs typeface="Times New Roman" panose="02020603050405020304" pitchFamily="18" charset="0"/>
                                    </a:rPr>
                                    <m:t>𝑘</m:t>
                                  </m:r>
                                </m:sub>
                              </m:sSub>
                            </m:sup>
                            <m:e>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𝜓</m:t>
                                  </m:r>
                                </m:e>
                                <m:sub>
                                  <m:r>
                                    <a:rPr lang="en-US" sz="1350" i="1">
                                      <a:solidFill>
                                        <a:srgbClr val="000000"/>
                                      </a:solidFill>
                                      <a:latin typeface="Cambria Math" panose="02040503050406030204" pitchFamily="18" charset="0"/>
                                      <a:cs typeface="Times New Roman" panose="02020603050405020304" pitchFamily="18" charset="0"/>
                                    </a:rPr>
                                    <m:t>𝑖𝑗</m:t>
                                  </m:r>
                                </m:sub>
                              </m:sSub>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𝑛</m:t>
                                  </m:r>
                                </m:e>
                                <m:sub>
                                  <m:r>
                                    <a:rPr lang="en-US" sz="1350" i="1">
                                      <a:solidFill>
                                        <a:srgbClr val="000000"/>
                                      </a:solidFill>
                                      <a:latin typeface="Cambria Math" panose="02040503050406030204" pitchFamily="18" charset="0"/>
                                      <a:cs typeface="Times New Roman" panose="02020603050405020304" pitchFamily="18" charset="0"/>
                                    </a:rPr>
                                    <m:t>𝑗</m:t>
                                  </m:r>
                                </m:sub>
                              </m:sSub>
                              <m:acc>
                                <m:accPr>
                                  <m:chr m:val="̂"/>
                                  <m:ctrlPr>
                                    <a:rPr lang="en-US" sz="1350" i="1">
                                      <a:solidFill>
                                        <a:srgbClr val="000000"/>
                                      </a:solidFill>
                                      <a:latin typeface="Cambria Math" panose="02040503050406030204" pitchFamily="18" charset="0"/>
                                      <a:cs typeface="Times New Roman" panose="02020603050405020304" pitchFamily="18" charset="0"/>
                                    </a:rPr>
                                  </m:ctrlPr>
                                </m:accPr>
                                <m:e>
                                  <m:sSubSup>
                                    <m:sSubSupPr>
                                      <m:ctrlPr>
                                        <a:rPr lang="en-US" sz="1350" i="1">
                                          <a:solidFill>
                                            <a:srgbClr val="000000"/>
                                          </a:solidFill>
                                          <a:latin typeface="Cambria Math" panose="02040503050406030204" pitchFamily="18" charset="0"/>
                                          <a:cs typeface="Times New Roman" panose="02020603050405020304" pitchFamily="18" charset="0"/>
                                        </a:rPr>
                                      </m:ctrlPr>
                                    </m:sSubSupPr>
                                    <m:e>
                                      <m:r>
                                        <a:rPr lang="en-US" sz="1350" i="1">
                                          <a:solidFill>
                                            <a:srgbClr val="000000"/>
                                          </a:solidFill>
                                          <a:latin typeface="Cambria Math" panose="02040503050406030204" pitchFamily="18" charset="0"/>
                                          <a:cs typeface="Times New Roman" panose="02020603050405020304" pitchFamily="18" charset="0"/>
                                        </a:rPr>
                                        <m:t>𝛾</m:t>
                                      </m:r>
                                    </m:e>
                                    <m:sub>
                                      <m:r>
                                        <a:rPr lang="en-US" sz="1350" i="1">
                                          <a:solidFill>
                                            <a:srgbClr val="000000"/>
                                          </a:solidFill>
                                          <a:latin typeface="Cambria Math" panose="02040503050406030204" pitchFamily="18" charset="0"/>
                                          <a:cs typeface="Times New Roman" panose="02020603050405020304" pitchFamily="18" charset="0"/>
                                        </a:rPr>
                                        <m:t>𝑖</m:t>
                                      </m:r>
                                    </m:sub>
                                    <m:sup>
                                      <m:d>
                                        <m:dPr>
                                          <m:ctrlPr>
                                            <a:rPr lang="en-US" sz="1350" i="1">
                                              <a:solidFill>
                                                <a:srgbClr val="000000"/>
                                              </a:solidFill>
                                              <a:latin typeface="Cambria Math" panose="02040503050406030204" pitchFamily="18" charset="0"/>
                                              <a:cs typeface="Times New Roman" panose="02020603050405020304" pitchFamily="18" charset="0"/>
                                            </a:rPr>
                                          </m:ctrlPr>
                                        </m:dPr>
                                        <m:e>
                                          <m:r>
                                            <a:rPr lang="en-US" sz="1350" i="1">
                                              <a:solidFill>
                                                <a:srgbClr val="000000"/>
                                              </a:solidFill>
                                              <a:latin typeface="Cambria Math" panose="02040503050406030204" pitchFamily="18" charset="0"/>
                                              <a:cs typeface="Times New Roman" panose="02020603050405020304" pitchFamily="18" charset="0"/>
                                            </a:rPr>
                                            <m:t>𝑝</m:t>
                                          </m:r>
                                          <m:r>
                                            <a:rPr lang="en-US" sz="1350" i="1">
                                              <a:solidFill>
                                                <a:srgbClr val="000000"/>
                                              </a:solidFill>
                                              <a:latin typeface="Cambria Math" panose="02040503050406030204" pitchFamily="18" charset="0"/>
                                              <a:cs typeface="Times New Roman" panose="02020603050405020304" pitchFamily="18" charset="0"/>
                                            </a:rPr>
                                            <m:t>−1</m:t>
                                          </m:r>
                                        </m:e>
                                      </m:d>
                                    </m:sup>
                                  </m:sSubSup>
                                </m:e>
                              </m:acc>
                            </m:e>
                          </m:nary>
                        </m:den>
                      </m:f>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𝑛</m:t>
                          </m:r>
                        </m:e>
                        <m:sub>
                          <m:r>
                            <a:rPr lang="en-US" sz="1350" i="1">
                              <a:solidFill>
                                <a:srgbClr val="000000"/>
                              </a:solidFill>
                              <a:latin typeface="Cambria Math" panose="02040503050406030204" pitchFamily="18" charset="0"/>
                              <a:cs typeface="Times New Roman" panose="02020603050405020304" pitchFamily="18" charset="0"/>
                            </a:rPr>
                            <m:t>𝑗</m:t>
                          </m:r>
                        </m:sub>
                      </m:sSub>
                    </m:oMath>
                  </m:oMathPara>
                </a14:m>
                <a:endParaRPr lang="en-US" sz="1350" dirty="0"/>
              </a:p>
            </p:txBody>
          </p:sp>
        </mc:Choice>
        <mc:Fallback xmlns="">
          <p:sp>
            <p:nvSpPr>
              <p:cNvPr id="3" name="Rectangle 2"/>
              <p:cNvSpPr>
                <a:spLocks noRot="1" noChangeAspect="1" noMove="1" noResize="1" noEditPoints="1" noAdjustHandles="1" noChangeArrowheads="1" noChangeShapeType="1" noTextEdit="1"/>
              </p:cNvSpPr>
              <p:nvPr/>
            </p:nvSpPr>
            <p:spPr>
              <a:xfrm>
                <a:off x="1339396" y="1182967"/>
                <a:ext cx="2816348" cy="75501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5950193" y="1294490"/>
                <a:ext cx="1736373" cy="5440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350" i="1">
                              <a:solidFill>
                                <a:schemeClr val="bg1">
                                  <a:lumMod val="10000"/>
                                </a:schemeClr>
                              </a:solidFill>
                              <a:latin typeface="Cambria Math" panose="02040503050406030204" pitchFamily="18" charset="0"/>
                            </a:rPr>
                          </m:ctrlPr>
                        </m:accPr>
                        <m:e>
                          <m:sSub>
                            <m:sSubPr>
                              <m:ctrlPr>
                                <a:rPr lang="en-US" sz="1350" i="1">
                                  <a:solidFill>
                                    <a:schemeClr val="bg1">
                                      <a:lumMod val="10000"/>
                                    </a:schemeClr>
                                  </a:solidFill>
                                  <a:latin typeface="Cambria Math" panose="02040503050406030204" pitchFamily="18" charset="0"/>
                                </a:rPr>
                              </m:ctrlPr>
                            </m:sSubPr>
                            <m:e>
                              <m:r>
                                <a:rPr lang="en-US" sz="1350" i="1">
                                  <a:solidFill>
                                    <a:schemeClr val="bg1">
                                      <a:lumMod val="10000"/>
                                    </a:schemeClr>
                                  </a:solidFill>
                                  <a:latin typeface="Cambria Math" panose="02040503050406030204" pitchFamily="18" charset="0"/>
                                </a:rPr>
                                <m:t>𝛾</m:t>
                              </m:r>
                            </m:e>
                            <m:sub>
                              <m:r>
                                <a:rPr lang="en-US" sz="1350" i="1">
                                  <a:solidFill>
                                    <a:schemeClr val="bg1">
                                      <a:lumMod val="10000"/>
                                    </a:schemeClr>
                                  </a:solidFill>
                                  <a:latin typeface="Cambria Math" panose="02040503050406030204" pitchFamily="18" charset="0"/>
                                </a:rPr>
                                <m:t>𝑖</m:t>
                              </m:r>
                            </m:sub>
                          </m:sSub>
                        </m:e>
                      </m:acc>
                      <m:sSup>
                        <m:sSupPr>
                          <m:ctrlPr>
                            <a:rPr lang="en-US" sz="1350" i="1">
                              <a:solidFill>
                                <a:schemeClr val="bg1">
                                  <a:lumMod val="10000"/>
                                </a:schemeClr>
                              </a:solidFill>
                              <a:latin typeface="Cambria Math" panose="02040503050406030204" pitchFamily="18" charset="0"/>
                            </a:rPr>
                          </m:ctrlPr>
                        </m:sSupPr>
                        <m:e>
                          <m:r>
                            <a:rPr lang="en-US" sz="1350" i="1">
                              <a:solidFill>
                                <a:schemeClr val="bg1">
                                  <a:lumMod val="10000"/>
                                </a:schemeClr>
                              </a:solidFill>
                              <a:latin typeface="Cambria Math" panose="02040503050406030204" pitchFamily="18" charset="0"/>
                            </a:rPr>
                            <m:t> </m:t>
                          </m:r>
                        </m:e>
                        <m:sup>
                          <m:r>
                            <a:rPr lang="en-US" sz="1350" i="1">
                              <a:solidFill>
                                <a:schemeClr val="bg1">
                                  <a:lumMod val="10000"/>
                                </a:schemeClr>
                              </a:solidFill>
                              <a:latin typeface="Cambria Math" panose="02040503050406030204" pitchFamily="18" charset="0"/>
                            </a:rPr>
                            <m:t>(</m:t>
                          </m:r>
                          <m:r>
                            <a:rPr lang="en-US" sz="1350" i="1">
                              <a:solidFill>
                                <a:schemeClr val="bg1">
                                  <a:lumMod val="10000"/>
                                </a:schemeClr>
                              </a:solidFill>
                              <a:latin typeface="Cambria Math" panose="02040503050406030204" pitchFamily="18" charset="0"/>
                            </a:rPr>
                            <m:t>𝑝</m:t>
                          </m:r>
                          <m:r>
                            <a:rPr lang="en-US" sz="1350" i="1">
                              <a:solidFill>
                                <a:schemeClr val="bg1">
                                  <a:lumMod val="10000"/>
                                </a:schemeClr>
                              </a:solidFill>
                              <a:latin typeface="Cambria Math" panose="02040503050406030204" pitchFamily="18" charset="0"/>
                            </a:rPr>
                            <m:t>)</m:t>
                          </m:r>
                        </m:sup>
                      </m:sSup>
                      <m:r>
                        <a:rPr lang="en-US" sz="1350" i="1">
                          <a:solidFill>
                            <a:schemeClr val="bg1">
                              <a:lumMod val="10000"/>
                            </a:schemeClr>
                          </a:solidFill>
                          <a:latin typeface="Cambria Math" panose="02040503050406030204" pitchFamily="18" charset="0"/>
                        </a:rPr>
                        <m:t>=</m:t>
                      </m:r>
                      <m:f>
                        <m:fPr>
                          <m:ctrlPr>
                            <a:rPr lang="en-US" sz="1350" i="1">
                              <a:solidFill>
                                <a:schemeClr val="bg1">
                                  <a:lumMod val="10000"/>
                                </a:schemeClr>
                              </a:solidFill>
                              <a:latin typeface="Cambria Math" panose="02040503050406030204" pitchFamily="18" charset="0"/>
                            </a:rPr>
                          </m:ctrlPr>
                        </m:fPr>
                        <m:num>
                          <m:sSub>
                            <m:sSubPr>
                              <m:ctrlPr>
                                <a:rPr lang="en-US" sz="1350" i="1">
                                  <a:solidFill>
                                    <a:schemeClr val="bg1">
                                      <a:lumMod val="10000"/>
                                    </a:schemeClr>
                                  </a:solidFill>
                                  <a:latin typeface="Cambria Math" panose="02040503050406030204" pitchFamily="18" charset="0"/>
                                  <a:cs typeface="Times New Roman" panose="02020603050405020304" pitchFamily="18" charset="0"/>
                                </a:rPr>
                              </m:ctrlPr>
                            </m:sSubPr>
                            <m:e>
                              <m:r>
                                <a:rPr lang="en-US" sz="1350" i="1">
                                  <a:solidFill>
                                    <a:schemeClr val="bg1">
                                      <a:lumMod val="10000"/>
                                    </a:schemeClr>
                                  </a:solidFill>
                                  <a:latin typeface="Cambria Math" panose="02040503050406030204" pitchFamily="18" charset="0"/>
                                  <a:cs typeface="Times New Roman" panose="02020603050405020304" pitchFamily="18" charset="0"/>
                                </a:rPr>
                                <m:t>𝐸</m:t>
                              </m:r>
                            </m:e>
                            <m:sub>
                              <m:d>
                                <m:dPr>
                                  <m:ctrlPr>
                                    <a:rPr lang="en-US" sz="1350" i="1">
                                      <a:solidFill>
                                        <a:schemeClr val="bg1">
                                          <a:lumMod val="10000"/>
                                        </a:schemeClr>
                                      </a:solidFill>
                                      <a:latin typeface="Cambria Math" panose="02040503050406030204" pitchFamily="18" charset="0"/>
                                      <a:cs typeface="Times New Roman" panose="02020603050405020304" pitchFamily="18" charset="0"/>
                                    </a:rPr>
                                  </m:ctrlPr>
                                </m:dPr>
                                <m:e>
                                  <m:r>
                                    <a:rPr lang="en-US" sz="1350" i="1">
                                      <a:solidFill>
                                        <a:schemeClr val="bg1">
                                          <a:lumMod val="10000"/>
                                        </a:schemeClr>
                                      </a:solidFill>
                                      <a:latin typeface="Cambria Math" panose="02040503050406030204" pitchFamily="18" charset="0"/>
                                      <a:cs typeface="Times New Roman" panose="02020603050405020304" pitchFamily="18" charset="0"/>
                                    </a:rPr>
                                    <m:t>𝑝</m:t>
                                  </m:r>
                                </m:e>
                              </m:d>
                            </m:sub>
                          </m:sSub>
                          <m:d>
                            <m:dPr>
                              <m:endChr m:val="|"/>
                              <m:ctrlPr>
                                <a:rPr lang="en-US" sz="1350" i="1">
                                  <a:solidFill>
                                    <a:schemeClr val="bg1">
                                      <a:lumMod val="10000"/>
                                    </a:schemeClr>
                                  </a:solidFill>
                                  <a:latin typeface="Cambria Math" panose="02040503050406030204" pitchFamily="18" charset="0"/>
                                  <a:cs typeface="Times New Roman" panose="02020603050405020304" pitchFamily="18" charset="0"/>
                                </a:rPr>
                              </m:ctrlPr>
                            </m:dPr>
                            <m:e>
                              <m:r>
                                <a:rPr lang="en-US" sz="1350" i="1">
                                  <a:solidFill>
                                    <a:schemeClr val="bg1">
                                      <a:lumMod val="10000"/>
                                    </a:schemeClr>
                                  </a:solidFill>
                                  <a:latin typeface="Cambria Math" panose="02040503050406030204" pitchFamily="18" charset="0"/>
                                  <a:cs typeface="Times New Roman" panose="02020603050405020304" pitchFamily="18" charset="0"/>
                                </a:rPr>
                                <m:t> </m:t>
                              </m:r>
                              <m:sSub>
                                <m:sSubPr>
                                  <m:ctrlPr>
                                    <a:rPr lang="en-US" sz="1350" i="1">
                                      <a:solidFill>
                                        <a:schemeClr val="bg1">
                                          <a:lumMod val="10000"/>
                                        </a:schemeClr>
                                      </a:solidFill>
                                      <a:latin typeface="Cambria Math" panose="02040503050406030204" pitchFamily="18" charset="0"/>
                                      <a:cs typeface="Times New Roman" panose="02020603050405020304" pitchFamily="18" charset="0"/>
                                    </a:rPr>
                                  </m:ctrlPr>
                                </m:sSubPr>
                                <m:e>
                                  <m:r>
                                    <a:rPr lang="en-US" sz="1350" i="1">
                                      <a:solidFill>
                                        <a:schemeClr val="bg1">
                                          <a:lumMod val="10000"/>
                                        </a:schemeClr>
                                      </a:solidFill>
                                      <a:latin typeface="Cambria Math" panose="02040503050406030204" pitchFamily="18" charset="0"/>
                                      <a:cs typeface="Times New Roman" panose="02020603050405020304" pitchFamily="18" charset="0"/>
                                    </a:rPr>
                                    <m:t>𝑥</m:t>
                                  </m:r>
                                </m:e>
                                <m:sub>
                                  <m:r>
                                    <a:rPr lang="en-US" sz="1350" i="1">
                                      <a:solidFill>
                                        <a:schemeClr val="bg1">
                                          <a:lumMod val="10000"/>
                                        </a:schemeClr>
                                      </a:solidFill>
                                      <a:latin typeface="Cambria Math" panose="02040503050406030204" pitchFamily="18" charset="0"/>
                                      <a:cs typeface="Times New Roman" panose="02020603050405020304" pitchFamily="18" charset="0"/>
                                    </a:rPr>
                                    <m:t>𝑖</m:t>
                                  </m:r>
                                </m:sub>
                              </m:sSub>
                              <m:r>
                                <a:rPr lang="en-US" sz="1350" i="1">
                                  <a:solidFill>
                                    <a:schemeClr val="bg1">
                                      <a:lumMod val="10000"/>
                                    </a:schemeClr>
                                  </a:solidFill>
                                  <a:latin typeface="Cambria Math" panose="02040503050406030204" pitchFamily="18" charset="0"/>
                                  <a:cs typeface="Times New Roman" panose="02020603050405020304" pitchFamily="18" charset="0"/>
                                </a:rPr>
                                <m:t> </m:t>
                              </m:r>
                            </m:e>
                          </m:d>
                          <m:r>
                            <a:rPr lang="en-US" sz="1350" i="1">
                              <a:solidFill>
                                <a:schemeClr val="bg1">
                                  <a:lumMod val="10000"/>
                                </a:schemeClr>
                              </a:solidFill>
                              <a:latin typeface="Cambria Math" panose="02040503050406030204" pitchFamily="18" charset="0"/>
                              <a:cs typeface="Times New Roman" panose="02020603050405020304" pitchFamily="18" charset="0"/>
                            </a:rPr>
                            <m:t> </m:t>
                          </m:r>
                          <m:acc>
                            <m:accPr>
                              <m:chr m:val="⃗"/>
                              <m:ctrlPr>
                                <a:rPr lang="en-US" sz="1350" b="1" i="1">
                                  <a:solidFill>
                                    <a:schemeClr val="bg1">
                                      <a:lumMod val="10000"/>
                                    </a:schemeClr>
                                  </a:solidFill>
                                  <a:latin typeface="Cambria Math" panose="02040503050406030204" pitchFamily="18" charset="0"/>
                                  <a:cs typeface="Times New Roman" panose="02020603050405020304" pitchFamily="18" charset="0"/>
                                </a:rPr>
                              </m:ctrlPr>
                            </m:accPr>
                            <m:e>
                              <m:r>
                                <a:rPr lang="en-US" sz="1350" b="1" i="1">
                                  <a:solidFill>
                                    <a:schemeClr val="bg1">
                                      <a:lumMod val="10000"/>
                                    </a:schemeClr>
                                  </a:solidFill>
                                  <a:latin typeface="Cambria Math" panose="02040503050406030204" pitchFamily="18" charset="0"/>
                                  <a:cs typeface="Times New Roman" panose="02020603050405020304" pitchFamily="18" charset="0"/>
                                </a:rPr>
                                <m:t>𝒏</m:t>
                              </m:r>
                            </m:e>
                          </m:acc>
                          <m:r>
                            <a:rPr lang="en-US" sz="1350" i="1">
                              <a:solidFill>
                                <a:schemeClr val="bg1">
                                  <a:lumMod val="10000"/>
                                </a:schemeClr>
                              </a:solidFill>
                              <a:latin typeface="Cambria Math" panose="02040503050406030204" pitchFamily="18" charset="0"/>
                              <a:cs typeface="Times New Roman" panose="02020603050405020304" pitchFamily="18" charset="0"/>
                            </a:rPr>
                            <m:t> )</m:t>
                          </m:r>
                        </m:num>
                        <m:den>
                          <m:sSub>
                            <m:sSubPr>
                              <m:ctrlPr>
                                <a:rPr lang="en-US" sz="1350" i="1">
                                  <a:solidFill>
                                    <a:schemeClr val="bg1">
                                      <a:lumMod val="10000"/>
                                    </a:schemeClr>
                                  </a:solidFill>
                                  <a:latin typeface="Cambria Math" panose="02040503050406030204" pitchFamily="18" charset="0"/>
                                </a:rPr>
                              </m:ctrlPr>
                            </m:sSubPr>
                            <m:e>
                              <m:r>
                                <a:rPr lang="en-US" sz="1350" i="1">
                                  <a:solidFill>
                                    <a:schemeClr val="bg1">
                                      <a:lumMod val="10000"/>
                                    </a:schemeClr>
                                  </a:solidFill>
                                  <a:latin typeface="Cambria Math" panose="02040503050406030204" pitchFamily="18" charset="0"/>
                                </a:rPr>
                                <m:t>𝑁</m:t>
                              </m:r>
                            </m:e>
                            <m:sub>
                              <m:r>
                                <a:rPr lang="en-US" sz="1350" i="1">
                                  <a:solidFill>
                                    <a:schemeClr val="bg1">
                                      <a:lumMod val="10000"/>
                                    </a:schemeClr>
                                  </a:solidFill>
                                  <a:latin typeface="Cambria Math" panose="02040503050406030204" pitchFamily="18" charset="0"/>
                                </a:rPr>
                                <m:t>𝑟</m:t>
                              </m:r>
                            </m:sub>
                          </m:sSub>
                        </m:den>
                      </m:f>
                    </m:oMath>
                  </m:oMathPara>
                </a14:m>
                <a:endParaRPr lang="en-US" sz="1350" dirty="0"/>
              </a:p>
            </p:txBody>
          </p:sp>
        </mc:Choice>
        <mc:Fallback xmlns="">
          <p:sp>
            <p:nvSpPr>
              <p:cNvPr id="4" name="Rectangle 3"/>
              <p:cNvSpPr>
                <a:spLocks noRot="1" noChangeAspect="1" noMove="1" noResize="1" noEditPoints="1" noAdjustHandles="1" noChangeArrowheads="1" noChangeShapeType="1" noTextEdit="1"/>
              </p:cNvSpPr>
              <p:nvPr/>
            </p:nvSpPr>
            <p:spPr>
              <a:xfrm>
                <a:off x="5950193" y="1294490"/>
                <a:ext cx="1736373" cy="544060"/>
              </a:xfrm>
              <a:prstGeom prst="rect">
                <a:avLst/>
              </a:prstGeom>
              <a:blipFill>
                <a:blip r:embed="rId3"/>
                <a:stretch>
                  <a:fillRect/>
                </a:stretch>
              </a:blipFill>
            </p:spPr>
            <p:txBody>
              <a:bodyPr/>
              <a:lstStyle/>
              <a:p>
                <a:r>
                  <a:rPr lang="en-US">
                    <a:noFill/>
                  </a:rPr>
                  <a:t> </a:t>
                </a:r>
              </a:p>
            </p:txBody>
          </p:sp>
        </mc:Fallback>
      </mc:AlternateContent>
      <p:sp>
        <p:nvSpPr>
          <p:cNvPr id="5" name="TextBox 4"/>
          <p:cNvSpPr txBox="1"/>
          <p:nvPr/>
        </p:nvSpPr>
        <p:spPr>
          <a:xfrm>
            <a:off x="303195" y="677924"/>
            <a:ext cx="8410075" cy="507831"/>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The EM algorithm amounts to applying these two operations in alternative order until there is convergence in the parameter vector. </a:t>
            </a:r>
          </a:p>
        </p:txBody>
      </p:sp>
      <p:sp>
        <p:nvSpPr>
          <p:cNvPr id="6" name="TextBox 5"/>
          <p:cNvSpPr txBox="1"/>
          <p:nvPr/>
        </p:nvSpPr>
        <p:spPr>
          <a:xfrm>
            <a:off x="577851" y="1371600"/>
            <a:ext cx="965200" cy="300082"/>
          </a:xfrm>
          <a:prstGeom prst="rect">
            <a:avLst/>
          </a:prstGeom>
          <a:noFill/>
        </p:spPr>
        <p:txBody>
          <a:bodyPr wrap="square" rtlCol="0">
            <a:spAutoFit/>
          </a:bodyPr>
          <a:lstStyle/>
          <a:p>
            <a:r>
              <a:rPr lang="en-US" sz="1350" dirty="0">
                <a:solidFill>
                  <a:schemeClr val="bg1">
                    <a:lumMod val="10000"/>
                  </a:schemeClr>
                </a:solidFill>
                <a:latin typeface="Times New Roman" panose="02020603050405020304" pitchFamily="18" charset="0"/>
                <a:cs typeface="Times New Roman" panose="02020603050405020304" pitchFamily="18" charset="0"/>
              </a:rPr>
              <a:t>[E-Step]</a:t>
            </a:r>
          </a:p>
        </p:txBody>
      </p:sp>
      <p:sp>
        <p:nvSpPr>
          <p:cNvPr id="7" name="TextBox 6"/>
          <p:cNvSpPr txBox="1"/>
          <p:nvPr/>
        </p:nvSpPr>
        <p:spPr>
          <a:xfrm>
            <a:off x="5003801" y="1447799"/>
            <a:ext cx="965200" cy="300082"/>
          </a:xfrm>
          <a:prstGeom prst="rect">
            <a:avLst/>
          </a:prstGeom>
          <a:noFill/>
        </p:spPr>
        <p:txBody>
          <a:bodyPr wrap="square" rtlCol="0">
            <a:spAutoFit/>
          </a:bodyPr>
          <a:lstStyle/>
          <a:p>
            <a:r>
              <a:rPr lang="en-US" sz="1350" dirty="0">
                <a:solidFill>
                  <a:schemeClr val="bg1">
                    <a:lumMod val="10000"/>
                  </a:schemeClr>
                </a:solidFill>
                <a:latin typeface="Times New Roman" panose="02020603050405020304" pitchFamily="18" charset="0"/>
                <a:cs typeface="Times New Roman" panose="02020603050405020304" pitchFamily="18" charset="0"/>
              </a:rPr>
              <a:t>[M-Step]</a:t>
            </a:r>
          </a:p>
        </p:txBody>
      </p:sp>
      <mc:AlternateContent xmlns:mc="http://schemas.openxmlformats.org/markup-compatibility/2006" xmlns:a14="http://schemas.microsoft.com/office/drawing/2010/main">
        <mc:Choice Requires="a14">
          <p:sp>
            <p:nvSpPr>
              <p:cNvPr id="8" name="TextBox 7"/>
              <p:cNvSpPr txBox="1"/>
              <p:nvPr/>
            </p:nvSpPr>
            <p:spPr>
              <a:xfrm>
                <a:off x="284145" y="2125725"/>
                <a:ext cx="8410075" cy="715581"/>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The EM Algorithm will achieve convergence when the change from step </a:t>
                </a:r>
                <a14:m>
                  <m:oMath xmlns:m="http://schemas.openxmlformats.org/officeDocument/2006/math">
                    <m:r>
                      <a:rPr lang="en-US" sz="1350" i="1">
                        <a:solidFill>
                          <a:srgbClr val="000000"/>
                        </a:solidFill>
                        <a:latin typeface="Cambria Math" panose="02040503050406030204" pitchFamily="18" charset="0"/>
                        <a:cs typeface="Times New Roman" panose="02020603050405020304" pitchFamily="18" charset="0"/>
                      </a:rPr>
                      <m:t>𝑝</m:t>
                    </m:r>
                    <m:r>
                      <a:rPr lang="en-US" sz="1350" i="1">
                        <a:solidFill>
                          <a:srgbClr val="000000"/>
                        </a:solidFill>
                        <a:latin typeface="Cambria Math" panose="02040503050406030204" pitchFamily="18" charset="0"/>
                        <a:cs typeface="Times New Roman" panose="02020603050405020304" pitchFamily="18" charset="0"/>
                      </a:rPr>
                      <m:t>−1</m:t>
                    </m:r>
                  </m:oMath>
                </a14:m>
                <a:r>
                  <a:rPr lang="en-US" sz="1350" dirty="0">
                    <a:solidFill>
                      <a:srgbClr val="000000"/>
                    </a:solidFill>
                    <a:latin typeface="Times New Roman" panose="02020603050405020304" pitchFamily="18" charset="0"/>
                    <a:cs typeface="Times New Roman" panose="02020603050405020304" pitchFamily="18" charset="0"/>
                  </a:rPr>
                  <a:t> to </a:t>
                </a:r>
                <a14:m>
                  <m:oMath xmlns:m="http://schemas.openxmlformats.org/officeDocument/2006/math">
                    <m:r>
                      <a:rPr lang="en-US" sz="1350" i="1">
                        <a:solidFill>
                          <a:srgbClr val="000000"/>
                        </a:solidFill>
                        <a:latin typeface="Cambria Math" panose="02040503050406030204" pitchFamily="18" charset="0"/>
                        <a:cs typeface="Times New Roman" panose="02020603050405020304" pitchFamily="18" charset="0"/>
                      </a:rPr>
                      <m:t>𝑝</m:t>
                    </m:r>
                  </m:oMath>
                </a14:m>
                <a:r>
                  <a:rPr lang="en-US" sz="1350" dirty="0">
                    <a:solidFill>
                      <a:srgbClr val="000000"/>
                    </a:solidFill>
                    <a:latin typeface="Times New Roman" panose="02020603050405020304" pitchFamily="18" charset="0"/>
                    <a:cs typeface="Times New Roman" panose="02020603050405020304" pitchFamily="18" charset="0"/>
                  </a:rPr>
                  <a:t> is below some user selected relative tolerance </a:t>
                </a:r>
                <a14:m>
                  <m:oMath xmlns:m="http://schemas.openxmlformats.org/officeDocument/2006/math">
                    <m:sSub>
                      <m:sSubPr>
                        <m:ctrlPr>
                          <a:rPr lang="en-US" sz="1350" i="1">
                            <a:solidFill>
                              <a:srgbClr val="000000"/>
                            </a:solidFill>
                            <a:latin typeface="Cambria Math" panose="02040503050406030204" pitchFamily="18" charset="0"/>
                            <a:cs typeface="Times New Roman" panose="02020603050405020304" pitchFamily="18" charset="0"/>
                          </a:rPr>
                        </m:ctrlPr>
                      </m:sSubPr>
                      <m:e>
                        <m:r>
                          <a:rPr lang="en-US" sz="1350" i="1">
                            <a:solidFill>
                              <a:srgbClr val="000000"/>
                            </a:solidFill>
                            <a:latin typeface="Cambria Math" panose="02040503050406030204" pitchFamily="18" charset="0"/>
                            <a:cs typeface="Times New Roman" panose="02020603050405020304" pitchFamily="18" charset="0"/>
                          </a:rPr>
                          <m:t>𝜀</m:t>
                        </m:r>
                      </m:e>
                      <m:sub>
                        <m:r>
                          <a:rPr lang="en-US" sz="1350" i="1">
                            <a:solidFill>
                              <a:srgbClr val="000000"/>
                            </a:solidFill>
                            <a:latin typeface="Cambria Math" panose="02040503050406030204" pitchFamily="18" charset="0"/>
                            <a:cs typeface="Times New Roman" panose="02020603050405020304" pitchFamily="18" charset="0"/>
                          </a:rPr>
                          <m:t>𝑟</m:t>
                        </m:r>
                      </m:sub>
                    </m:sSub>
                  </m:oMath>
                </a14:m>
                <a:r>
                  <a:rPr lang="en-US" sz="1350" dirty="0">
                    <a:solidFill>
                      <a:srgbClr val="000000"/>
                    </a:solidFill>
                    <a:latin typeface="Times New Roman" panose="02020603050405020304" pitchFamily="18" charset="0"/>
                    <a:cs typeface="Times New Roman" panose="02020603050405020304" pitchFamily="18" charset="0"/>
                  </a:rPr>
                  <a:t>. </a:t>
                </a:r>
              </a:p>
              <a:p>
                <a:pPr marL="214313" indent="-214313">
                  <a:buFont typeface="Arial" panose="020B0604020202020204" pitchFamily="34" charset="0"/>
                  <a:buChar char="•"/>
                </a:pPr>
                <a:endParaRPr lang="en-US" sz="1350"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4145" y="2125725"/>
                <a:ext cx="8410075" cy="715581"/>
              </a:xfrm>
              <a:prstGeom prst="rect">
                <a:avLst/>
              </a:prstGeom>
              <a:blipFill>
                <a:blip r:embed="rId4"/>
                <a:stretch>
                  <a:fillRect l="-73" t="-1709"/>
                </a:stretch>
              </a:blipFill>
            </p:spPr>
            <p:txBody>
              <a:bodyPr/>
              <a:lstStyle/>
              <a:p>
                <a:r>
                  <a:rPr lang="en-US">
                    <a:noFill/>
                  </a:rPr>
                  <a:t> </a:t>
                </a:r>
              </a:p>
            </p:txBody>
          </p:sp>
        </mc:Fallback>
      </mc:AlternateContent>
      <p:sp>
        <p:nvSpPr>
          <p:cNvPr id="9" name="TextBox 8"/>
          <p:cNvSpPr txBox="1"/>
          <p:nvPr/>
        </p:nvSpPr>
        <p:spPr>
          <a:xfrm>
            <a:off x="2298702" y="2781300"/>
            <a:ext cx="1981199" cy="300082"/>
          </a:xfrm>
          <a:prstGeom prst="rect">
            <a:avLst/>
          </a:prstGeom>
          <a:noFill/>
        </p:spPr>
        <p:txBody>
          <a:bodyPr wrap="square" rtlCol="0">
            <a:spAutoFit/>
          </a:bodyPr>
          <a:lstStyle/>
          <a:p>
            <a:r>
              <a:rPr lang="en-US" sz="1350" dirty="0">
                <a:solidFill>
                  <a:schemeClr val="bg1">
                    <a:lumMod val="10000"/>
                  </a:schemeClr>
                </a:solidFill>
                <a:latin typeface="Times New Roman" panose="02020603050405020304" pitchFamily="18" charset="0"/>
                <a:cs typeface="Times New Roman" panose="02020603050405020304" pitchFamily="18" charset="0"/>
              </a:rPr>
              <a:t>[Convergence Criteria]</a:t>
            </a:r>
          </a:p>
        </p:txBody>
      </p:sp>
      <mc:AlternateContent xmlns:mc="http://schemas.openxmlformats.org/markup-compatibility/2006" xmlns:a14="http://schemas.microsoft.com/office/drawing/2010/main">
        <mc:Choice Requires="a14">
          <p:sp>
            <p:nvSpPr>
              <p:cNvPr id="10" name="Rectangle 9"/>
              <p:cNvSpPr/>
              <p:nvPr/>
            </p:nvSpPr>
            <p:spPr>
              <a:xfrm>
                <a:off x="4048312" y="2759147"/>
                <a:ext cx="1724446" cy="3142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sz="1350" i="1">
                              <a:solidFill>
                                <a:schemeClr val="bg1">
                                  <a:lumMod val="10000"/>
                                </a:schemeClr>
                              </a:solidFill>
                              <a:latin typeface="Cambria Math" panose="02040503050406030204" pitchFamily="18" charset="0"/>
                            </a:rPr>
                          </m:ctrlPr>
                        </m:accPr>
                        <m:e>
                          <m:sSub>
                            <m:sSubPr>
                              <m:ctrlPr>
                                <a:rPr lang="en-US" sz="1350" i="1">
                                  <a:solidFill>
                                    <a:schemeClr val="bg1">
                                      <a:lumMod val="10000"/>
                                    </a:schemeClr>
                                  </a:solidFill>
                                  <a:latin typeface="Cambria Math" panose="02040503050406030204" pitchFamily="18" charset="0"/>
                                </a:rPr>
                              </m:ctrlPr>
                            </m:sSubPr>
                            <m:e>
                              <m:r>
                                <a:rPr lang="en-US" sz="1350" i="1">
                                  <a:solidFill>
                                    <a:schemeClr val="bg1">
                                      <a:lumMod val="10000"/>
                                    </a:schemeClr>
                                  </a:solidFill>
                                  <a:latin typeface="Cambria Math" panose="02040503050406030204" pitchFamily="18" charset="0"/>
                                </a:rPr>
                                <m:t>𝛾</m:t>
                              </m:r>
                            </m:e>
                            <m:sub>
                              <m:r>
                                <a:rPr lang="en-US" sz="1350" i="1">
                                  <a:solidFill>
                                    <a:schemeClr val="bg1">
                                      <a:lumMod val="10000"/>
                                    </a:schemeClr>
                                  </a:solidFill>
                                  <a:latin typeface="Cambria Math" panose="02040503050406030204" pitchFamily="18" charset="0"/>
                                </a:rPr>
                                <m:t>𝑖</m:t>
                              </m:r>
                            </m:sub>
                          </m:sSub>
                        </m:e>
                      </m:acc>
                      <m:sSup>
                        <m:sSupPr>
                          <m:ctrlPr>
                            <a:rPr lang="en-US" sz="1350" i="1">
                              <a:solidFill>
                                <a:schemeClr val="bg1">
                                  <a:lumMod val="10000"/>
                                </a:schemeClr>
                              </a:solidFill>
                              <a:latin typeface="Cambria Math" panose="02040503050406030204" pitchFamily="18" charset="0"/>
                            </a:rPr>
                          </m:ctrlPr>
                        </m:sSupPr>
                        <m:e>
                          <m:r>
                            <a:rPr lang="en-US" sz="1350" i="1">
                              <a:solidFill>
                                <a:schemeClr val="bg1">
                                  <a:lumMod val="10000"/>
                                </a:schemeClr>
                              </a:solidFill>
                              <a:latin typeface="Cambria Math" panose="02040503050406030204" pitchFamily="18" charset="0"/>
                            </a:rPr>
                            <m:t> </m:t>
                          </m:r>
                        </m:e>
                        <m:sup>
                          <m:r>
                            <a:rPr lang="en-US" sz="1350" i="1">
                              <a:solidFill>
                                <a:schemeClr val="bg1">
                                  <a:lumMod val="10000"/>
                                </a:schemeClr>
                              </a:solidFill>
                              <a:latin typeface="Cambria Math" panose="02040503050406030204" pitchFamily="18" charset="0"/>
                            </a:rPr>
                            <m:t>(</m:t>
                          </m:r>
                          <m:r>
                            <a:rPr lang="en-US" sz="1350" i="1">
                              <a:solidFill>
                                <a:schemeClr val="bg1">
                                  <a:lumMod val="10000"/>
                                </a:schemeClr>
                              </a:solidFill>
                              <a:latin typeface="Cambria Math" panose="02040503050406030204" pitchFamily="18" charset="0"/>
                            </a:rPr>
                            <m:t>𝑝</m:t>
                          </m:r>
                          <m:r>
                            <a:rPr lang="en-US" sz="1350" i="1">
                              <a:solidFill>
                                <a:schemeClr val="bg1">
                                  <a:lumMod val="10000"/>
                                </a:schemeClr>
                              </a:solidFill>
                              <a:latin typeface="Cambria Math" panose="02040503050406030204" pitchFamily="18" charset="0"/>
                            </a:rPr>
                            <m:t>)</m:t>
                          </m:r>
                        </m:sup>
                      </m:sSup>
                      <m:r>
                        <a:rPr lang="en-US" sz="1350" i="1">
                          <a:solidFill>
                            <a:schemeClr val="bg1">
                              <a:lumMod val="10000"/>
                            </a:schemeClr>
                          </a:solidFill>
                          <a:latin typeface="Cambria Math" panose="02040503050406030204" pitchFamily="18" charset="0"/>
                        </a:rPr>
                        <m:t>−</m:t>
                      </m:r>
                      <m:acc>
                        <m:accPr>
                          <m:chr m:val="̂"/>
                          <m:ctrlPr>
                            <a:rPr lang="en-US" sz="1350" i="1">
                              <a:solidFill>
                                <a:schemeClr val="bg1">
                                  <a:lumMod val="10000"/>
                                </a:schemeClr>
                              </a:solidFill>
                              <a:latin typeface="Cambria Math" panose="02040503050406030204" pitchFamily="18" charset="0"/>
                            </a:rPr>
                          </m:ctrlPr>
                        </m:accPr>
                        <m:e>
                          <m:sSub>
                            <m:sSubPr>
                              <m:ctrlPr>
                                <a:rPr lang="en-US" sz="1350" i="1">
                                  <a:solidFill>
                                    <a:schemeClr val="bg1">
                                      <a:lumMod val="10000"/>
                                    </a:schemeClr>
                                  </a:solidFill>
                                  <a:latin typeface="Cambria Math" panose="02040503050406030204" pitchFamily="18" charset="0"/>
                                </a:rPr>
                              </m:ctrlPr>
                            </m:sSubPr>
                            <m:e>
                              <m:r>
                                <a:rPr lang="en-US" sz="1350" i="1">
                                  <a:solidFill>
                                    <a:schemeClr val="bg1">
                                      <a:lumMod val="10000"/>
                                    </a:schemeClr>
                                  </a:solidFill>
                                  <a:latin typeface="Cambria Math" panose="02040503050406030204" pitchFamily="18" charset="0"/>
                                </a:rPr>
                                <m:t>𝛾</m:t>
                              </m:r>
                            </m:e>
                            <m:sub>
                              <m:r>
                                <a:rPr lang="en-US" sz="1350" i="1">
                                  <a:solidFill>
                                    <a:schemeClr val="bg1">
                                      <a:lumMod val="10000"/>
                                    </a:schemeClr>
                                  </a:solidFill>
                                  <a:latin typeface="Cambria Math" panose="02040503050406030204" pitchFamily="18" charset="0"/>
                                </a:rPr>
                                <m:t>𝑖</m:t>
                              </m:r>
                            </m:sub>
                          </m:sSub>
                        </m:e>
                      </m:acc>
                      <m:sSup>
                        <m:sSupPr>
                          <m:ctrlPr>
                            <a:rPr lang="en-US" sz="1350" i="1">
                              <a:solidFill>
                                <a:schemeClr val="bg1">
                                  <a:lumMod val="10000"/>
                                </a:schemeClr>
                              </a:solidFill>
                              <a:latin typeface="Cambria Math" panose="02040503050406030204" pitchFamily="18" charset="0"/>
                            </a:rPr>
                          </m:ctrlPr>
                        </m:sSupPr>
                        <m:e>
                          <m:r>
                            <a:rPr lang="en-US" sz="1350" i="1">
                              <a:solidFill>
                                <a:schemeClr val="bg1">
                                  <a:lumMod val="10000"/>
                                </a:schemeClr>
                              </a:solidFill>
                              <a:latin typeface="Cambria Math" panose="02040503050406030204" pitchFamily="18" charset="0"/>
                            </a:rPr>
                            <m:t> </m:t>
                          </m:r>
                        </m:e>
                        <m:sup>
                          <m:d>
                            <m:dPr>
                              <m:ctrlPr>
                                <a:rPr lang="en-US" sz="1350" i="1">
                                  <a:solidFill>
                                    <a:schemeClr val="bg1">
                                      <a:lumMod val="10000"/>
                                    </a:schemeClr>
                                  </a:solidFill>
                                  <a:latin typeface="Cambria Math" panose="02040503050406030204" pitchFamily="18" charset="0"/>
                                </a:rPr>
                              </m:ctrlPr>
                            </m:dPr>
                            <m:e>
                              <m:r>
                                <a:rPr lang="en-US" sz="1350" i="1">
                                  <a:solidFill>
                                    <a:schemeClr val="bg1">
                                      <a:lumMod val="10000"/>
                                    </a:schemeClr>
                                  </a:solidFill>
                                  <a:latin typeface="Cambria Math" panose="02040503050406030204" pitchFamily="18" charset="0"/>
                                </a:rPr>
                                <m:t>𝑝</m:t>
                              </m:r>
                              <m:r>
                                <a:rPr lang="en-US" sz="1350" i="1">
                                  <a:solidFill>
                                    <a:schemeClr val="bg1">
                                      <a:lumMod val="10000"/>
                                    </a:schemeClr>
                                  </a:solidFill>
                                  <a:latin typeface="Cambria Math" panose="02040503050406030204" pitchFamily="18" charset="0"/>
                                </a:rPr>
                                <m:t>−1</m:t>
                              </m:r>
                            </m:e>
                          </m:d>
                        </m:sup>
                      </m:sSup>
                      <m:r>
                        <a:rPr lang="en-US" sz="1350" i="1">
                          <a:solidFill>
                            <a:schemeClr val="bg1">
                              <a:lumMod val="10000"/>
                            </a:schemeClr>
                          </a:solidFill>
                          <a:latin typeface="Cambria Math" panose="02040503050406030204" pitchFamily="18" charset="0"/>
                        </a:rPr>
                        <m:t>≤</m:t>
                      </m:r>
                      <m:sSub>
                        <m:sSubPr>
                          <m:ctrlPr>
                            <a:rPr lang="en-US" sz="1350" i="1">
                              <a:solidFill>
                                <a:schemeClr val="bg1">
                                  <a:lumMod val="10000"/>
                                </a:schemeClr>
                              </a:solidFill>
                              <a:latin typeface="Cambria Math" panose="02040503050406030204" pitchFamily="18" charset="0"/>
                            </a:rPr>
                          </m:ctrlPr>
                        </m:sSubPr>
                        <m:e>
                          <m:r>
                            <a:rPr lang="en-US" sz="1350" i="1">
                              <a:solidFill>
                                <a:schemeClr val="bg1">
                                  <a:lumMod val="10000"/>
                                </a:schemeClr>
                              </a:solidFill>
                              <a:latin typeface="Cambria Math" panose="02040503050406030204" pitchFamily="18" charset="0"/>
                            </a:rPr>
                            <m:t>𝜀</m:t>
                          </m:r>
                        </m:e>
                        <m:sub>
                          <m:r>
                            <a:rPr lang="en-US" sz="1350" i="1">
                              <a:solidFill>
                                <a:schemeClr val="bg1">
                                  <a:lumMod val="10000"/>
                                </a:schemeClr>
                              </a:solidFill>
                              <a:latin typeface="Cambria Math" panose="02040503050406030204" pitchFamily="18" charset="0"/>
                            </a:rPr>
                            <m:t>𝑟</m:t>
                          </m:r>
                        </m:sub>
                      </m:sSub>
                    </m:oMath>
                  </m:oMathPara>
                </a14:m>
                <a:endParaRPr lang="en-US" sz="1350" dirty="0"/>
              </a:p>
            </p:txBody>
          </p:sp>
        </mc:Choice>
        <mc:Fallback xmlns="">
          <p:sp>
            <p:nvSpPr>
              <p:cNvPr id="10" name="Rectangle 9"/>
              <p:cNvSpPr>
                <a:spLocks noRot="1" noChangeAspect="1" noMove="1" noResize="1" noEditPoints="1" noAdjustHandles="1" noChangeArrowheads="1" noChangeShapeType="1" noTextEdit="1"/>
              </p:cNvSpPr>
              <p:nvPr/>
            </p:nvSpPr>
            <p:spPr>
              <a:xfrm>
                <a:off x="4048312" y="2759147"/>
                <a:ext cx="1724446" cy="314253"/>
              </a:xfrm>
              <a:prstGeom prst="rect">
                <a:avLst/>
              </a:prstGeom>
              <a:blipFill>
                <a:blip r:embed="rId5"/>
                <a:stretch>
                  <a:fillRect/>
                </a:stretch>
              </a:blipFill>
            </p:spPr>
            <p:txBody>
              <a:bodyPr/>
              <a:lstStyle/>
              <a:p>
                <a:r>
                  <a:rPr lang="en-US">
                    <a:noFill/>
                  </a:rPr>
                  <a:t> </a:t>
                </a:r>
              </a:p>
            </p:txBody>
          </p:sp>
        </mc:Fallback>
      </mc:AlternateContent>
      <p:sp>
        <p:nvSpPr>
          <p:cNvPr id="11" name="TextBox 10"/>
          <p:cNvSpPr txBox="1"/>
          <p:nvPr/>
        </p:nvSpPr>
        <p:spPr>
          <a:xfrm>
            <a:off x="334944" y="3516375"/>
            <a:ext cx="8410075" cy="923330"/>
          </a:xfrm>
          <a:prstGeom prst="rect">
            <a:avLst/>
          </a:prstGeom>
          <a:noFill/>
        </p:spPr>
        <p:txBody>
          <a:bodyPr wrap="square" rtlCol="0">
            <a:spAutoFit/>
          </a:bodyPr>
          <a:lstStyle/>
          <a:p>
            <a:pPr marL="214313" indent="-214313">
              <a:buFont typeface="Arial" panose="020B0604020202020204" pitchFamily="34" charset="0"/>
              <a:buChar char="•"/>
            </a:pPr>
            <a:r>
              <a:rPr lang="en-US" sz="1350" dirty="0">
                <a:solidFill>
                  <a:srgbClr val="000000"/>
                </a:solidFill>
                <a:latin typeface="Times New Roman" panose="02020603050405020304" pitchFamily="18" charset="0"/>
                <a:cs typeface="Times New Roman" panose="02020603050405020304" pitchFamily="18" charset="0"/>
              </a:rPr>
              <a:t>Note the Expectation Maximization algorithm for Multinomial count data (as above) can be applied in a general case.  This algorithm is implemented in multiple software packages available for use, but we have created a general version (For a copy, please request via email at this stage). </a:t>
            </a:r>
          </a:p>
          <a:p>
            <a:pPr marL="214313" indent="-214313">
              <a:buFont typeface="Arial" panose="020B0604020202020204" pitchFamily="34" charset="0"/>
              <a:buChar char="•"/>
            </a:pPr>
            <a:endParaRPr lang="en-US" sz="135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80516183"/>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62256" y="133835"/>
            <a:ext cx="10241528"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(Multinomial algorithm example)</a:t>
            </a:r>
          </a:p>
        </p:txBody>
      </p:sp>
      <mc:AlternateContent xmlns:mc="http://schemas.openxmlformats.org/markup-compatibility/2006" xmlns:a14="http://schemas.microsoft.com/office/drawing/2010/main">
        <mc:Choice Requires="a14">
          <p:sp>
            <p:nvSpPr>
              <p:cNvPr id="4" name="TextBox 3"/>
              <p:cNvSpPr txBox="1"/>
              <p:nvPr/>
            </p:nvSpPr>
            <p:spPr>
              <a:xfrm>
                <a:off x="2730502" y="1181099"/>
                <a:ext cx="2565400" cy="64171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350" i="1">
                              <a:latin typeface="Cambria Math" panose="02040503050406030204" pitchFamily="18" charset="0"/>
                            </a:rPr>
                          </m:ctrlPr>
                        </m:dPr>
                        <m:e>
                          <m:m>
                            <m:mPr>
                              <m:mcs>
                                <m:mc>
                                  <m:mcPr>
                                    <m:count m:val="3"/>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1</m:t>
                                </m:r>
                              </m:e>
                              <m:e>
                                <m:r>
                                  <a:rPr lang="en-US" sz="1350" i="1">
                                    <a:latin typeface="Cambria Math" panose="02040503050406030204" pitchFamily="18" charset="0"/>
                                  </a:rPr>
                                  <m:t>0</m:t>
                                </m:r>
                              </m:e>
                              <m:e>
                                <m:r>
                                  <a:rPr lang="en-US" sz="1350" i="1">
                                    <a:latin typeface="Cambria Math" panose="02040503050406030204" pitchFamily="18" charset="0"/>
                                  </a:rPr>
                                  <m:t>1</m:t>
                                </m:r>
                              </m:e>
                            </m:mr>
                            <m:mr>
                              <m:e>
                                <m:r>
                                  <a:rPr lang="en-US" sz="1350" i="1">
                                    <a:latin typeface="Cambria Math" panose="02040503050406030204" pitchFamily="18" charset="0"/>
                                  </a:rPr>
                                  <m:t>1</m:t>
                                </m:r>
                              </m:e>
                              <m:e>
                                <m:r>
                                  <a:rPr lang="en-US" sz="1350" i="1">
                                    <a:latin typeface="Cambria Math" panose="02040503050406030204" pitchFamily="18" charset="0"/>
                                  </a:rPr>
                                  <m:t>1</m:t>
                                </m:r>
                              </m:e>
                              <m:e>
                                <m:r>
                                  <a:rPr lang="en-US" sz="1350" i="1">
                                    <a:latin typeface="Cambria Math" panose="02040503050406030204" pitchFamily="18" charset="0"/>
                                  </a:rPr>
                                  <m:t>0</m:t>
                                </m:r>
                              </m:e>
                            </m:mr>
                            <m:mr>
                              <m:e>
                                <m:r>
                                  <a:rPr lang="en-US" sz="1350" i="1">
                                    <a:latin typeface="Cambria Math" panose="02040503050406030204" pitchFamily="18" charset="0"/>
                                  </a:rPr>
                                  <m:t>0</m:t>
                                </m:r>
                              </m:e>
                              <m:e>
                                <m:r>
                                  <a:rPr lang="en-US" sz="1350" i="1">
                                    <a:latin typeface="Cambria Math" panose="02040503050406030204" pitchFamily="18" charset="0"/>
                                  </a:rPr>
                                  <m:t>0</m:t>
                                </m:r>
                              </m:e>
                              <m:e>
                                <m:r>
                                  <a:rPr lang="en-US" sz="1350" i="1">
                                    <a:latin typeface="Cambria Math" panose="02040503050406030204" pitchFamily="18" charset="0"/>
                                  </a:rPr>
                                  <m:t>1</m:t>
                                </m:r>
                              </m:e>
                            </m:mr>
                          </m:m>
                        </m:e>
                      </m:d>
                    </m:oMath>
                  </m:oMathPara>
                </a14:m>
                <a:endParaRPr lang="en-US" sz="1350" dirty="0"/>
              </a:p>
            </p:txBody>
          </p:sp>
        </mc:Choice>
        <mc:Fallback xmlns="">
          <p:sp>
            <p:nvSpPr>
              <p:cNvPr id="4" name="TextBox 3"/>
              <p:cNvSpPr txBox="1">
                <a:spLocks noRot="1" noChangeAspect="1" noMove="1" noResize="1" noEditPoints="1" noAdjustHandles="1" noChangeArrowheads="1" noChangeShapeType="1" noTextEdit="1"/>
              </p:cNvSpPr>
              <p:nvPr/>
            </p:nvSpPr>
            <p:spPr>
              <a:xfrm>
                <a:off x="2730502" y="1181099"/>
                <a:ext cx="2565400" cy="641714"/>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419100" y="952500"/>
            <a:ext cx="2940050" cy="2169825"/>
          </a:xfrm>
          <a:prstGeom prst="rect">
            <a:avLst/>
          </a:prstGeom>
          <a:noFill/>
        </p:spPr>
        <p:txBody>
          <a:bodyPr wrap="square" rtlCol="0">
            <a:spAutoFit/>
          </a:bodyPr>
          <a:lstStyle/>
          <a:p>
            <a:r>
              <a:rPr lang="en-US" sz="1350" dirty="0"/>
              <a:t>Suppose we have true abundances </a:t>
            </a:r>
          </a:p>
          <a:p>
            <a:r>
              <a:rPr lang="en-US" sz="1350" dirty="0"/>
              <a:t>Transcript 1 : 500 (0.5)</a:t>
            </a:r>
          </a:p>
          <a:p>
            <a:r>
              <a:rPr lang="en-US" sz="1350" dirty="0"/>
              <a:t>Transcript 2 : 200 (0.2)</a:t>
            </a:r>
          </a:p>
          <a:p>
            <a:r>
              <a:rPr lang="en-US" sz="1350" dirty="0"/>
              <a:t>Transcript 3 : 300 (0.3)</a:t>
            </a:r>
          </a:p>
          <a:p>
            <a:endParaRPr lang="en-US" sz="1350" dirty="0"/>
          </a:p>
          <a:p>
            <a:r>
              <a:rPr lang="en-US" sz="1350" dirty="0"/>
              <a:t>But that we can only observe whether reads are in the following: </a:t>
            </a:r>
          </a:p>
          <a:p>
            <a:r>
              <a:rPr lang="en-US" sz="1350" dirty="0"/>
              <a:t>(T1,T3): 300+250 = 550 </a:t>
            </a:r>
          </a:p>
          <a:p>
            <a:r>
              <a:rPr lang="en-US" sz="1350" dirty="0"/>
              <a:t>(T1,T2): 200+200 = 400</a:t>
            </a:r>
          </a:p>
          <a:p>
            <a:r>
              <a:rPr lang="en-US" sz="1350" dirty="0"/>
              <a:t>(T3): 50 = 50</a:t>
            </a:r>
          </a:p>
        </p:txBody>
      </p:sp>
      <mc:AlternateContent xmlns:mc="http://schemas.openxmlformats.org/markup-compatibility/2006" xmlns:a14="http://schemas.microsoft.com/office/drawing/2010/main">
        <mc:Choice Requires="a14">
          <p:sp>
            <p:nvSpPr>
              <p:cNvPr id="7" name="TextBox 6"/>
              <p:cNvSpPr txBox="1"/>
              <p:nvPr/>
            </p:nvSpPr>
            <p:spPr>
              <a:xfrm>
                <a:off x="406401" y="3206750"/>
                <a:ext cx="3270250" cy="932115"/>
              </a:xfrm>
              <a:prstGeom prst="rect">
                <a:avLst/>
              </a:prstGeom>
              <a:noFill/>
            </p:spPr>
            <p:txBody>
              <a:bodyPr wrap="square" rtlCol="0">
                <a:spAutoFit/>
              </a:bodyPr>
              <a:lstStyle/>
              <a:p>
                <a:r>
                  <a:rPr lang="en-US" sz="1350" dirty="0"/>
                  <a:t>It is typical to start with uniform probabilities for transcripts </a:t>
                </a:r>
              </a:p>
              <a:p>
                <a:pPr/>
                <a14:m>
                  <m:oMathPara xmlns:m="http://schemas.openxmlformats.org/officeDocument/2006/math">
                    <m:oMathParaPr>
                      <m:jc m:val="centerGroup"/>
                    </m:oMathParaPr>
                    <m:oMath xmlns:m="http://schemas.openxmlformats.org/officeDocument/2006/math">
                      <m:sSubSup>
                        <m:sSubSupPr>
                          <m:ctrlPr>
                            <a:rPr lang="en-US" sz="1350" i="1">
                              <a:latin typeface="Cambria Math" panose="02040503050406030204" pitchFamily="18" charset="0"/>
                            </a:rPr>
                          </m:ctrlPr>
                        </m:sSubSupPr>
                        <m:e>
                          <m:r>
                            <a:rPr lang="en-US" sz="1350" i="1">
                              <a:latin typeface="Cambria Math" panose="02040503050406030204" pitchFamily="18" charset="0"/>
                            </a:rPr>
                            <m:t>𝛾</m:t>
                          </m:r>
                        </m:e>
                        <m:sub>
                          <m:r>
                            <a:rPr lang="en-US" sz="1350" i="1">
                              <a:latin typeface="Cambria Math" panose="02040503050406030204" pitchFamily="18" charset="0"/>
                            </a:rPr>
                            <m:t>𝑖</m:t>
                          </m:r>
                        </m:sub>
                        <m:sup>
                          <m:d>
                            <m:dPr>
                              <m:ctrlPr>
                                <a:rPr lang="en-US" sz="1350" i="1">
                                  <a:latin typeface="Cambria Math" panose="02040503050406030204" pitchFamily="18" charset="0"/>
                                </a:rPr>
                              </m:ctrlPr>
                            </m:dPr>
                            <m:e>
                              <m:r>
                                <a:rPr lang="en-US" sz="1350" i="1">
                                  <a:latin typeface="Cambria Math" panose="02040503050406030204" pitchFamily="18" charset="0"/>
                                </a:rPr>
                                <m:t>0</m:t>
                              </m:r>
                            </m:e>
                          </m:d>
                        </m:sup>
                      </m:sSub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sSub>
                            <m:sSubPr>
                              <m:ctrlPr>
                                <a:rPr lang="en-US" sz="1350" i="1">
                                  <a:latin typeface="Cambria Math" panose="02040503050406030204" pitchFamily="18" charset="0"/>
                                </a:rPr>
                              </m:ctrlPr>
                            </m:sSubPr>
                            <m:e>
                              <m:r>
                                <a:rPr lang="en-US" sz="1350" i="1">
                                  <a:latin typeface="Cambria Math" panose="02040503050406030204" pitchFamily="18" charset="0"/>
                                </a:rPr>
                                <m:t>𝑁</m:t>
                              </m:r>
                            </m:e>
                            <m:sub>
                              <m:r>
                                <a:rPr lang="en-US" sz="1350" i="1">
                                  <a:latin typeface="Cambria Math" panose="02040503050406030204" pitchFamily="18" charset="0"/>
                                </a:rPr>
                                <m:t>𝑟</m:t>
                              </m:r>
                            </m:sub>
                          </m:sSub>
                        </m:den>
                      </m:f>
                      <m:r>
                        <a:rPr lang="en-US" sz="1350" i="1">
                          <a:latin typeface="Cambria Math" panose="02040503050406030204" pitchFamily="18" charset="0"/>
                        </a:rPr>
                        <m:t>∀ </m:t>
                      </m:r>
                      <m:r>
                        <a:rPr lang="en-US" sz="1350" i="1">
                          <a:latin typeface="Cambria Math" panose="02040503050406030204" pitchFamily="18" charset="0"/>
                        </a:rPr>
                        <m:t>𝑖</m:t>
                      </m:r>
                    </m:oMath>
                  </m:oMathPara>
                </a14:m>
                <a:endParaRPr lang="en-US"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406401" y="3206750"/>
                <a:ext cx="3270250" cy="932115"/>
              </a:xfrm>
              <a:prstGeom prst="rect">
                <a:avLst/>
              </a:prstGeom>
              <a:blipFill>
                <a:blip r:embed="rId3"/>
                <a:stretch>
                  <a:fillRect l="-560" t="-654"/>
                </a:stretch>
              </a:blipFill>
            </p:spPr>
            <p:txBody>
              <a:bodyPr/>
              <a:lstStyle/>
              <a:p>
                <a:r>
                  <a:rPr lang="en-US">
                    <a:noFill/>
                  </a:rPr>
                  <a:t> </a:t>
                </a:r>
              </a:p>
            </p:txBody>
          </p:sp>
        </mc:Fallback>
      </mc:AlternateContent>
      <p:grpSp>
        <p:nvGrpSpPr>
          <p:cNvPr id="10" name="Group 9"/>
          <p:cNvGrpSpPr/>
          <p:nvPr/>
        </p:nvGrpSpPr>
        <p:grpSpPr>
          <a:xfrm>
            <a:off x="3024986" y="647701"/>
            <a:ext cx="2747165" cy="1244600"/>
            <a:chOff x="4515915" y="1066800"/>
            <a:chExt cx="3662886" cy="1659467"/>
          </a:xfrm>
        </p:grpSpPr>
        <p:sp>
          <p:nvSpPr>
            <p:cNvPr id="9" name="Rectangle 8"/>
            <p:cNvSpPr/>
            <p:nvPr/>
          </p:nvSpPr>
          <p:spPr>
            <a:xfrm>
              <a:off x="4529667" y="1066800"/>
              <a:ext cx="3166533" cy="165946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6" name="TextBox 5"/>
                <p:cNvSpPr txBox="1"/>
                <p:nvPr/>
              </p:nvSpPr>
              <p:spPr>
                <a:xfrm>
                  <a:off x="5689601" y="1769533"/>
                  <a:ext cx="2489200" cy="861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5</m:t>
                                  </m:r>
                                  <m:r>
                                    <a:rPr lang="en-US" sz="1350" i="1">
                                      <a:latin typeface="Cambria Math" panose="02040503050406030204" pitchFamily="18" charset="0"/>
                                    </a:rPr>
                                    <m:t>50</m:t>
                                  </m:r>
                                </m:e>
                              </m:mr>
                              <m:mr>
                                <m:e>
                                  <m:r>
                                    <a:rPr lang="en-US" sz="1350" i="1">
                                      <a:latin typeface="Cambria Math" panose="02040503050406030204" pitchFamily="18" charset="0"/>
                                    </a:rPr>
                                    <m:t>400</m:t>
                                  </m:r>
                                </m:e>
                              </m:mr>
                              <m:mr>
                                <m:e>
                                  <m:r>
                                    <a:rPr lang="en-US" sz="1350" i="1">
                                      <a:latin typeface="Cambria Math" panose="02040503050406030204" pitchFamily="18" charset="0"/>
                                    </a:rPr>
                                    <m:t>50</m:t>
                                  </m:r>
                                </m:e>
                              </m:mr>
                            </m:m>
                          </m:e>
                        </m:d>
                        <m:r>
                          <a:rPr lang="en-US" sz="1350" i="1">
                            <a:latin typeface="Cambria Math" panose="02040503050406030204" pitchFamily="18" charset="0"/>
                          </a:rPr>
                          <m:t>=</m:t>
                        </m:r>
                        <m:r>
                          <a:rPr lang="en-US" sz="1350" b="1" i="1">
                            <a:latin typeface="Cambria Math" panose="02040503050406030204" pitchFamily="18" charset="0"/>
                          </a:rPr>
                          <m:t>𝒏</m:t>
                        </m:r>
                      </m:oMath>
                    </m:oMathPara>
                  </a14:m>
                  <a:endParaRPr lang="en-US" sz="1350" dirty="0"/>
                </a:p>
              </p:txBody>
            </p:sp>
          </mc:Choice>
          <mc:Fallback xmlns="">
            <p:sp>
              <p:nvSpPr>
                <p:cNvPr id="6" name="TextBox 5"/>
                <p:cNvSpPr txBox="1">
                  <a:spLocks noRot="1" noChangeAspect="1" noMove="1" noResize="1" noEditPoints="1" noAdjustHandles="1" noChangeArrowheads="1" noChangeShapeType="1" noTextEdit="1"/>
                </p:cNvSpPr>
                <p:nvPr/>
              </p:nvSpPr>
              <p:spPr>
                <a:xfrm>
                  <a:off x="5689601" y="1769533"/>
                  <a:ext cx="2489200" cy="86126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4515915" y="1218632"/>
                  <a:ext cx="2000462" cy="6510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b="1" i="1">
                                <a:latin typeface="Cambria Math" panose="02040503050406030204" pitchFamily="18" charset="0"/>
                              </a:rPr>
                            </m:ctrlPr>
                          </m:sSupPr>
                          <m:e>
                            <m:r>
                              <a:rPr lang="en-US" sz="1350" b="1" i="1">
                                <a:latin typeface="Cambria Math" panose="02040503050406030204" pitchFamily="18" charset="0"/>
                              </a:rPr>
                              <m:t>𝜸</m:t>
                            </m:r>
                          </m:e>
                          <m:sup>
                            <m:d>
                              <m:dPr>
                                <m:ctrlPr>
                                  <a:rPr lang="en-US" sz="1350" b="1" i="1">
                                    <a:latin typeface="Cambria Math" panose="02040503050406030204" pitchFamily="18" charset="0"/>
                                  </a:rPr>
                                </m:ctrlPr>
                              </m:dPr>
                              <m:e>
                                <m:r>
                                  <a:rPr lang="en-US" sz="1350" b="1" i="1">
                                    <a:latin typeface="Cambria Math" panose="02040503050406030204" pitchFamily="18" charset="0"/>
                                  </a:rPr>
                                  <m:t>𝟎</m:t>
                                </m:r>
                              </m:e>
                            </m:d>
                          </m:sup>
                        </m:sSup>
                        <m:r>
                          <a:rPr lang="en-US" sz="1350" i="1">
                            <a:latin typeface="Cambria Math" panose="02040503050406030204" pitchFamily="18" charset="0"/>
                          </a:rPr>
                          <m:t>=</m:t>
                        </m:r>
                        <m:d>
                          <m:dPr>
                            <m:begChr m:val="["/>
                            <m:endChr m:val="]"/>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3</m:t>
                                </m:r>
                              </m:den>
                            </m:f>
                            <m:r>
                              <a:rPr lang="en-US" sz="1350" i="1">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3</m:t>
                                </m:r>
                              </m:den>
                            </m:f>
                            <m:r>
                              <a:rPr lang="en-US" sz="1350" i="1">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1</m:t>
                                </m:r>
                              </m:num>
                              <m:den>
                                <m:r>
                                  <a:rPr lang="en-US" sz="1350" i="1">
                                    <a:latin typeface="Cambria Math" panose="02040503050406030204" pitchFamily="18" charset="0"/>
                                  </a:rPr>
                                  <m:t>3</m:t>
                                </m:r>
                              </m:den>
                            </m:f>
                          </m:e>
                        </m:d>
                      </m:oMath>
                    </m:oMathPara>
                  </a14:m>
                  <a:endParaRPr lang="en-US" sz="1350" dirty="0"/>
                </a:p>
              </p:txBody>
            </p:sp>
          </mc:Choice>
          <mc:Fallback xmlns="">
            <p:sp>
              <p:nvSpPr>
                <p:cNvPr id="8" name="Rectangle 7"/>
                <p:cNvSpPr>
                  <a:spLocks noRot="1" noChangeAspect="1" noMove="1" noResize="1" noEditPoints="1" noAdjustHandles="1" noChangeArrowheads="1" noChangeShapeType="1" noTextEdit="1"/>
                </p:cNvSpPr>
                <p:nvPr/>
              </p:nvSpPr>
              <p:spPr>
                <a:xfrm>
                  <a:off x="4515915" y="1218632"/>
                  <a:ext cx="2000462" cy="651033"/>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7" name="TextBox 16"/>
              <p:cNvSpPr txBox="1"/>
              <p:nvPr/>
            </p:nvSpPr>
            <p:spPr>
              <a:xfrm>
                <a:off x="4241800" y="1035049"/>
                <a:ext cx="5391150" cy="22483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𝐸</m:t>
                      </m:r>
                      <m:d>
                        <m:dPr>
                          <m:ctrlPr>
                            <a:rPr lang="en-US" sz="1350" i="1">
                              <a:latin typeface="Cambria Math" panose="02040503050406030204" pitchFamily="18" charset="0"/>
                            </a:rPr>
                          </m:ctrlPr>
                        </m:dPr>
                        <m:e>
                          <m:r>
                            <a:rPr lang="en-US" sz="1350" b="1" i="1">
                              <a:latin typeface="Cambria Math" panose="02040503050406030204" pitchFamily="18" charset="0"/>
                            </a:rPr>
                            <m:t>𝒙</m:t>
                          </m:r>
                        </m:e>
                        <m:e>
                          <m:r>
                            <a:rPr lang="en-US" sz="1350" b="1" i="1">
                              <a:latin typeface="Cambria Math" panose="02040503050406030204" pitchFamily="18" charset="0"/>
                            </a:rPr>
                            <m:t>𝒏</m:t>
                          </m:r>
                          <m:r>
                            <a:rPr lang="en-US" sz="1350" b="1" i="1">
                              <a:latin typeface="Cambria Math" panose="02040503050406030204" pitchFamily="18" charset="0"/>
                            </a:rPr>
                            <m:t>,</m:t>
                          </m:r>
                          <m:sSup>
                            <m:sSupPr>
                              <m:ctrlPr>
                                <a:rPr lang="en-US" sz="1350" b="1" i="1">
                                  <a:latin typeface="Cambria Math" panose="02040503050406030204" pitchFamily="18" charset="0"/>
                                </a:rPr>
                              </m:ctrlPr>
                            </m:sSupPr>
                            <m:e>
                              <m:r>
                                <a:rPr lang="en-US" sz="1350" b="1" i="1">
                                  <a:latin typeface="Cambria Math" panose="02040503050406030204" pitchFamily="18" charset="0"/>
                                </a:rPr>
                                <m:t>𝜸</m:t>
                              </m:r>
                            </m:e>
                            <m:sup>
                              <m:d>
                                <m:dPr>
                                  <m:ctrlPr>
                                    <a:rPr lang="en-US" sz="1350" b="1" i="1">
                                      <a:latin typeface="Cambria Math" panose="02040503050406030204" pitchFamily="18" charset="0"/>
                                    </a:rPr>
                                  </m:ctrlPr>
                                </m:dPr>
                                <m:e>
                                  <m:r>
                                    <a:rPr lang="en-US" sz="1350" b="1" i="1">
                                      <a:latin typeface="Cambria Math" panose="02040503050406030204" pitchFamily="18" charset="0"/>
                                    </a:rPr>
                                    <m:t>𝟎</m:t>
                                  </m:r>
                                </m:e>
                              </m:d>
                            </m:sup>
                          </m:sSup>
                        </m:e>
                      </m:d>
                      <m:r>
                        <a:rPr lang="en-US" sz="1350" b="1" i="1">
                          <a:latin typeface="Cambria Math" panose="02040503050406030204" pitchFamily="18" charset="0"/>
                        </a:rPr>
                        <m:t>=</m:t>
                      </m:r>
                      <m:d>
                        <m:dPr>
                          <m:begChr m:val="["/>
                          <m:endChr m:val="]"/>
                          <m:ctrlPr>
                            <a:rPr lang="en-US" sz="1350" b="1" i="1">
                              <a:latin typeface="Cambria Math" panose="02040503050406030204" pitchFamily="18" charset="0"/>
                            </a:rPr>
                          </m:ctrlPr>
                        </m:dPr>
                        <m:e>
                          <m:m>
                            <m:mPr>
                              <m:mcs>
                                <m:mc>
                                  <m:mcPr>
                                    <m:count m:val="1"/>
                                    <m:mcJc m:val="center"/>
                                  </m:mcPr>
                                </m:mc>
                              </m:mcs>
                              <m:ctrlPr>
                                <a:rPr lang="en-US" sz="1350" b="1" i="1">
                                  <a:latin typeface="Cambria Math" panose="02040503050406030204" pitchFamily="18" charset="0"/>
                                </a:rPr>
                              </m:ctrlPr>
                            </m:mPr>
                            <m:mr>
                              <m:e>
                                <m:f>
                                  <m:fPr>
                                    <m:ctrlPr>
                                      <a:rPr lang="en-US" sz="1350" b="1" i="1">
                                        <a:latin typeface="Cambria Math" panose="02040503050406030204" pitchFamily="18" charset="0"/>
                                      </a:rPr>
                                    </m:ctrlPr>
                                  </m:fPr>
                                  <m:num>
                                    <m:d>
                                      <m:dPr>
                                        <m:ctrlPr>
                                          <a:rPr lang="en-US" sz="1350" b="1" i="1">
                                            <a:latin typeface="Cambria Math" panose="02040503050406030204" pitchFamily="18" charset="0"/>
                                          </a:rPr>
                                        </m:ctrlPr>
                                      </m:dPr>
                                      <m:e>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e>
                                    </m:d>
                                  </m:num>
                                  <m:den>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r>
                                      <a:rPr lang="en-US" sz="1350" b="1" i="1">
                                        <a:latin typeface="Cambria Math" panose="02040503050406030204" pitchFamily="18" charset="0"/>
                                      </a:rPr>
                                      <m:t>+</m:t>
                                    </m:r>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den>
                                </m:f>
                                <m:d>
                                  <m:dPr>
                                    <m:ctrlPr>
                                      <a:rPr lang="en-US" sz="1350" b="1" i="1">
                                        <a:latin typeface="Cambria Math" panose="02040503050406030204" pitchFamily="18" charset="0"/>
                                      </a:rPr>
                                    </m:ctrlPr>
                                  </m:dPr>
                                  <m:e>
                                    <m:r>
                                      <a:rPr lang="en-US" sz="1350" b="1" i="1">
                                        <a:latin typeface="Cambria Math" panose="02040503050406030204" pitchFamily="18" charset="0"/>
                                      </a:rPr>
                                      <m:t>𝟓𝟓𝟎</m:t>
                                    </m:r>
                                  </m:e>
                                </m:d>
                                <m:r>
                                  <a:rPr lang="en-US" sz="1350" b="1" i="1">
                                    <a:latin typeface="Cambria Math" panose="02040503050406030204" pitchFamily="18" charset="0"/>
                                  </a:rPr>
                                  <m:t>+</m:t>
                                </m:r>
                                <m:f>
                                  <m:fPr>
                                    <m:ctrlPr>
                                      <a:rPr lang="en-US" sz="1350" b="1" i="1">
                                        <a:latin typeface="Cambria Math" panose="02040503050406030204" pitchFamily="18" charset="0"/>
                                      </a:rPr>
                                    </m:ctrlPr>
                                  </m:fPr>
                                  <m:num>
                                    <m:d>
                                      <m:dPr>
                                        <m:ctrlPr>
                                          <a:rPr lang="en-US" sz="1350" b="1" i="1">
                                            <a:latin typeface="Cambria Math" panose="02040503050406030204" pitchFamily="18" charset="0"/>
                                          </a:rPr>
                                        </m:ctrlPr>
                                      </m:dPr>
                                      <m:e>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e>
                                    </m:d>
                                  </m:num>
                                  <m:den>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r>
                                      <a:rPr lang="en-US" sz="1350" b="1" i="1">
                                        <a:latin typeface="Cambria Math" panose="02040503050406030204" pitchFamily="18" charset="0"/>
                                      </a:rPr>
                                      <m:t>+</m:t>
                                    </m:r>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den>
                                </m:f>
                                <m:d>
                                  <m:dPr>
                                    <m:ctrlPr>
                                      <a:rPr lang="en-US" sz="1350" b="1" i="1">
                                        <a:latin typeface="Cambria Math" panose="02040503050406030204" pitchFamily="18" charset="0"/>
                                      </a:rPr>
                                    </m:ctrlPr>
                                  </m:dPr>
                                  <m:e>
                                    <m:r>
                                      <a:rPr lang="en-US" sz="1350" b="1" i="1">
                                        <a:latin typeface="Cambria Math" panose="02040503050406030204" pitchFamily="18" charset="0"/>
                                      </a:rPr>
                                      <m:t>𝟒𝟎𝟎</m:t>
                                    </m:r>
                                  </m:e>
                                </m:d>
                              </m:e>
                            </m:mr>
                            <m:mr>
                              <m:e>
                                <m:f>
                                  <m:fPr>
                                    <m:ctrlPr>
                                      <a:rPr lang="en-US" sz="1350" b="1" i="1">
                                        <a:latin typeface="Cambria Math" panose="02040503050406030204" pitchFamily="18" charset="0"/>
                                      </a:rPr>
                                    </m:ctrlPr>
                                  </m:fPr>
                                  <m:num>
                                    <m:d>
                                      <m:dPr>
                                        <m:ctrlPr>
                                          <a:rPr lang="en-US" sz="1350" b="1" i="1">
                                            <a:latin typeface="Cambria Math" panose="02040503050406030204" pitchFamily="18" charset="0"/>
                                          </a:rPr>
                                        </m:ctrlPr>
                                      </m:dPr>
                                      <m:e>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e>
                                    </m:d>
                                  </m:num>
                                  <m:den>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r>
                                      <a:rPr lang="en-US" sz="1350" b="1" i="1">
                                        <a:latin typeface="Cambria Math" panose="02040503050406030204" pitchFamily="18" charset="0"/>
                                      </a:rPr>
                                      <m:t>+</m:t>
                                    </m:r>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den>
                                </m:f>
                                <m:d>
                                  <m:dPr>
                                    <m:ctrlPr>
                                      <a:rPr lang="en-US" sz="1350" b="1" i="1">
                                        <a:latin typeface="Cambria Math" panose="02040503050406030204" pitchFamily="18" charset="0"/>
                                      </a:rPr>
                                    </m:ctrlPr>
                                  </m:dPr>
                                  <m:e>
                                    <m:r>
                                      <a:rPr lang="en-US" sz="1350" b="1" i="1">
                                        <a:latin typeface="Cambria Math" panose="02040503050406030204" pitchFamily="18" charset="0"/>
                                      </a:rPr>
                                      <m:t>𝟒𝟎𝟎</m:t>
                                    </m:r>
                                  </m:e>
                                </m:d>
                              </m:e>
                            </m:mr>
                            <m:mr>
                              <m:e>
                                <m:f>
                                  <m:fPr>
                                    <m:ctrlPr>
                                      <a:rPr lang="en-US" sz="1350" b="1" i="1">
                                        <a:latin typeface="Cambria Math" panose="02040503050406030204" pitchFamily="18" charset="0"/>
                                      </a:rPr>
                                    </m:ctrlPr>
                                  </m:fPr>
                                  <m:num>
                                    <m:d>
                                      <m:dPr>
                                        <m:ctrlPr>
                                          <a:rPr lang="en-US" sz="1350" b="1" i="1">
                                            <a:latin typeface="Cambria Math" panose="02040503050406030204" pitchFamily="18" charset="0"/>
                                          </a:rPr>
                                        </m:ctrlPr>
                                      </m:dPr>
                                      <m:e>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e>
                                    </m:d>
                                  </m:num>
                                  <m:den>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r>
                                      <a:rPr lang="en-US" sz="1350" b="1" i="1">
                                        <a:latin typeface="Cambria Math" panose="02040503050406030204" pitchFamily="18" charset="0"/>
                                      </a:rPr>
                                      <m:t>+</m:t>
                                    </m:r>
                                    <m:f>
                                      <m:fPr>
                                        <m:ctrlPr>
                                          <a:rPr lang="en-US" sz="1350" b="1" i="1">
                                            <a:latin typeface="Cambria Math" panose="02040503050406030204" pitchFamily="18" charset="0"/>
                                          </a:rPr>
                                        </m:ctrlPr>
                                      </m:fPr>
                                      <m:num>
                                        <m:r>
                                          <a:rPr lang="en-US" sz="1350" b="1" i="1">
                                            <a:latin typeface="Cambria Math" panose="02040503050406030204" pitchFamily="18" charset="0"/>
                                          </a:rPr>
                                          <m:t>𝟏</m:t>
                                        </m:r>
                                      </m:num>
                                      <m:den>
                                        <m:r>
                                          <a:rPr lang="en-US" sz="1350" b="1" i="1">
                                            <a:latin typeface="Cambria Math" panose="02040503050406030204" pitchFamily="18" charset="0"/>
                                          </a:rPr>
                                          <m:t>𝟑</m:t>
                                        </m:r>
                                      </m:den>
                                    </m:f>
                                  </m:den>
                                </m:f>
                                <m:d>
                                  <m:dPr>
                                    <m:ctrlPr>
                                      <a:rPr lang="en-US" sz="1350" b="1" i="1">
                                        <a:latin typeface="Cambria Math" panose="02040503050406030204" pitchFamily="18" charset="0"/>
                                      </a:rPr>
                                    </m:ctrlPr>
                                  </m:dPr>
                                  <m:e>
                                    <m:r>
                                      <a:rPr lang="en-US" sz="1350" b="1" i="1">
                                        <a:latin typeface="Cambria Math" panose="02040503050406030204" pitchFamily="18" charset="0"/>
                                      </a:rPr>
                                      <m:t>𝟓𝟓𝟎</m:t>
                                    </m:r>
                                  </m:e>
                                </m:d>
                                <m:r>
                                  <a:rPr lang="en-US" sz="1350" b="1" i="1">
                                    <a:latin typeface="Cambria Math" panose="02040503050406030204" pitchFamily="18" charset="0"/>
                                  </a:rPr>
                                  <m:t>+(</m:t>
                                </m:r>
                                <m:r>
                                  <a:rPr lang="en-US" sz="1350" b="1" i="1">
                                    <a:latin typeface="Cambria Math" panose="02040503050406030204" pitchFamily="18" charset="0"/>
                                  </a:rPr>
                                  <m:t>𝟏</m:t>
                                </m:r>
                                <m:r>
                                  <a:rPr lang="en-US" sz="1350" b="1" i="1">
                                    <a:latin typeface="Cambria Math" panose="02040503050406030204" pitchFamily="18" charset="0"/>
                                  </a:rPr>
                                  <m:t>)</m:t>
                                </m:r>
                                <m:d>
                                  <m:dPr>
                                    <m:ctrlPr>
                                      <a:rPr lang="en-US" sz="1350" b="1" i="1">
                                        <a:latin typeface="Cambria Math" panose="02040503050406030204" pitchFamily="18" charset="0"/>
                                      </a:rPr>
                                    </m:ctrlPr>
                                  </m:dPr>
                                  <m:e>
                                    <m:r>
                                      <a:rPr lang="en-US" sz="1350" b="1" i="1">
                                        <a:latin typeface="Cambria Math" panose="02040503050406030204" pitchFamily="18" charset="0"/>
                                      </a:rPr>
                                      <m:t>𝟓𝟎</m:t>
                                    </m:r>
                                  </m:e>
                                </m:d>
                              </m:e>
                            </m:mr>
                          </m:m>
                        </m:e>
                      </m:d>
                      <m:r>
                        <a:rPr lang="en-US" sz="1350" b="1" i="1">
                          <a:latin typeface="Cambria Math" panose="02040503050406030204" pitchFamily="18" charset="0"/>
                        </a:rPr>
                        <m:t>=</m:t>
                      </m:r>
                      <m:d>
                        <m:dPr>
                          <m:begChr m:val="["/>
                          <m:endChr m:val="]"/>
                          <m:ctrlPr>
                            <a:rPr lang="en-US" sz="1350" b="1" i="1">
                              <a:latin typeface="Cambria Math" panose="02040503050406030204" pitchFamily="18" charset="0"/>
                            </a:rPr>
                          </m:ctrlPr>
                        </m:dPr>
                        <m:e>
                          <m:m>
                            <m:mPr>
                              <m:mcs>
                                <m:mc>
                                  <m:mcPr>
                                    <m:count m:val="1"/>
                                    <m:mcJc m:val="center"/>
                                  </m:mcPr>
                                </m:mc>
                              </m:mcs>
                              <m:ctrlPr>
                                <a:rPr lang="en-US" sz="1350" b="1" i="1">
                                  <a:latin typeface="Cambria Math" panose="02040503050406030204" pitchFamily="18" charset="0"/>
                                </a:rPr>
                              </m:ctrlPr>
                            </m:mPr>
                            <m:mr>
                              <m:e>
                                <m:r>
                                  <a:rPr lang="en-US" sz="1350" b="1" i="1">
                                    <a:latin typeface="Cambria Math" panose="02040503050406030204" pitchFamily="18" charset="0"/>
                                  </a:rPr>
                                  <m:t>𝟒𝟕𝟓</m:t>
                                </m:r>
                              </m:e>
                            </m:mr>
                            <m:mr>
                              <m:e>
                                <m:r>
                                  <a:rPr lang="en-US" sz="1350" b="1" i="1">
                                    <a:latin typeface="Cambria Math" panose="02040503050406030204" pitchFamily="18" charset="0"/>
                                  </a:rPr>
                                  <m:t>𝟐𝟎𝟎</m:t>
                                </m:r>
                              </m:e>
                            </m:mr>
                            <m:mr>
                              <m:e>
                                <m:r>
                                  <a:rPr lang="en-US" sz="1350" b="1" i="1">
                                    <a:latin typeface="Cambria Math" panose="02040503050406030204" pitchFamily="18" charset="0"/>
                                  </a:rPr>
                                  <m:t>𝟑𝟐𝟓</m:t>
                                </m:r>
                              </m:e>
                            </m:mr>
                          </m:m>
                        </m:e>
                      </m:d>
                    </m:oMath>
                  </m:oMathPara>
                </a14:m>
                <a:endParaRPr lang="en-US" sz="1350" dirty="0"/>
              </a:p>
            </p:txBody>
          </p:sp>
        </mc:Choice>
        <mc:Fallback xmlns="">
          <p:sp>
            <p:nvSpPr>
              <p:cNvPr id="17" name="TextBox 16"/>
              <p:cNvSpPr txBox="1">
                <a:spLocks noRot="1" noChangeAspect="1" noMove="1" noResize="1" noEditPoints="1" noAdjustHandles="1" noChangeArrowheads="1" noChangeShapeType="1" noTextEdit="1"/>
              </p:cNvSpPr>
              <p:nvPr/>
            </p:nvSpPr>
            <p:spPr>
              <a:xfrm>
                <a:off x="4241800" y="1035049"/>
                <a:ext cx="5391150" cy="2248308"/>
              </a:xfrm>
              <a:prstGeom prst="rect">
                <a:avLst/>
              </a:prstGeom>
              <a:blipFill>
                <a:blip r:embed="rId6"/>
                <a:stretch>
                  <a:fillRect/>
                </a:stretch>
              </a:blipFill>
            </p:spPr>
            <p:txBody>
              <a:bodyPr/>
              <a:lstStyle/>
              <a:p>
                <a:r>
                  <a:rPr lang="en-US">
                    <a:noFill/>
                  </a:rPr>
                  <a:t> </a:t>
                </a:r>
              </a:p>
            </p:txBody>
          </p:sp>
        </mc:Fallback>
      </mc:AlternateContent>
      <p:cxnSp>
        <p:nvCxnSpPr>
          <p:cNvPr id="19" name="Elbow Connector 18"/>
          <p:cNvCxnSpPr/>
          <p:nvPr/>
        </p:nvCxnSpPr>
        <p:spPr>
          <a:xfrm>
            <a:off x="5492751" y="685800"/>
            <a:ext cx="1860550" cy="266700"/>
          </a:xfrm>
          <a:prstGeom prst="bentConnector3">
            <a:avLst>
              <a:gd name="adj1" fmla="val 99829"/>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610600" y="2552700"/>
            <a:ext cx="12700" cy="59055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7738499" y="3282644"/>
                <a:ext cx="1359796"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b="1" i="1">
                              <a:latin typeface="Cambria Math" panose="02040503050406030204" pitchFamily="18" charset="0"/>
                            </a:rPr>
                          </m:ctrlPr>
                        </m:sSupPr>
                        <m:e>
                          <m:r>
                            <a:rPr lang="en-US" sz="1350" b="1" i="1">
                              <a:latin typeface="Cambria Math" panose="02040503050406030204" pitchFamily="18" charset="0"/>
                            </a:rPr>
                            <m:t>𝜸</m:t>
                          </m:r>
                        </m:e>
                        <m:sup>
                          <m:d>
                            <m:dPr>
                              <m:ctrlPr>
                                <a:rPr lang="en-US" sz="1350" b="1" i="1">
                                  <a:latin typeface="Cambria Math" panose="02040503050406030204" pitchFamily="18" charset="0"/>
                                </a:rPr>
                              </m:ctrlPr>
                            </m:dPr>
                            <m:e>
                              <m:r>
                                <a:rPr lang="en-US" sz="1350" b="1" i="1">
                                  <a:latin typeface="Cambria Math" panose="02040503050406030204" pitchFamily="18" charset="0"/>
                                </a:rPr>
                                <m:t>𝟏</m:t>
                              </m:r>
                            </m:e>
                          </m:d>
                        </m:sup>
                      </m:sSup>
                      <m:r>
                        <a:rPr lang="en-US" sz="1350" b="1" i="1">
                          <a:latin typeface="Cambria Math" panose="02040503050406030204" pitchFamily="18" charset="0"/>
                        </a:rPr>
                        <m:t>=</m:t>
                      </m:r>
                      <m:d>
                        <m:dPr>
                          <m:begChr m:val="["/>
                          <m:endChr m:val="]"/>
                          <m:ctrlPr>
                            <a:rPr lang="en-US" sz="1350" b="1" i="1">
                              <a:latin typeface="Cambria Math" panose="02040503050406030204" pitchFamily="18" charset="0"/>
                            </a:rPr>
                          </m:ctrlPr>
                        </m:dPr>
                        <m:e>
                          <m:m>
                            <m:mPr>
                              <m:mcs>
                                <m:mc>
                                  <m:mcPr>
                                    <m:count m:val="1"/>
                                    <m:mcJc m:val="center"/>
                                  </m:mcPr>
                                </m:mc>
                              </m:mcs>
                              <m:ctrlPr>
                                <a:rPr lang="en-US" sz="1350" b="1" i="1">
                                  <a:latin typeface="Cambria Math" panose="02040503050406030204" pitchFamily="18" charset="0"/>
                                </a:rPr>
                              </m:ctrlPr>
                            </m:mP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𝟒𝟕𝟓</m:t>
                                </m:r>
                              </m:e>
                            </m:m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𝟐</m:t>
                                </m:r>
                              </m:e>
                            </m:m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𝟑𝟐𝟓</m:t>
                                </m:r>
                              </m:e>
                            </m:mr>
                          </m:m>
                        </m:e>
                      </m:d>
                    </m:oMath>
                  </m:oMathPara>
                </a14:m>
                <a:endParaRPr lang="en-US" sz="1350" dirty="0"/>
              </a:p>
            </p:txBody>
          </p:sp>
        </mc:Choice>
        <mc:Fallback xmlns="">
          <p:sp>
            <p:nvSpPr>
              <p:cNvPr id="25" name="Rectangle 24"/>
              <p:cNvSpPr>
                <a:spLocks noRot="1" noChangeAspect="1" noMove="1" noResize="1" noEditPoints="1" noAdjustHandles="1" noChangeArrowheads="1" noChangeShapeType="1" noTextEdit="1"/>
              </p:cNvSpPr>
              <p:nvPr/>
            </p:nvSpPr>
            <p:spPr>
              <a:xfrm>
                <a:off x="7738499" y="3282644"/>
                <a:ext cx="1359796" cy="645946"/>
              </a:xfrm>
              <a:prstGeom prst="rect">
                <a:avLst/>
              </a:prstGeom>
              <a:blipFill>
                <a:blip r:embed="rId7"/>
                <a:stretch>
                  <a:fillRect/>
                </a:stretch>
              </a:blipFill>
            </p:spPr>
            <p:txBody>
              <a:bodyPr/>
              <a:lstStyle/>
              <a:p>
                <a:r>
                  <a:rPr lang="en-US">
                    <a:noFill/>
                  </a:rPr>
                  <a:t> </a:t>
                </a:r>
              </a:p>
            </p:txBody>
          </p:sp>
        </mc:Fallback>
      </mc:AlternateContent>
      <p:sp>
        <p:nvSpPr>
          <p:cNvPr id="26" name="TextBox 25"/>
          <p:cNvSpPr txBox="1"/>
          <p:nvPr/>
        </p:nvSpPr>
        <p:spPr>
          <a:xfrm>
            <a:off x="7131051" y="349250"/>
            <a:ext cx="857250" cy="300082"/>
          </a:xfrm>
          <a:prstGeom prst="rect">
            <a:avLst/>
          </a:prstGeom>
          <a:noFill/>
          <a:ln>
            <a:solidFill>
              <a:srgbClr val="000000"/>
            </a:solidFill>
          </a:ln>
        </p:spPr>
        <p:txBody>
          <a:bodyPr wrap="square" rtlCol="0">
            <a:spAutoFit/>
          </a:bodyPr>
          <a:lstStyle/>
          <a:p>
            <a:r>
              <a:rPr lang="en-US" sz="1350" dirty="0">
                <a:solidFill>
                  <a:schemeClr val="bg1">
                    <a:lumMod val="10000"/>
                  </a:schemeClr>
                </a:solidFill>
              </a:rPr>
              <a:t>E Step (1)</a:t>
            </a:r>
          </a:p>
        </p:txBody>
      </p:sp>
      <p:sp>
        <p:nvSpPr>
          <p:cNvPr id="27" name="TextBox 26"/>
          <p:cNvSpPr txBox="1"/>
          <p:nvPr/>
        </p:nvSpPr>
        <p:spPr>
          <a:xfrm>
            <a:off x="8032750" y="3930650"/>
            <a:ext cx="920750" cy="300082"/>
          </a:xfrm>
          <a:prstGeom prst="rect">
            <a:avLst/>
          </a:prstGeom>
          <a:noFill/>
          <a:ln>
            <a:solidFill>
              <a:srgbClr val="000000"/>
            </a:solidFill>
          </a:ln>
        </p:spPr>
        <p:txBody>
          <a:bodyPr wrap="square" rtlCol="0">
            <a:spAutoFit/>
          </a:bodyPr>
          <a:lstStyle/>
          <a:p>
            <a:r>
              <a:rPr lang="en-US" sz="1350" dirty="0">
                <a:solidFill>
                  <a:schemeClr val="bg1">
                    <a:lumMod val="10000"/>
                  </a:schemeClr>
                </a:solidFill>
              </a:rPr>
              <a:t>M Step (1)</a:t>
            </a:r>
          </a:p>
        </p:txBody>
      </p:sp>
      <p:grpSp>
        <p:nvGrpSpPr>
          <p:cNvPr id="33" name="Group 32"/>
          <p:cNvGrpSpPr/>
          <p:nvPr/>
        </p:nvGrpSpPr>
        <p:grpSpPr>
          <a:xfrm>
            <a:off x="2806702" y="3187700"/>
            <a:ext cx="3041649" cy="1244600"/>
            <a:chOff x="3801536" y="4402666"/>
            <a:chExt cx="4055532" cy="1659467"/>
          </a:xfrm>
        </p:grpSpPr>
        <mc:AlternateContent xmlns:mc="http://schemas.openxmlformats.org/markup-compatibility/2006" xmlns:a14="http://schemas.microsoft.com/office/drawing/2010/main">
          <mc:Choice Requires="a14">
            <p:sp>
              <p:nvSpPr>
                <p:cNvPr id="28" name="TextBox 27"/>
                <p:cNvSpPr txBox="1"/>
                <p:nvPr/>
              </p:nvSpPr>
              <p:spPr>
                <a:xfrm>
                  <a:off x="3801536" y="5113865"/>
                  <a:ext cx="3420533" cy="855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350" i="1">
                                <a:latin typeface="Cambria Math" panose="02040503050406030204" pitchFamily="18" charset="0"/>
                              </a:rPr>
                            </m:ctrlPr>
                          </m:dPr>
                          <m:e>
                            <m:m>
                              <m:mPr>
                                <m:mcs>
                                  <m:mc>
                                    <m:mcPr>
                                      <m:count m:val="3"/>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1</m:t>
                                  </m:r>
                                </m:e>
                                <m:e>
                                  <m:r>
                                    <a:rPr lang="en-US" sz="1350" i="1">
                                      <a:latin typeface="Cambria Math" panose="02040503050406030204" pitchFamily="18" charset="0"/>
                                    </a:rPr>
                                    <m:t>0</m:t>
                                  </m:r>
                                </m:e>
                                <m:e>
                                  <m:r>
                                    <a:rPr lang="en-US" sz="1350" i="1">
                                      <a:latin typeface="Cambria Math" panose="02040503050406030204" pitchFamily="18" charset="0"/>
                                    </a:rPr>
                                    <m:t>1</m:t>
                                  </m:r>
                                </m:e>
                              </m:mr>
                              <m:mr>
                                <m:e>
                                  <m:r>
                                    <a:rPr lang="en-US" sz="1350" i="1">
                                      <a:latin typeface="Cambria Math" panose="02040503050406030204" pitchFamily="18" charset="0"/>
                                    </a:rPr>
                                    <m:t>1</m:t>
                                  </m:r>
                                </m:e>
                                <m:e>
                                  <m:r>
                                    <a:rPr lang="en-US" sz="1350" i="1">
                                      <a:latin typeface="Cambria Math" panose="02040503050406030204" pitchFamily="18" charset="0"/>
                                    </a:rPr>
                                    <m:t>1</m:t>
                                  </m:r>
                                </m:e>
                                <m:e>
                                  <m:r>
                                    <a:rPr lang="en-US" sz="1350" i="1">
                                      <a:latin typeface="Cambria Math" panose="02040503050406030204" pitchFamily="18" charset="0"/>
                                    </a:rPr>
                                    <m:t>0</m:t>
                                  </m:r>
                                </m:e>
                              </m:mr>
                              <m:mr>
                                <m:e>
                                  <m:r>
                                    <a:rPr lang="en-US" sz="1350" i="1">
                                      <a:latin typeface="Cambria Math" panose="02040503050406030204" pitchFamily="18" charset="0"/>
                                    </a:rPr>
                                    <m:t>0</m:t>
                                  </m:r>
                                </m:e>
                                <m:e>
                                  <m:r>
                                    <a:rPr lang="en-US" sz="1350" i="1">
                                      <a:latin typeface="Cambria Math" panose="02040503050406030204" pitchFamily="18" charset="0"/>
                                    </a:rPr>
                                    <m:t>0</m:t>
                                  </m:r>
                                </m:e>
                                <m:e>
                                  <m:r>
                                    <a:rPr lang="en-US" sz="1350" i="1">
                                      <a:latin typeface="Cambria Math" panose="02040503050406030204" pitchFamily="18" charset="0"/>
                                    </a:rPr>
                                    <m:t>1</m:t>
                                  </m:r>
                                </m:e>
                              </m:mr>
                            </m:m>
                          </m:e>
                        </m:d>
                      </m:oMath>
                    </m:oMathPara>
                  </a14:m>
                  <a:endParaRPr lang="en-US" sz="135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01536" y="5113865"/>
                  <a:ext cx="3420533" cy="855619"/>
                </a:xfrm>
                <a:prstGeom prst="rect">
                  <a:avLst/>
                </a:prstGeom>
                <a:blipFill>
                  <a:blip r:embed="rId8"/>
                  <a:stretch>
                    <a:fillRect/>
                  </a:stretch>
                </a:blipFill>
              </p:spPr>
              <p:txBody>
                <a:bodyPr/>
                <a:lstStyle/>
                <a:p>
                  <a:r>
                    <a:rPr lang="en-US">
                      <a:noFill/>
                    </a:rPr>
                    <a:t> </a:t>
                  </a:r>
                </a:p>
              </p:txBody>
            </p:sp>
          </mc:Fallback>
        </mc:AlternateContent>
        <p:grpSp>
          <p:nvGrpSpPr>
            <p:cNvPr id="29" name="Group 28"/>
            <p:cNvGrpSpPr/>
            <p:nvPr/>
          </p:nvGrpSpPr>
          <p:grpSpPr>
            <a:xfrm>
              <a:off x="4194182" y="4402666"/>
              <a:ext cx="3662886" cy="1659467"/>
              <a:chOff x="4515915" y="1066800"/>
              <a:chExt cx="3662886" cy="1659467"/>
            </a:xfrm>
          </p:grpSpPr>
          <p:sp>
            <p:nvSpPr>
              <p:cNvPr id="30" name="Rectangle 29"/>
              <p:cNvSpPr/>
              <p:nvPr/>
            </p:nvSpPr>
            <p:spPr>
              <a:xfrm>
                <a:off x="4529667" y="1066800"/>
                <a:ext cx="3166533" cy="165946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31" name="TextBox 30"/>
                  <p:cNvSpPr txBox="1"/>
                  <p:nvPr/>
                </p:nvSpPr>
                <p:spPr>
                  <a:xfrm>
                    <a:off x="5689601" y="1769533"/>
                    <a:ext cx="2489200" cy="861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5</m:t>
                                    </m:r>
                                    <m:r>
                                      <a:rPr lang="en-US" sz="1350" i="1">
                                        <a:latin typeface="Cambria Math" panose="02040503050406030204" pitchFamily="18" charset="0"/>
                                      </a:rPr>
                                      <m:t>50</m:t>
                                    </m:r>
                                  </m:e>
                                </m:mr>
                                <m:mr>
                                  <m:e>
                                    <m:r>
                                      <a:rPr lang="en-US" sz="1350" i="1">
                                        <a:latin typeface="Cambria Math" panose="02040503050406030204" pitchFamily="18" charset="0"/>
                                      </a:rPr>
                                      <m:t>400</m:t>
                                    </m:r>
                                  </m:e>
                                </m:mr>
                                <m:mr>
                                  <m:e>
                                    <m:r>
                                      <a:rPr lang="en-US" sz="1350" i="1">
                                        <a:latin typeface="Cambria Math" panose="02040503050406030204" pitchFamily="18" charset="0"/>
                                      </a:rPr>
                                      <m:t>50</m:t>
                                    </m:r>
                                  </m:e>
                                </m:mr>
                              </m:m>
                            </m:e>
                          </m:d>
                          <m:r>
                            <a:rPr lang="en-US" sz="1350" i="1">
                              <a:latin typeface="Cambria Math" panose="02040503050406030204" pitchFamily="18" charset="0"/>
                            </a:rPr>
                            <m:t>=</m:t>
                          </m:r>
                          <m:r>
                            <a:rPr lang="en-US" sz="1350" b="1" i="1">
                              <a:latin typeface="Cambria Math" panose="02040503050406030204" pitchFamily="18" charset="0"/>
                            </a:rPr>
                            <m:t>𝒏</m:t>
                          </m:r>
                        </m:oMath>
                      </m:oMathPara>
                    </a14:m>
                    <a:endParaRPr lang="en-US" sz="1350" dirty="0"/>
                  </a:p>
                </p:txBody>
              </p:sp>
            </mc:Choice>
            <mc:Fallback xmlns="">
              <p:sp>
                <p:nvSpPr>
                  <p:cNvPr id="31" name="TextBox 30"/>
                  <p:cNvSpPr txBox="1">
                    <a:spLocks noRot="1" noChangeAspect="1" noMove="1" noResize="1" noEditPoints="1" noAdjustHandles="1" noChangeArrowheads="1" noChangeShapeType="1" noTextEdit="1"/>
                  </p:cNvSpPr>
                  <p:nvPr/>
                </p:nvSpPr>
                <p:spPr>
                  <a:xfrm>
                    <a:off x="5689601" y="1769533"/>
                    <a:ext cx="2489200" cy="8612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4515915" y="1218632"/>
                    <a:ext cx="3028607" cy="7396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b="1" i="1">
                                  <a:latin typeface="Cambria Math" panose="02040503050406030204" pitchFamily="18" charset="0"/>
                                </a:rPr>
                              </m:ctrlPr>
                            </m:sSupPr>
                            <m:e>
                              <m:r>
                                <a:rPr lang="en-US" sz="1350" b="1" i="1">
                                  <a:latin typeface="Cambria Math" panose="02040503050406030204" pitchFamily="18" charset="0"/>
                                </a:rPr>
                                <m:t>𝜸</m:t>
                              </m:r>
                            </m:e>
                            <m:sup>
                              <m:d>
                                <m:dPr>
                                  <m:ctrlPr>
                                    <a:rPr lang="en-US" sz="1350" b="1" i="1">
                                      <a:latin typeface="Cambria Math" panose="02040503050406030204" pitchFamily="18" charset="0"/>
                                    </a:rPr>
                                  </m:ctrlPr>
                                </m:dPr>
                                <m:e>
                                  <m:r>
                                    <a:rPr lang="en-US" sz="1350" b="1" i="1">
                                      <a:latin typeface="Cambria Math" panose="02040503050406030204" pitchFamily="18" charset="0"/>
                                    </a:rPr>
                                    <m:t>𝟏</m:t>
                                  </m:r>
                                </m:e>
                              </m:d>
                            </m:sup>
                          </m:sSup>
                          <m:r>
                            <a:rPr lang="en-US" sz="1350" i="1">
                              <a:latin typeface="Cambria Math" panose="02040503050406030204" pitchFamily="18" charset="0"/>
                            </a:rPr>
                            <m:t>=</m:t>
                          </m:r>
                          <m:d>
                            <m:dPr>
                              <m:begChr m:val="["/>
                              <m:endChr m:val="]"/>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475</m:t>
                                  </m:r>
                                </m:num>
                                <m:den>
                                  <m:r>
                                    <a:rPr lang="en-US" sz="1350" i="1">
                                      <a:latin typeface="Cambria Math" panose="02040503050406030204" pitchFamily="18" charset="0"/>
                                    </a:rPr>
                                    <m:t>1000</m:t>
                                  </m:r>
                                </m:den>
                              </m:f>
                              <m:r>
                                <a:rPr lang="en-US" sz="1350" i="1">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20</m:t>
                                  </m:r>
                                </m:num>
                                <m:den>
                                  <m:r>
                                    <a:rPr lang="en-US" sz="1350" i="1">
                                      <a:latin typeface="Cambria Math" panose="02040503050406030204" pitchFamily="18" charset="0"/>
                                    </a:rPr>
                                    <m:t>100</m:t>
                                  </m:r>
                                </m:den>
                              </m:f>
                              <m:r>
                                <a:rPr lang="en-US" sz="1350" i="1">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325</m:t>
                                  </m:r>
                                </m:num>
                                <m:den>
                                  <m:r>
                                    <a:rPr lang="en-US" sz="1350" i="1">
                                      <a:latin typeface="Cambria Math" panose="02040503050406030204" pitchFamily="18" charset="0"/>
                                    </a:rPr>
                                    <m:t>1000</m:t>
                                  </m:r>
                                </m:den>
                              </m:f>
                            </m:e>
                          </m:d>
                        </m:oMath>
                      </m:oMathPara>
                    </a14:m>
                    <a:endParaRPr lang="en-US" sz="1350" dirty="0"/>
                  </a:p>
                </p:txBody>
              </p:sp>
            </mc:Choice>
            <mc:Fallback xmlns="">
              <p:sp>
                <p:nvSpPr>
                  <p:cNvPr id="32" name="Rectangle 31"/>
                  <p:cNvSpPr>
                    <a:spLocks noRot="1" noChangeAspect="1" noMove="1" noResize="1" noEditPoints="1" noAdjustHandles="1" noChangeArrowheads="1" noChangeShapeType="1" noTextEdit="1"/>
                  </p:cNvSpPr>
                  <p:nvPr/>
                </p:nvSpPr>
                <p:spPr>
                  <a:xfrm>
                    <a:off x="4515915" y="1218632"/>
                    <a:ext cx="3028607" cy="739605"/>
                  </a:xfrm>
                  <a:prstGeom prst="rect">
                    <a:avLst/>
                  </a:prstGeom>
                  <a:blipFill>
                    <a:blip r:embed="rId10"/>
                    <a:stretch>
                      <a:fillRect/>
                    </a:stretch>
                  </a:blipFill>
                </p:spPr>
                <p:txBody>
                  <a:bodyPr/>
                  <a:lstStyle/>
                  <a:p>
                    <a:r>
                      <a:rPr lang="en-US">
                        <a:noFill/>
                      </a:rPr>
                      <a:t> </a:t>
                    </a:r>
                  </a:p>
                </p:txBody>
              </p:sp>
            </mc:Fallback>
          </mc:AlternateContent>
        </p:grpSp>
      </p:grpSp>
      <p:cxnSp>
        <p:nvCxnSpPr>
          <p:cNvPr id="35" name="Straight Arrow Connector 34"/>
          <p:cNvCxnSpPr>
            <a:stCxn id="27" idx="1"/>
          </p:cNvCxnSpPr>
          <p:nvPr/>
        </p:nvCxnSpPr>
        <p:spPr>
          <a:xfrm flipH="1" flipV="1">
            <a:off x="5486400" y="3784600"/>
            <a:ext cx="2546350" cy="29609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560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6F692-3B8F-CF0E-C51B-B218F8AC92C0}"/>
              </a:ext>
            </a:extLst>
          </p:cNvPr>
          <p:cNvSpPr>
            <a:spLocks noGrp="1"/>
          </p:cNvSpPr>
          <p:nvPr>
            <p:ph type="title"/>
          </p:nvPr>
        </p:nvSpPr>
        <p:spPr/>
        <p:txBody>
          <a:bodyPr>
            <a:normAutofit fontScale="90000"/>
          </a:bodyPr>
          <a:lstStyle/>
          <a:p>
            <a:r>
              <a:rPr lang="en-US" dirty="0"/>
              <a:t>De Novo Assembly – De </a:t>
            </a:r>
            <a:r>
              <a:rPr lang="en-US" dirty="0" err="1"/>
              <a:t>Brujin</a:t>
            </a:r>
            <a:r>
              <a:rPr lang="en-US" dirty="0"/>
              <a:t> Approach</a:t>
            </a:r>
          </a:p>
        </p:txBody>
      </p:sp>
      <p:sp>
        <p:nvSpPr>
          <p:cNvPr id="3" name="Content Placeholder 2">
            <a:extLst>
              <a:ext uri="{FF2B5EF4-FFF2-40B4-BE49-F238E27FC236}">
                <a16:creationId xmlns:a16="http://schemas.microsoft.com/office/drawing/2014/main" id="{DE92B41C-E375-A6C0-299B-46D4A536DD2D}"/>
              </a:ext>
            </a:extLst>
          </p:cNvPr>
          <p:cNvSpPr>
            <a:spLocks noGrp="1"/>
          </p:cNvSpPr>
          <p:nvPr>
            <p:ph idx="1"/>
          </p:nvPr>
        </p:nvSpPr>
        <p:spPr/>
        <p:txBody>
          <a:bodyPr/>
          <a:lstStyle/>
          <a:p>
            <a:r>
              <a:rPr lang="en-US" dirty="0"/>
              <a:t>De </a:t>
            </a:r>
            <a:r>
              <a:rPr lang="en-US" dirty="0" err="1"/>
              <a:t>Brujin</a:t>
            </a:r>
            <a:r>
              <a:rPr lang="en-US" dirty="0"/>
              <a:t> Graphs can be used to represent a sequence or a subsequence of a sequence in a mathematical graph structure. </a:t>
            </a:r>
          </a:p>
        </p:txBody>
      </p:sp>
    </p:spTree>
    <p:extLst>
      <p:ext uri="{BB962C8B-B14F-4D97-AF65-F5344CB8AC3E}">
        <p14:creationId xmlns:p14="http://schemas.microsoft.com/office/powerpoint/2010/main" val="1897911416"/>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62256" y="133835"/>
            <a:ext cx="10241528"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Expectation Maximization (Multinomial algorithm example)</a:t>
            </a:r>
          </a:p>
        </p:txBody>
      </p:sp>
      <p:sp>
        <p:nvSpPr>
          <p:cNvPr id="5" name="TextBox 4"/>
          <p:cNvSpPr txBox="1"/>
          <p:nvPr/>
        </p:nvSpPr>
        <p:spPr>
          <a:xfrm>
            <a:off x="419100" y="952500"/>
            <a:ext cx="2940050" cy="2169825"/>
          </a:xfrm>
          <a:prstGeom prst="rect">
            <a:avLst/>
          </a:prstGeom>
          <a:noFill/>
        </p:spPr>
        <p:txBody>
          <a:bodyPr wrap="square" rtlCol="0">
            <a:spAutoFit/>
          </a:bodyPr>
          <a:lstStyle/>
          <a:p>
            <a:r>
              <a:rPr lang="en-US" sz="1350" dirty="0"/>
              <a:t>Suppose we have true abundances </a:t>
            </a:r>
          </a:p>
          <a:p>
            <a:r>
              <a:rPr lang="en-US" sz="1350" dirty="0"/>
              <a:t>Transcript 1 : 500 (0.5)</a:t>
            </a:r>
          </a:p>
          <a:p>
            <a:r>
              <a:rPr lang="en-US" sz="1350" dirty="0"/>
              <a:t>Transcript 2 : 200 (0.2)</a:t>
            </a:r>
          </a:p>
          <a:p>
            <a:r>
              <a:rPr lang="en-US" sz="1350" dirty="0"/>
              <a:t>Transcript 3 : 300 (0.3)</a:t>
            </a:r>
          </a:p>
          <a:p>
            <a:endParaRPr lang="en-US" sz="1350" dirty="0"/>
          </a:p>
          <a:p>
            <a:r>
              <a:rPr lang="en-US" sz="1350" dirty="0"/>
              <a:t>But that we can only observe whether reads are in the following: </a:t>
            </a:r>
          </a:p>
          <a:p>
            <a:r>
              <a:rPr lang="en-US" sz="1350" dirty="0"/>
              <a:t>(T1,T3): 300+250 = 550 </a:t>
            </a:r>
          </a:p>
          <a:p>
            <a:r>
              <a:rPr lang="en-US" sz="1350" dirty="0"/>
              <a:t>(T1,T2): 200+200 = 400</a:t>
            </a:r>
          </a:p>
          <a:p>
            <a:r>
              <a:rPr lang="en-US" sz="1350" dirty="0"/>
              <a:t>(T3): 50 = 50</a:t>
            </a:r>
          </a:p>
        </p:txBody>
      </p:sp>
      <mc:AlternateContent xmlns:mc="http://schemas.openxmlformats.org/markup-compatibility/2006" xmlns:a14="http://schemas.microsoft.com/office/drawing/2010/main">
        <mc:Choice Requires="a14">
          <p:sp>
            <p:nvSpPr>
              <p:cNvPr id="7" name="TextBox 6"/>
              <p:cNvSpPr txBox="1"/>
              <p:nvPr/>
            </p:nvSpPr>
            <p:spPr>
              <a:xfrm>
                <a:off x="406401" y="3206750"/>
                <a:ext cx="3270250" cy="932115"/>
              </a:xfrm>
              <a:prstGeom prst="rect">
                <a:avLst/>
              </a:prstGeom>
              <a:noFill/>
            </p:spPr>
            <p:txBody>
              <a:bodyPr wrap="square" rtlCol="0">
                <a:spAutoFit/>
              </a:bodyPr>
              <a:lstStyle/>
              <a:p>
                <a:r>
                  <a:rPr lang="en-US" sz="1350" dirty="0"/>
                  <a:t>It is typical to start with uniform probabilities for transcripts </a:t>
                </a:r>
              </a:p>
              <a:p>
                <a:pPr/>
                <a14:m>
                  <m:oMathPara xmlns:m="http://schemas.openxmlformats.org/officeDocument/2006/math">
                    <m:oMathParaPr>
                      <m:jc m:val="centerGroup"/>
                    </m:oMathParaPr>
                    <m:oMath xmlns:m="http://schemas.openxmlformats.org/officeDocument/2006/math">
                      <m:sSubSup>
                        <m:sSubSupPr>
                          <m:ctrlPr>
                            <a:rPr lang="en-US" sz="1350" i="1">
                              <a:latin typeface="Cambria Math" panose="02040503050406030204" pitchFamily="18" charset="0"/>
                            </a:rPr>
                          </m:ctrlPr>
                        </m:sSubSupPr>
                        <m:e>
                          <m:r>
                            <a:rPr lang="en-US" sz="1350" i="1">
                              <a:latin typeface="Cambria Math" panose="02040503050406030204" pitchFamily="18" charset="0"/>
                            </a:rPr>
                            <m:t>𝛾</m:t>
                          </m:r>
                        </m:e>
                        <m:sub>
                          <m:r>
                            <a:rPr lang="en-US" sz="1350" i="1">
                              <a:latin typeface="Cambria Math" panose="02040503050406030204" pitchFamily="18" charset="0"/>
                            </a:rPr>
                            <m:t>𝑖</m:t>
                          </m:r>
                        </m:sub>
                        <m:sup>
                          <m:d>
                            <m:dPr>
                              <m:ctrlPr>
                                <a:rPr lang="en-US" sz="1350" i="1">
                                  <a:latin typeface="Cambria Math" panose="02040503050406030204" pitchFamily="18" charset="0"/>
                                </a:rPr>
                              </m:ctrlPr>
                            </m:dPr>
                            <m:e>
                              <m:r>
                                <a:rPr lang="en-US" sz="1350" i="1">
                                  <a:latin typeface="Cambria Math" panose="02040503050406030204" pitchFamily="18" charset="0"/>
                                </a:rPr>
                                <m:t>0</m:t>
                              </m:r>
                            </m:e>
                          </m:d>
                        </m:sup>
                      </m:sSubSup>
                      <m:r>
                        <a:rPr lang="en-US" sz="1350" i="1">
                          <a:latin typeface="Cambria Math" panose="02040503050406030204" pitchFamily="18" charset="0"/>
                        </a:rPr>
                        <m:t>=</m:t>
                      </m:r>
                      <m:f>
                        <m:fPr>
                          <m:ctrlPr>
                            <a:rPr lang="en-US" sz="1350" i="1">
                              <a:latin typeface="Cambria Math" panose="02040503050406030204" pitchFamily="18" charset="0"/>
                            </a:rPr>
                          </m:ctrlPr>
                        </m:fPr>
                        <m:num>
                          <m:r>
                            <a:rPr lang="en-US" sz="1350" i="1">
                              <a:latin typeface="Cambria Math" panose="02040503050406030204" pitchFamily="18" charset="0"/>
                            </a:rPr>
                            <m:t>1</m:t>
                          </m:r>
                        </m:num>
                        <m:den>
                          <m:sSub>
                            <m:sSubPr>
                              <m:ctrlPr>
                                <a:rPr lang="en-US" sz="1350" i="1">
                                  <a:latin typeface="Cambria Math" panose="02040503050406030204" pitchFamily="18" charset="0"/>
                                </a:rPr>
                              </m:ctrlPr>
                            </m:sSubPr>
                            <m:e>
                              <m:r>
                                <a:rPr lang="en-US" sz="1350" i="1">
                                  <a:latin typeface="Cambria Math" panose="02040503050406030204" pitchFamily="18" charset="0"/>
                                </a:rPr>
                                <m:t>𝑁</m:t>
                              </m:r>
                            </m:e>
                            <m:sub>
                              <m:r>
                                <a:rPr lang="en-US" sz="1350" i="1">
                                  <a:latin typeface="Cambria Math" panose="02040503050406030204" pitchFamily="18" charset="0"/>
                                </a:rPr>
                                <m:t>𝑟</m:t>
                              </m:r>
                            </m:sub>
                          </m:sSub>
                        </m:den>
                      </m:f>
                      <m:r>
                        <a:rPr lang="en-US" sz="1350" i="1">
                          <a:latin typeface="Cambria Math" panose="02040503050406030204" pitchFamily="18" charset="0"/>
                        </a:rPr>
                        <m:t>∀ </m:t>
                      </m:r>
                      <m:r>
                        <a:rPr lang="en-US" sz="1350" i="1">
                          <a:latin typeface="Cambria Math" panose="02040503050406030204" pitchFamily="18" charset="0"/>
                        </a:rPr>
                        <m:t>𝑖</m:t>
                      </m:r>
                    </m:oMath>
                  </m:oMathPara>
                </a14:m>
                <a:endParaRPr lang="en-US" sz="1350" dirty="0"/>
              </a:p>
            </p:txBody>
          </p:sp>
        </mc:Choice>
        <mc:Fallback xmlns="">
          <p:sp>
            <p:nvSpPr>
              <p:cNvPr id="7" name="TextBox 6"/>
              <p:cNvSpPr txBox="1">
                <a:spLocks noRot="1" noChangeAspect="1" noMove="1" noResize="1" noEditPoints="1" noAdjustHandles="1" noChangeArrowheads="1" noChangeShapeType="1" noTextEdit="1"/>
              </p:cNvSpPr>
              <p:nvPr/>
            </p:nvSpPr>
            <p:spPr>
              <a:xfrm>
                <a:off x="406401" y="3206750"/>
                <a:ext cx="3270250" cy="932115"/>
              </a:xfrm>
              <a:prstGeom prst="rect">
                <a:avLst/>
              </a:prstGeom>
              <a:blipFill>
                <a:blip r:embed="rId2"/>
                <a:stretch>
                  <a:fillRect l="-560" t="-6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025650" y="812799"/>
                <a:ext cx="6432551" cy="13503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rPr>
                        <m:t>𝐸</m:t>
                      </m:r>
                      <m:d>
                        <m:dPr>
                          <m:ctrlPr>
                            <a:rPr lang="en-US" sz="1350" i="1">
                              <a:latin typeface="Cambria Math" panose="02040503050406030204" pitchFamily="18" charset="0"/>
                            </a:rPr>
                          </m:ctrlPr>
                        </m:dPr>
                        <m:e>
                          <m:r>
                            <a:rPr lang="en-US" sz="1350" b="1" i="1">
                              <a:latin typeface="Cambria Math" panose="02040503050406030204" pitchFamily="18" charset="0"/>
                            </a:rPr>
                            <m:t>𝒙</m:t>
                          </m:r>
                        </m:e>
                        <m:e>
                          <m:r>
                            <a:rPr lang="en-US" sz="1350" b="1" i="1">
                              <a:latin typeface="Cambria Math" panose="02040503050406030204" pitchFamily="18" charset="0"/>
                            </a:rPr>
                            <m:t>𝒏</m:t>
                          </m:r>
                          <m:r>
                            <a:rPr lang="en-US" sz="1350" b="1" i="1">
                              <a:latin typeface="Cambria Math" panose="02040503050406030204" pitchFamily="18" charset="0"/>
                            </a:rPr>
                            <m:t>,</m:t>
                          </m:r>
                          <m:sSup>
                            <m:sSupPr>
                              <m:ctrlPr>
                                <a:rPr lang="en-US" sz="1350" b="1" i="1">
                                  <a:latin typeface="Cambria Math" panose="02040503050406030204" pitchFamily="18" charset="0"/>
                                </a:rPr>
                              </m:ctrlPr>
                            </m:sSupPr>
                            <m:e>
                              <m:r>
                                <a:rPr lang="en-US" sz="1350" b="1" i="1">
                                  <a:latin typeface="Cambria Math" panose="02040503050406030204" pitchFamily="18" charset="0"/>
                                </a:rPr>
                                <m:t>𝜸</m:t>
                              </m:r>
                            </m:e>
                            <m:sup>
                              <m:d>
                                <m:dPr>
                                  <m:ctrlPr>
                                    <a:rPr lang="en-US" sz="1350" b="1" i="1">
                                      <a:latin typeface="Cambria Math" panose="02040503050406030204" pitchFamily="18" charset="0"/>
                                    </a:rPr>
                                  </m:ctrlPr>
                                </m:dPr>
                                <m:e>
                                  <m:r>
                                    <a:rPr lang="en-US" sz="1350" b="1" i="1">
                                      <a:latin typeface="Cambria Math" panose="02040503050406030204" pitchFamily="18" charset="0"/>
                                    </a:rPr>
                                    <m:t>𝟎</m:t>
                                  </m:r>
                                </m:e>
                              </m:d>
                            </m:sup>
                          </m:sSup>
                        </m:e>
                      </m:d>
                      <m:r>
                        <a:rPr lang="en-US" sz="1350" b="1" i="1">
                          <a:latin typeface="Cambria Math" panose="02040503050406030204" pitchFamily="18" charset="0"/>
                        </a:rPr>
                        <m:t>=</m:t>
                      </m:r>
                      <m:d>
                        <m:dPr>
                          <m:begChr m:val="["/>
                          <m:endChr m:val="]"/>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f>
                                  <m:fPr>
                                    <m:ctrlPr>
                                      <a:rPr lang="en-US" sz="1350" i="1">
                                        <a:latin typeface="Cambria Math" panose="02040503050406030204" pitchFamily="18" charset="0"/>
                                      </a:rPr>
                                    </m:ctrlPr>
                                  </m:fPr>
                                  <m:num>
                                    <m:d>
                                      <m:dPr>
                                        <m:ctrlPr>
                                          <a:rPr lang="en-US" sz="1350" i="1">
                                            <a:latin typeface="Cambria Math" panose="02040503050406030204" pitchFamily="18" charset="0"/>
                                          </a:rPr>
                                        </m:ctrlPr>
                                      </m:dPr>
                                      <m:e>
                                        <m:r>
                                          <a:rPr lang="en-US" sz="1350" i="1">
                                            <a:latin typeface="Cambria Math" panose="02040503050406030204" pitchFamily="18" charset="0"/>
                                          </a:rPr>
                                          <m:t>0.475</m:t>
                                        </m:r>
                                      </m:e>
                                    </m:d>
                                  </m:num>
                                  <m:den>
                                    <m:r>
                                      <a:rPr lang="en-US" sz="1350" i="1">
                                        <a:latin typeface="Cambria Math" panose="02040503050406030204" pitchFamily="18" charset="0"/>
                                      </a:rPr>
                                      <m:t>0.475+0.325</m:t>
                                    </m:r>
                                  </m:den>
                                </m:f>
                                <m:d>
                                  <m:dPr>
                                    <m:ctrlPr>
                                      <a:rPr lang="en-US" sz="1350" i="1">
                                        <a:latin typeface="Cambria Math" panose="02040503050406030204" pitchFamily="18" charset="0"/>
                                      </a:rPr>
                                    </m:ctrlPr>
                                  </m:dPr>
                                  <m:e>
                                    <m:r>
                                      <a:rPr lang="en-US" sz="1350" i="1">
                                        <a:latin typeface="Cambria Math" panose="02040503050406030204" pitchFamily="18" charset="0"/>
                                      </a:rPr>
                                      <m:t>550</m:t>
                                    </m:r>
                                  </m:e>
                                </m:d>
                                <m:r>
                                  <a:rPr lang="en-US" sz="1350" i="1">
                                    <a:latin typeface="Cambria Math" panose="02040503050406030204" pitchFamily="18" charset="0"/>
                                  </a:rPr>
                                  <m:t>+</m:t>
                                </m:r>
                                <m:f>
                                  <m:fPr>
                                    <m:ctrlPr>
                                      <a:rPr lang="en-US" sz="1350" i="1">
                                        <a:latin typeface="Cambria Math" panose="02040503050406030204" pitchFamily="18" charset="0"/>
                                      </a:rPr>
                                    </m:ctrlPr>
                                  </m:fPr>
                                  <m:num>
                                    <m:d>
                                      <m:dPr>
                                        <m:ctrlPr>
                                          <a:rPr lang="en-US" sz="1350" i="1">
                                            <a:latin typeface="Cambria Math" panose="02040503050406030204" pitchFamily="18" charset="0"/>
                                          </a:rPr>
                                        </m:ctrlPr>
                                      </m:dPr>
                                      <m:e>
                                        <m:r>
                                          <a:rPr lang="en-US" sz="1350" i="1">
                                            <a:latin typeface="Cambria Math" panose="02040503050406030204" pitchFamily="18" charset="0"/>
                                          </a:rPr>
                                          <m:t>0.475</m:t>
                                        </m:r>
                                      </m:e>
                                    </m:d>
                                  </m:num>
                                  <m:den>
                                    <m:r>
                                      <a:rPr lang="en-US" sz="1350" i="1">
                                        <a:latin typeface="Cambria Math" panose="02040503050406030204" pitchFamily="18" charset="0"/>
                                      </a:rPr>
                                      <m:t>0.475+0.2</m:t>
                                    </m:r>
                                  </m:den>
                                </m:f>
                                <m:d>
                                  <m:dPr>
                                    <m:ctrlPr>
                                      <a:rPr lang="en-US" sz="1350" i="1">
                                        <a:latin typeface="Cambria Math" panose="02040503050406030204" pitchFamily="18" charset="0"/>
                                      </a:rPr>
                                    </m:ctrlPr>
                                  </m:dPr>
                                  <m:e>
                                    <m:r>
                                      <a:rPr lang="en-US" sz="1350" i="1">
                                        <a:latin typeface="Cambria Math" panose="02040503050406030204" pitchFamily="18" charset="0"/>
                                      </a:rPr>
                                      <m:t>400</m:t>
                                    </m:r>
                                  </m:e>
                                </m:d>
                              </m:e>
                            </m:mr>
                            <m:mr>
                              <m:e>
                                <m:f>
                                  <m:fPr>
                                    <m:ctrlPr>
                                      <a:rPr lang="en-US" sz="1350" i="1">
                                        <a:latin typeface="Cambria Math" panose="02040503050406030204" pitchFamily="18" charset="0"/>
                                      </a:rPr>
                                    </m:ctrlPr>
                                  </m:fPr>
                                  <m:num>
                                    <m:r>
                                      <a:rPr lang="en-US" sz="1350" i="1">
                                        <a:latin typeface="Cambria Math" panose="02040503050406030204" pitchFamily="18" charset="0"/>
                                      </a:rPr>
                                      <m:t>0.2</m:t>
                                    </m:r>
                                  </m:num>
                                  <m:den>
                                    <m:r>
                                      <a:rPr lang="en-US" sz="1350" i="1">
                                        <a:latin typeface="Cambria Math" panose="02040503050406030204" pitchFamily="18" charset="0"/>
                                      </a:rPr>
                                      <m:t>0.475+0.2</m:t>
                                    </m:r>
                                  </m:den>
                                </m:f>
                                <m:r>
                                  <a:rPr lang="en-US" sz="1350" i="1">
                                    <a:latin typeface="Cambria Math" panose="02040503050406030204" pitchFamily="18" charset="0"/>
                                  </a:rPr>
                                  <m:t> </m:t>
                                </m:r>
                                <m:d>
                                  <m:dPr>
                                    <m:ctrlPr>
                                      <a:rPr lang="en-US" sz="1350" i="1">
                                        <a:latin typeface="Cambria Math" panose="02040503050406030204" pitchFamily="18" charset="0"/>
                                      </a:rPr>
                                    </m:ctrlPr>
                                  </m:dPr>
                                  <m:e>
                                    <m:r>
                                      <a:rPr lang="en-US" sz="1350" i="1">
                                        <a:latin typeface="Cambria Math" panose="02040503050406030204" pitchFamily="18" charset="0"/>
                                      </a:rPr>
                                      <m:t>400</m:t>
                                    </m:r>
                                  </m:e>
                                </m:d>
                              </m:e>
                            </m:mr>
                            <m:mr>
                              <m:e>
                                <m:f>
                                  <m:fPr>
                                    <m:ctrlPr>
                                      <a:rPr lang="en-US" sz="1350" i="1">
                                        <a:latin typeface="Cambria Math" panose="02040503050406030204" pitchFamily="18" charset="0"/>
                                      </a:rPr>
                                    </m:ctrlPr>
                                  </m:fPr>
                                  <m:num>
                                    <m:r>
                                      <a:rPr lang="en-US" sz="1350" i="1">
                                        <a:latin typeface="Cambria Math" panose="02040503050406030204" pitchFamily="18" charset="0"/>
                                      </a:rPr>
                                      <m:t>0.325</m:t>
                                    </m:r>
                                  </m:num>
                                  <m:den>
                                    <m:r>
                                      <a:rPr lang="en-US" sz="1350" i="1">
                                        <a:latin typeface="Cambria Math" panose="02040503050406030204" pitchFamily="18" charset="0"/>
                                      </a:rPr>
                                      <m:t>0.325+0.475</m:t>
                                    </m:r>
                                  </m:den>
                                </m:f>
                                <m:d>
                                  <m:dPr>
                                    <m:ctrlPr>
                                      <a:rPr lang="en-US" sz="1350" i="1">
                                        <a:latin typeface="Cambria Math" panose="02040503050406030204" pitchFamily="18" charset="0"/>
                                      </a:rPr>
                                    </m:ctrlPr>
                                  </m:dPr>
                                  <m:e>
                                    <m:r>
                                      <a:rPr lang="en-US" sz="1350" i="1">
                                        <a:latin typeface="Cambria Math" panose="02040503050406030204" pitchFamily="18" charset="0"/>
                                      </a:rPr>
                                      <m:t>550</m:t>
                                    </m:r>
                                  </m:e>
                                </m:d>
                                <m:r>
                                  <a:rPr lang="en-US" sz="1350" i="1">
                                    <a:latin typeface="Cambria Math" panose="02040503050406030204" pitchFamily="18" charset="0"/>
                                  </a:rPr>
                                  <m:t>+(1)</m:t>
                                </m:r>
                                <m:d>
                                  <m:dPr>
                                    <m:ctrlPr>
                                      <a:rPr lang="en-US" sz="1350" i="1">
                                        <a:latin typeface="Cambria Math" panose="02040503050406030204" pitchFamily="18" charset="0"/>
                                      </a:rPr>
                                    </m:ctrlPr>
                                  </m:dPr>
                                  <m:e>
                                    <m:r>
                                      <a:rPr lang="en-US" sz="1350" i="1">
                                        <a:latin typeface="Cambria Math" panose="02040503050406030204" pitchFamily="18" charset="0"/>
                                      </a:rPr>
                                      <m:t>50</m:t>
                                    </m:r>
                                  </m:e>
                                </m:d>
                              </m:e>
                            </m:mr>
                          </m:m>
                        </m:e>
                      </m:d>
                      <m:r>
                        <a:rPr lang="en-US" sz="1350" i="1">
                          <a:latin typeface="Cambria Math" panose="02040503050406030204" pitchFamily="18" charset="0"/>
                        </a:rPr>
                        <m:t>=</m:t>
                      </m:r>
                      <m:d>
                        <m:dPr>
                          <m:begChr m:val="["/>
                          <m:endChr m:val="]"/>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a:rPr lang="en-US" sz="1350" i="1">
                                    <a:latin typeface="Cambria Math" panose="02040503050406030204" pitchFamily="18" charset="0"/>
                                  </a:rPr>
                                  <m:t>326.56+281.48</m:t>
                                </m:r>
                              </m:e>
                            </m:mr>
                            <m:mr>
                              <m:e>
                                <m:r>
                                  <a:rPr lang="en-US" sz="1350" i="1">
                                    <a:latin typeface="Cambria Math" panose="02040503050406030204" pitchFamily="18" charset="0"/>
                                  </a:rPr>
                                  <m:t>118.518</m:t>
                                </m:r>
                              </m:e>
                            </m:mr>
                            <m:mr>
                              <m:e>
                                <m:r>
                                  <a:rPr lang="en-US" sz="1350" i="1">
                                    <a:latin typeface="Cambria Math" panose="02040503050406030204" pitchFamily="18" charset="0"/>
                                  </a:rPr>
                                  <m:t>223.43+50</m:t>
                                </m:r>
                              </m:e>
                            </m:mr>
                          </m:m>
                        </m:e>
                      </m:d>
                    </m:oMath>
                  </m:oMathPara>
                </a14:m>
                <a:endParaRPr lang="en-US" sz="1350" dirty="0"/>
              </a:p>
            </p:txBody>
          </p:sp>
        </mc:Choice>
        <mc:Fallback xmlns="">
          <p:sp>
            <p:nvSpPr>
              <p:cNvPr id="17" name="TextBox 16"/>
              <p:cNvSpPr txBox="1">
                <a:spLocks noRot="1" noChangeAspect="1" noMove="1" noResize="1" noEditPoints="1" noAdjustHandles="1" noChangeArrowheads="1" noChangeShapeType="1" noTextEdit="1"/>
              </p:cNvSpPr>
              <p:nvPr/>
            </p:nvSpPr>
            <p:spPr>
              <a:xfrm>
                <a:off x="2025650" y="812799"/>
                <a:ext cx="6432551" cy="1350306"/>
              </a:xfrm>
              <a:prstGeom prst="rect">
                <a:avLst/>
              </a:prstGeom>
              <a:blipFill>
                <a:blip r:embed="rId3"/>
                <a:stretch>
                  <a:fillRect/>
                </a:stretch>
              </a:blipFill>
            </p:spPr>
            <p:txBody>
              <a:bodyPr/>
              <a:lstStyle/>
              <a:p>
                <a:r>
                  <a:rPr lang="en-US">
                    <a:noFill/>
                  </a:rPr>
                  <a:t> </a:t>
                </a:r>
              </a:p>
            </p:txBody>
          </p:sp>
        </mc:Fallback>
      </mc:AlternateContent>
      <p:cxnSp>
        <p:nvCxnSpPr>
          <p:cNvPr id="19" name="Elbow Connector 18"/>
          <p:cNvCxnSpPr>
            <a:stCxn id="30" idx="0"/>
          </p:cNvCxnSpPr>
          <p:nvPr/>
        </p:nvCxnSpPr>
        <p:spPr>
          <a:xfrm rot="16200000" flipV="1">
            <a:off x="3695701" y="2584450"/>
            <a:ext cx="889000" cy="317501"/>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556501" y="1905000"/>
            <a:ext cx="12700" cy="59055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24"/>
              <p:cNvSpPr/>
              <p:nvPr/>
            </p:nvSpPr>
            <p:spPr>
              <a:xfrm>
                <a:off x="7109849" y="2736544"/>
                <a:ext cx="1359796" cy="6417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b="1" i="1">
                              <a:latin typeface="Cambria Math" panose="02040503050406030204" pitchFamily="18" charset="0"/>
                            </a:rPr>
                          </m:ctrlPr>
                        </m:sSupPr>
                        <m:e>
                          <m:r>
                            <a:rPr lang="en-US" sz="1350" b="1" i="1">
                              <a:latin typeface="Cambria Math" panose="02040503050406030204" pitchFamily="18" charset="0"/>
                            </a:rPr>
                            <m:t>𝜸</m:t>
                          </m:r>
                        </m:e>
                        <m:sup>
                          <m:d>
                            <m:dPr>
                              <m:ctrlPr>
                                <a:rPr lang="en-US" sz="1350" b="1" i="1">
                                  <a:latin typeface="Cambria Math" panose="02040503050406030204" pitchFamily="18" charset="0"/>
                                </a:rPr>
                              </m:ctrlPr>
                            </m:dPr>
                            <m:e>
                              <m:r>
                                <a:rPr lang="en-US" sz="1350" b="1" i="1">
                                  <a:latin typeface="Cambria Math" panose="02040503050406030204" pitchFamily="18" charset="0"/>
                                </a:rPr>
                                <m:t>𝟐</m:t>
                              </m:r>
                            </m:e>
                          </m:d>
                        </m:sup>
                      </m:sSup>
                      <m:r>
                        <a:rPr lang="en-US" sz="1350" b="1" i="1">
                          <a:latin typeface="Cambria Math" panose="02040503050406030204" pitchFamily="18" charset="0"/>
                        </a:rPr>
                        <m:t>=</m:t>
                      </m:r>
                      <m:d>
                        <m:dPr>
                          <m:begChr m:val="["/>
                          <m:endChr m:val="]"/>
                          <m:ctrlPr>
                            <a:rPr lang="en-US" sz="1350" b="1" i="1">
                              <a:latin typeface="Cambria Math" panose="02040503050406030204" pitchFamily="18" charset="0"/>
                            </a:rPr>
                          </m:ctrlPr>
                        </m:dPr>
                        <m:e>
                          <m:m>
                            <m:mPr>
                              <m:mcs>
                                <m:mc>
                                  <m:mcPr>
                                    <m:count m:val="1"/>
                                    <m:mcJc m:val="center"/>
                                  </m:mcPr>
                                </m:mc>
                              </m:mcs>
                              <m:ctrlPr>
                                <a:rPr lang="en-US" sz="1350" b="1" i="1">
                                  <a:latin typeface="Cambria Math" panose="02040503050406030204" pitchFamily="18" charset="0"/>
                                </a:rPr>
                              </m:ctrlPr>
                            </m:mP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𝟔𝟎𝟕</m:t>
                                </m:r>
                              </m:e>
                            </m:m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𝟏𝟐</m:t>
                                </m:r>
                              </m:e>
                            </m:m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𝟐𝟕𝟑</m:t>
                                </m:r>
                              </m:e>
                            </m:mr>
                          </m:m>
                        </m:e>
                      </m:d>
                    </m:oMath>
                  </m:oMathPara>
                </a14:m>
                <a:endParaRPr lang="en-US" sz="1350" dirty="0"/>
              </a:p>
            </p:txBody>
          </p:sp>
        </mc:Choice>
        <mc:Fallback xmlns="">
          <p:sp>
            <p:nvSpPr>
              <p:cNvPr id="25" name="Rectangle 24"/>
              <p:cNvSpPr>
                <a:spLocks noRot="1" noChangeAspect="1" noMove="1" noResize="1" noEditPoints="1" noAdjustHandles="1" noChangeArrowheads="1" noChangeShapeType="1" noTextEdit="1"/>
              </p:cNvSpPr>
              <p:nvPr/>
            </p:nvSpPr>
            <p:spPr>
              <a:xfrm>
                <a:off x="7109849" y="2736544"/>
                <a:ext cx="1359796" cy="641714"/>
              </a:xfrm>
              <a:prstGeom prst="rect">
                <a:avLst/>
              </a:prstGeom>
              <a:blipFill>
                <a:blip r:embed="rId4"/>
                <a:stretch>
                  <a:fillRect/>
                </a:stretch>
              </a:blipFill>
            </p:spPr>
            <p:txBody>
              <a:bodyPr/>
              <a:lstStyle/>
              <a:p>
                <a:r>
                  <a:rPr lang="en-US">
                    <a:noFill/>
                  </a:rPr>
                  <a:t> </a:t>
                </a:r>
              </a:p>
            </p:txBody>
          </p:sp>
        </mc:Fallback>
      </mc:AlternateContent>
      <p:sp>
        <p:nvSpPr>
          <p:cNvPr id="26" name="TextBox 25"/>
          <p:cNvSpPr txBox="1"/>
          <p:nvPr/>
        </p:nvSpPr>
        <p:spPr>
          <a:xfrm>
            <a:off x="4559301" y="2635250"/>
            <a:ext cx="857250" cy="300082"/>
          </a:xfrm>
          <a:prstGeom prst="rect">
            <a:avLst/>
          </a:prstGeom>
          <a:noFill/>
          <a:ln>
            <a:solidFill>
              <a:srgbClr val="000000"/>
            </a:solidFill>
          </a:ln>
        </p:spPr>
        <p:txBody>
          <a:bodyPr wrap="square" rtlCol="0">
            <a:spAutoFit/>
          </a:bodyPr>
          <a:lstStyle/>
          <a:p>
            <a:r>
              <a:rPr lang="en-US" sz="1350" dirty="0">
                <a:solidFill>
                  <a:schemeClr val="bg1">
                    <a:lumMod val="10000"/>
                  </a:schemeClr>
                </a:solidFill>
              </a:rPr>
              <a:t>E Step (2)</a:t>
            </a:r>
          </a:p>
        </p:txBody>
      </p:sp>
      <p:grpSp>
        <p:nvGrpSpPr>
          <p:cNvPr id="33" name="Group 32"/>
          <p:cNvGrpSpPr/>
          <p:nvPr/>
        </p:nvGrpSpPr>
        <p:grpSpPr>
          <a:xfrm>
            <a:off x="2806702" y="3187700"/>
            <a:ext cx="3041649" cy="1244600"/>
            <a:chOff x="3801536" y="4402666"/>
            <a:chExt cx="4055532" cy="1659467"/>
          </a:xfrm>
        </p:grpSpPr>
        <mc:AlternateContent xmlns:mc="http://schemas.openxmlformats.org/markup-compatibility/2006" xmlns:a14="http://schemas.microsoft.com/office/drawing/2010/main">
          <mc:Choice Requires="a14">
            <p:sp>
              <p:nvSpPr>
                <p:cNvPr id="28" name="TextBox 27"/>
                <p:cNvSpPr txBox="1"/>
                <p:nvPr/>
              </p:nvSpPr>
              <p:spPr>
                <a:xfrm>
                  <a:off x="3801536" y="5113865"/>
                  <a:ext cx="3420533" cy="855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350" i="1">
                                <a:latin typeface="Cambria Math" panose="02040503050406030204" pitchFamily="18" charset="0"/>
                              </a:rPr>
                            </m:ctrlPr>
                          </m:dPr>
                          <m:e>
                            <m:m>
                              <m:mPr>
                                <m:mcs>
                                  <m:mc>
                                    <m:mcPr>
                                      <m:count m:val="3"/>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1</m:t>
                                  </m:r>
                                </m:e>
                                <m:e>
                                  <m:r>
                                    <a:rPr lang="en-US" sz="1350" i="1">
                                      <a:latin typeface="Cambria Math" panose="02040503050406030204" pitchFamily="18" charset="0"/>
                                    </a:rPr>
                                    <m:t>0</m:t>
                                  </m:r>
                                </m:e>
                                <m:e>
                                  <m:r>
                                    <a:rPr lang="en-US" sz="1350" i="1">
                                      <a:latin typeface="Cambria Math" panose="02040503050406030204" pitchFamily="18" charset="0"/>
                                    </a:rPr>
                                    <m:t>1</m:t>
                                  </m:r>
                                </m:e>
                              </m:mr>
                              <m:mr>
                                <m:e>
                                  <m:r>
                                    <a:rPr lang="en-US" sz="1350" i="1">
                                      <a:latin typeface="Cambria Math" panose="02040503050406030204" pitchFamily="18" charset="0"/>
                                    </a:rPr>
                                    <m:t>1</m:t>
                                  </m:r>
                                </m:e>
                                <m:e>
                                  <m:r>
                                    <a:rPr lang="en-US" sz="1350" i="1">
                                      <a:latin typeface="Cambria Math" panose="02040503050406030204" pitchFamily="18" charset="0"/>
                                    </a:rPr>
                                    <m:t>1</m:t>
                                  </m:r>
                                </m:e>
                                <m:e>
                                  <m:r>
                                    <a:rPr lang="en-US" sz="1350" i="1">
                                      <a:latin typeface="Cambria Math" panose="02040503050406030204" pitchFamily="18" charset="0"/>
                                    </a:rPr>
                                    <m:t>0</m:t>
                                  </m:r>
                                </m:e>
                              </m:mr>
                              <m:mr>
                                <m:e>
                                  <m:r>
                                    <a:rPr lang="en-US" sz="1350" i="1">
                                      <a:latin typeface="Cambria Math" panose="02040503050406030204" pitchFamily="18" charset="0"/>
                                    </a:rPr>
                                    <m:t>0</m:t>
                                  </m:r>
                                </m:e>
                                <m:e>
                                  <m:r>
                                    <a:rPr lang="en-US" sz="1350" i="1">
                                      <a:latin typeface="Cambria Math" panose="02040503050406030204" pitchFamily="18" charset="0"/>
                                    </a:rPr>
                                    <m:t>0</m:t>
                                  </m:r>
                                </m:e>
                                <m:e>
                                  <m:r>
                                    <a:rPr lang="en-US" sz="1350" i="1">
                                      <a:latin typeface="Cambria Math" panose="02040503050406030204" pitchFamily="18" charset="0"/>
                                    </a:rPr>
                                    <m:t>1</m:t>
                                  </m:r>
                                </m:e>
                              </m:mr>
                            </m:m>
                          </m:e>
                        </m:d>
                      </m:oMath>
                    </m:oMathPara>
                  </a14:m>
                  <a:endParaRPr lang="en-US" sz="1350" dirty="0"/>
                </a:p>
              </p:txBody>
            </p:sp>
          </mc:Choice>
          <mc:Fallback xmlns="">
            <p:sp>
              <p:nvSpPr>
                <p:cNvPr id="28" name="TextBox 27"/>
                <p:cNvSpPr txBox="1">
                  <a:spLocks noRot="1" noChangeAspect="1" noMove="1" noResize="1" noEditPoints="1" noAdjustHandles="1" noChangeArrowheads="1" noChangeShapeType="1" noTextEdit="1"/>
                </p:cNvSpPr>
                <p:nvPr/>
              </p:nvSpPr>
              <p:spPr>
                <a:xfrm>
                  <a:off x="3801536" y="5113865"/>
                  <a:ext cx="3420533" cy="855619"/>
                </a:xfrm>
                <a:prstGeom prst="rect">
                  <a:avLst/>
                </a:prstGeom>
                <a:blipFill>
                  <a:blip r:embed="rId5"/>
                  <a:stretch>
                    <a:fillRect/>
                  </a:stretch>
                </a:blipFill>
              </p:spPr>
              <p:txBody>
                <a:bodyPr/>
                <a:lstStyle/>
                <a:p>
                  <a:r>
                    <a:rPr lang="en-US">
                      <a:noFill/>
                    </a:rPr>
                    <a:t> </a:t>
                  </a:r>
                </a:p>
              </p:txBody>
            </p:sp>
          </mc:Fallback>
        </mc:AlternateContent>
        <p:grpSp>
          <p:nvGrpSpPr>
            <p:cNvPr id="29" name="Group 28"/>
            <p:cNvGrpSpPr/>
            <p:nvPr/>
          </p:nvGrpSpPr>
          <p:grpSpPr>
            <a:xfrm>
              <a:off x="4194182" y="4402666"/>
              <a:ext cx="3662886" cy="1659467"/>
              <a:chOff x="4515915" y="1066800"/>
              <a:chExt cx="3662886" cy="1659467"/>
            </a:xfrm>
          </p:grpSpPr>
          <p:sp>
            <p:nvSpPr>
              <p:cNvPr id="30" name="Rectangle 29"/>
              <p:cNvSpPr/>
              <p:nvPr/>
            </p:nvSpPr>
            <p:spPr>
              <a:xfrm>
                <a:off x="4529667" y="1066800"/>
                <a:ext cx="3166533" cy="1659467"/>
              </a:xfrm>
              <a:prstGeom prst="rect">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31" name="TextBox 30"/>
                  <p:cNvSpPr txBox="1"/>
                  <p:nvPr/>
                </p:nvSpPr>
                <p:spPr>
                  <a:xfrm>
                    <a:off x="5689601" y="1769533"/>
                    <a:ext cx="2489200" cy="86126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1350" i="1">
                                  <a:latin typeface="Cambria Math" panose="02040503050406030204" pitchFamily="18" charset="0"/>
                                </a:rPr>
                              </m:ctrlPr>
                            </m:dPr>
                            <m:e>
                              <m:m>
                                <m:mPr>
                                  <m:mcs>
                                    <m:mc>
                                      <m:mcPr>
                                        <m:count m:val="1"/>
                                        <m:mcJc m:val="center"/>
                                      </m:mcPr>
                                    </m:mc>
                                  </m:mcs>
                                  <m:ctrlPr>
                                    <a:rPr lang="en-US" sz="1350" i="1">
                                      <a:latin typeface="Cambria Math" panose="02040503050406030204" pitchFamily="18" charset="0"/>
                                    </a:rPr>
                                  </m:ctrlPr>
                                </m:mPr>
                                <m:mr>
                                  <m:e>
                                    <m:r>
                                      <m:rPr>
                                        <m:brk m:alnAt="7"/>
                                      </m:rPr>
                                      <a:rPr lang="en-US" sz="1350" i="1">
                                        <a:latin typeface="Cambria Math" panose="02040503050406030204" pitchFamily="18" charset="0"/>
                                      </a:rPr>
                                      <m:t>5</m:t>
                                    </m:r>
                                    <m:r>
                                      <a:rPr lang="en-US" sz="1350" i="1">
                                        <a:latin typeface="Cambria Math" panose="02040503050406030204" pitchFamily="18" charset="0"/>
                                      </a:rPr>
                                      <m:t>50</m:t>
                                    </m:r>
                                  </m:e>
                                </m:mr>
                                <m:mr>
                                  <m:e>
                                    <m:r>
                                      <a:rPr lang="en-US" sz="1350" i="1">
                                        <a:latin typeface="Cambria Math" panose="02040503050406030204" pitchFamily="18" charset="0"/>
                                      </a:rPr>
                                      <m:t>400</m:t>
                                    </m:r>
                                  </m:e>
                                </m:mr>
                                <m:mr>
                                  <m:e>
                                    <m:r>
                                      <a:rPr lang="en-US" sz="1350" i="1">
                                        <a:latin typeface="Cambria Math" panose="02040503050406030204" pitchFamily="18" charset="0"/>
                                      </a:rPr>
                                      <m:t>50</m:t>
                                    </m:r>
                                  </m:e>
                                </m:mr>
                              </m:m>
                            </m:e>
                          </m:d>
                          <m:r>
                            <a:rPr lang="en-US" sz="1350" i="1">
                              <a:latin typeface="Cambria Math" panose="02040503050406030204" pitchFamily="18" charset="0"/>
                            </a:rPr>
                            <m:t>=</m:t>
                          </m:r>
                          <m:r>
                            <a:rPr lang="en-US" sz="1350" b="1" i="1">
                              <a:latin typeface="Cambria Math" panose="02040503050406030204" pitchFamily="18" charset="0"/>
                            </a:rPr>
                            <m:t>𝒏</m:t>
                          </m:r>
                        </m:oMath>
                      </m:oMathPara>
                    </a14:m>
                    <a:endParaRPr lang="en-US" sz="1350" dirty="0"/>
                  </a:p>
                </p:txBody>
              </p:sp>
            </mc:Choice>
            <mc:Fallback xmlns="">
              <p:sp>
                <p:nvSpPr>
                  <p:cNvPr id="31" name="TextBox 30"/>
                  <p:cNvSpPr txBox="1">
                    <a:spLocks noRot="1" noChangeAspect="1" noMove="1" noResize="1" noEditPoints="1" noAdjustHandles="1" noChangeArrowheads="1" noChangeShapeType="1" noTextEdit="1"/>
                  </p:cNvSpPr>
                  <p:nvPr/>
                </p:nvSpPr>
                <p:spPr>
                  <a:xfrm>
                    <a:off x="5689601" y="1769533"/>
                    <a:ext cx="2489200" cy="86126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p:cNvSpPr/>
                  <p:nvPr/>
                </p:nvSpPr>
                <p:spPr>
                  <a:xfrm>
                    <a:off x="4515915" y="1218632"/>
                    <a:ext cx="3028607" cy="7396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350" b="1" i="1">
                                  <a:latin typeface="Cambria Math" panose="02040503050406030204" pitchFamily="18" charset="0"/>
                                </a:rPr>
                              </m:ctrlPr>
                            </m:sSupPr>
                            <m:e>
                              <m:r>
                                <a:rPr lang="en-US" sz="1350" b="1" i="1">
                                  <a:latin typeface="Cambria Math" panose="02040503050406030204" pitchFamily="18" charset="0"/>
                                </a:rPr>
                                <m:t>𝜸</m:t>
                              </m:r>
                            </m:e>
                            <m:sup>
                              <m:d>
                                <m:dPr>
                                  <m:ctrlPr>
                                    <a:rPr lang="en-US" sz="1350" b="1" i="1">
                                      <a:latin typeface="Cambria Math" panose="02040503050406030204" pitchFamily="18" charset="0"/>
                                    </a:rPr>
                                  </m:ctrlPr>
                                </m:dPr>
                                <m:e>
                                  <m:r>
                                    <a:rPr lang="en-US" sz="1350" b="1" i="1">
                                      <a:latin typeface="Cambria Math" panose="02040503050406030204" pitchFamily="18" charset="0"/>
                                    </a:rPr>
                                    <m:t>𝟏</m:t>
                                  </m:r>
                                </m:e>
                              </m:d>
                            </m:sup>
                          </m:sSup>
                          <m:r>
                            <a:rPr lang="en-US" sz="1350" i="1">
                              <a:latin typeface="Cambria Math" panose="02040503050406030204" pitchFamily="18" charset="0"/>
                            </a:rPr>
                            <m:t>=</m:t>
                          </m:r>
                          <m:d>
                            <m:dPr>
                              <m:begChr m:val="["/>
                              <m:endChr m:val="]"/>
                              <m:ctrlPr>
                                <a:rPr lang="en-US" sz="1350" i="1">
                                  <a:latin typeface="Cambria Math" panose="02040503050406030204" pitchFamily="18" charset="0"/>
                                </a:rPr>
                              </m:ctrlPr>
                            </m:dPr>
                            <m:e>
                              <m:f>
                                <m:fPr>
                                  <m:ctrlPr>
                                    <a:rPr lang="en-US" sz="1350" i="1">
                                      <a:latin typeface="Cambria Math" panose="02040503050406030204" pitchFamily="18" charset="0"/>
                                    </a:rPr>
                                  </m:ctrlPr>
                                </m:fPr>
                                <m:num>
                                  <m:r>
                                    <a:rPr lang="en-US" sz="1350" i="1">
                                      <a:latin typeface="Cambria Math" panose="02040503050406030204" pitchFamily="18" charset="0"/>
                                    </a:rPr>
                                    <m:t>475</m:t>
                                  </m:r>
                                </m:num>
                                <m:den>
                                  <m:r>
                                    <a:rPr lang="en-US" sz="1350" i="1">
                                      <a:latin typeface="Cambria Math" panose="02040503050406030204" pitchFamily="18" charset="0"/>
                                    </a:rPr>
                                    <m:t>1000</m:t>
                                  </m:r>
                                </m:den>
                              </m:f>
                              <m:r>
                                <a:rPr lang="en-US" sz="1350" i="1">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20</m:t>
                                  </m:r>
                                </m:num>
                                <m:den>
                                  <m:r>
                                    <a:rPr lang="en-US" sz="1350" i="1">
                                      <a:latin typeface="Cambria Math" panose="02040503050406030204" pitchFamily="18" charset="0"/>
                                    </a:rPr>
                                    <m:t>100</m:t>
                                  </m:r>
                                </m:den>
                              </m:f>
                              <m:r>
                                <a:rPr lang="en-US" sz="1350" i="1">
                                  <a:latin typeface="Cambria Math" panose="02040503050406030204" pitchFamily="18" charset="0"/>
                                </a:rPr>
                                <m:t>.   </m:t>
                              </m:r>
                              <m:f>
                                <m:fPr>
                                  <m:ctrlPr>
                                    <a:rPr lang="en-US" sz="1350" i="1">
                                      <a:latin typeface="Cambria Math" panose="02040503050406030204" pitchFamily="18" charset="0"/>
                                    </a:rPr>
                                  </m:ctrlPr>
                                </m:fPr>
                                <m:num>
                                  <m:r>
                                    <a:rPr lang="en-US" sz="1350" i="1">
                                      <a:latin typeface="Cambria Math" panose="02040503050406030204" pitchFamily="18" charset="0"/>
                                    </a:rPr>
                                    <m:t>325</m:t>
                                  </m:r>
                                </m:num>
                                <m:den>
                                  <m:r>
                                    <a:rPr lang="en-US" sz="1350" i="1">
                                      <a:latin typeface="Cambria Math" panose="02040503050406030204" pitchFamily="18" charset="0"/>
                                    </a:rPr>
                                    <m:t>1000</m:t>
                                  </m:r>
                                </m:den>
                              </m:f>
                            </m:e>
                          </m:d>
                        </m:oMath>
                      </m:oMathPara>
                    </a14:m>
                    <a:endParaRPr lang="en-US" sz="1350" dirty="0"/>
                  </a:p>
                </p:txBody>
              </p:sp>
            </mc:Choice>
            <mc:Fallback xmlns="">
              <p:sp>
                <p:nvSpPr>
                  <p:cNvPr id="32" name="Rectangle 31"/>
                  <p:cNvSpPr>
                    <a:spLocks noRot="1" noChangeAspect="1" noMove="1" noResize="1" noEditPoints="1" noAdjustHandles="1" noChangeArrowheads="1" noChangeShapeType="1" noTextEdit="1"/>
                  </p:cNvSpPr>
                  <p:nvPr/>
                </p:nvSpPr>
                <p:spPr>
                  <a:xfrm>
                    <a:off x="4515915" y="1218632"/>
                    <a:ext cx="3028607" cy="739605"/>
                  </a:xfrm>
                  <a:prstGeom prst="rect">
                    <a:avLst/>
                  </a:prstGeom>
                  <a:blipFill>
                    <a:blip r:embed="rId7"/>
                    <a:stretch>
                      <a:fillRect/>
                    </a:stretch>
                  </a:blipFill>
                </p:spPr>
                <p:txBody>
                  <a:bodyPr/>
                  <a:lstStyle/>
                  <a:p>
                    <a:r>
                      <a:rPr lang="en-US">
                        <a:noFill/>
                      </a:rPr>
                      <a:t> </a:t>
                    </a:r>
                  </a:p>
                </p:txBody>
              </p:sp>
            </mc:Fallback>
          </mc:AlternateContent>
        </p:grpSp>
      </p:grpSp>
      <p:sp>
        <p:nvSpPr>
          <p:cNvPr id="34" name="TextBox 33"/>
          <p:cNvSpPr txBox="1"/>
          <p:nvPr/>
        </p:nvSpPr>
        <p:spPr>
          <a:xfrm>
            <a:off x="7715251" y="2038351"/>
            <a:ext cx="920750" cy="300082"/>
          </a:xfrm>
          <a:prstGeom prst="rect">
            <a:avLst/>
          </a:prstGeom>
          <a:noFill/>
          <a:ln>
            <a:solidFill>
              <a:srgbClr val="000000"/>
            </a:solidFill>
          </a:ln>
        </p:spPr>
        <p:txBody>
          <a:bodyPr wrap="square" rtlCol="0">
            <a:spAutoFit/>
          </a:bodyPr>
          <a:lstStyle/>
          <a:p>
            <a:r>
              <a:rPr lang="en-US" sz="1350" dirty="0">
                <a:solidFill>
                  <a:schemeClr val="bg1">
                    <a:lumMod val="10000"/>
                  </a:schemeClr>
                </a:solidFill>
              </a:rPr>
              <a:t>M Step (2)</a:t>
            </a:r>
          </a:p>
        </p:txBody>
      </p:sp>
      <p:sp>
        <p:nvSpPr>
          <p:cNvPr id="12" name="TextBox 11"/>
          <p:cNvSpPr txBox="1"/>
          <p:nvPr/>
        </p:nvSpPr>
        <p:spPr>
          <a:xfrm>
            <a:off x="6102351" y="3340100"/>
            <a:ext cx="1339850" cy="300082"/>
          </a:xfrm>
          <a:prstGeom prst="rect">
            <a:avLst/>
          </a:prstGeom>
          <a:noFill/>
        </p:spPr>
        <p:txBody>
          <a:bodyPr wrap="square" rtlCol="0">
            <a:spAutoFit/>
          </a:bodyPr>
          <a:lstStyle/>
          <a:p>
            <a:r>
              <a:rPr lang="en-US" sz="1350" dirty="0"/>
              <a:t>Converged?</a:t>
            </a:r>
          </a:p>
        </p:txBody>
      </p:sp>
      <mc:AlternateContent xmlns:mc="http://schemas.openxmlformats.org/markup-compatibility/2006" xmlns:a14="http://schemas.microsoft.com/office/drawing/2010/main">
        <mc:Choice Requires="a14">
          <p:sp>
            <p:nvSpPr>
              <p:cNvPr id="36" name="Rectangle 35"/>
              <p:cNvSpPr/>
              <p:nvPr/>
            </p:nvSpPr>
            <p:spPr>
              <a:xfrm>
                <a:off x="5662048" y="3650943"/>
                <a:ext cx="3318922" cy="645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350" b="1" i="1">
                          <a:latin typeface="Cambria Math" panose="02040503050406030204" pitchFamily="18" charset="0"/>
                        </a:rPr>
                        <m:t>|</m:t>
                      </m:r>
                      <m:sSup>
                        <m:sSupPr>
                          <m:ctrlPr>
                            <a:rPr lang="en-US" sz="1350" b="1" i="1">
                              <a:latin typeface="Cambria Math" panose="02040503050406030204" pitchFamily="18" charset="0"/>
                            </a:rPr>
                          </m:ctrlPr>
                        </m:sSupPr>
                        <m:e>
                          <m:r>
                            <a:rPr lang="en-US" sz="1350" b="1" i="1">
                              <a:latin typeface="Cambria Math" panose="02040503050406030204" pitchFamily="18" charset="0"/>
                            </a:rPr>
                            <m:t>𝜸</m:t>
                          </m:r>
                        </m:e>
                        <m:sup>
                          <m:d>
                            <m:dPr>
                              <m:ctrlPr>
                                <a:rPr lang="en-US" sz="1350" b="1" i="1">
                                  <a:latin typeface="Cambria Math" panose="02040503050406030204" pitchFamily="18" charset="0"/>
                                </a:rPr>
                              </m:ctrlPr>
                            </m:dPr>
                            <m:e>
                              <m:r>
                                <a:rPr lang="en-US" sz="1350" b="1" i="1">
                                  <a:latin typeface="Cambria Math" panose="02040503050406030204" pitchFamily="18" charset="0"/>
                                </a:rPr>
                                <m:t>𝟐</m:t>
                              </m:r>
                            </m:e>
                          </m:d>
                        </m:sup>
                      </m:sSup>
                      <m:r>
                        <a:rPr lang="en-US" sz="1350" b="1" i="1">
                          <a:latin typeface="Cambria Math" panose="02040503050406030204" pitchFamily="18" charset="0"/>
                        </a:rPr>
                        <m:t>−</m:t>
                      </m:r>
                      <m:sSup>
                        <m:sSupPr>
                          <m:ctrlPr>
                            <a:rPr lang="en-US" sz="1350" b="1" i="1">
                              <a:latin typeface="Cambria Math" panose="02040503050406030204" pitchFamily="18" charset="0"/>
                            </a:rPr>
                          </m:ctrlPr>
                        </m:sSupPr>
                        <m:e>
                          <m:r>
                            <a:rPr lang="en-US" sz="1350" b="1" i="1">
                              <a:latin typeface="Cambria Math" panose="02040503050406030204" pitchFamily="18" charset="0"/>
                            </a:rPr>
                            <m:t>𝜸</m:t>
                          </m:r>
                        </m:e>
                        <m:sup>
                          <m:d>
                            <m:dPr>
                              <m:ctrlPr>
                                <a:rPr lang="en-US" sz="1350" b="1" i="1">
                                  <a:latin typeface="Cambria Math" panose="02040503050406030204" pitchFamily="18" charset="0"/>
                                </a:rPr>
                              </m:ctrlPr>
                            </m:dPr>
                            <m:e>
                              <m:r>
                                <a:rPr lang="en-US" sz="1350" b="1" i="1">
                                  <a:latin typeface="Cambria Math" panose="02040503050406030204" pitchFamily="18" charset="0"/>
                                </a:rPr>
                                <m:t>𝟏</m:t>
                              </m:r>
                            </m:e>
                          </m:d>
                        </m:sup>
                      </m:sSup>
                      <m:r>
                        <a:rPr lang="en-US" sz="1350" b="1" i="1">
                          <a:latin typeface="Cambria Math" panose="02040503050406030204" pitchFamily="18" charset="0"/>
                        </a:rPr>
                        <m:t>|=</m:t>
                      </m:r>
                      <m:d>
                        <m:dPr>
                          <m:begChr m:val="|"/>
                          <m:endChr m:val="|"/>
                          <m:ctrlPr>
                            <a:rPr lang="en-US" sz="1350" b="1" i="1">
                              <a:latin typeface="Cambria Math" panose="02040503050406030204" pitchFamily="18" charset="0"/>
                            </a:rPr>
                          </m:ctrlPr>
                        </m:dPr>
                        <m:e>
                          <m:d>
                            <m:dPr>
                              <m:begChr m:val="["/>
                              <m:endChr m:val="]"/>
                              <m:ctrlPr>
                                <a:rPr lang="en-US" sz="1350" b="1" i="1">
                                  <a:latin typeface="Cambria Math" panose="02040503050406030204" pitchFamily="18" charset="0"/>
                                </a:rPr>
                              </m:ctrlPr>
                            </m:dPr>
                            <m:e>
                              <m:m>
                                <m:mPr>
                                  <m:mcs>
                                    <m:mc>
                                      <m:mcPr>
                                        <m:count m:val="1"/>
                                        <m:mcJc m:val="center"/>
                                      </m:mcPr>
                                    </m:mc>
                                  </m:mcs>
                                  <m:ctrlPr>
                                    <a:rPr lang="en-US" sz="1350" b="1" i="1">
                                      <a:latin typeface="Cambria Math" panose="02040503050406030204" pitchFamily="18" charset="0"/>
                                    </a:rPr>
                                  </m:ctrlPr>
                                </m:mP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𝟔𝟎𝟕</m:t>
                                    </m:r>
                                  </m:e>
                                </m:m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𝟏𝟐</m:t>
                                    </m:r>
                                  </m:e>
                                </m:m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𝟐𝟕𝟑</m:t>
                                    </m:r>
                                  </m:e>
                                </m:mr>
                              </m:m>
                            </m:e>
                          </m:d>
                          <m:r>
                            <a:rPr lang="en-US" sz="1350" b="1" i="1">
                              <a:latin typeface="Cambria Math" panose="02040503050406030204" pitchFamily="18" charset="0"/>
                            </a:rPr>
                            <m:t>−</m:t>
                          </m:r>
                          <m:d>
                            <m:dPr>
                              <m:begChr m:val="["/>
                              <m:endChr m:val="]"/>
                              <m:ctrlPr>
                                <a:rPr lang="en-US" sz="1350" b="1" i="1">
                                  <a:latin typeface="Cambria Math" panose="02040503050406030204" pitchFamily="18" charset="0"/>
                                </a:rPr>
                              </m:ctrlPr>
                            </m:dPr>
                            <m:e>
                              <m:m>
                                <m:mPr>
                                  <m:mcs>
                                    <m:mc>
                                      <m:mcPr>
                                        <m:count m:val="1"/>
                                        <m:mcJc m:val="center"/>
                                      </m:mcPr>
                                    </m:mc>
                                  </m:mcs>
                                  <m:ctrlPr>
                                    <a:rPr lang="en-US" sz="1350" b="1" i="1">
                                      <a:latin typeface="Cambria Math" panose="02040503050406030204" pitchFamily="18" charset="0"/>
                                    </a:rPr>
                                  </m:ctrlPr>
                                </m:mP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𝟒𝟕𝟓</m:t>
                                    </m:r>
                                  </m:e>
                                </m:m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𝟐</m:t>
                                    </m:r>
                                  </m:e>
                                </m:mr>
                                <m:mr>
                                  <m:e>
                                    <m:r>
                                      <a:rPr lang="en-US" sz="1350" b="1" i="1">
                                        <a:latin typeface="Cambria Math" panose="02040503050406030204" pitchFamily="18" charset="0"/>
                                      </a:rPr>
                                      <m:t>𝟎</m:t>
                                    </m:r>
                                    <m:r>
                                      <a:rPr lang="en-US" sz="1350" b="1" i="1">
                                        <a:latin typeface="Cambria Math" panose="02040503050406030204" pitchFamily="18" charset="0"/>
                                      </a:rPr>
                                      <m:t>.</m:t>
                                    </m:r>
                                    <m:r>
                                      <a:rPr lang="en-US" sz="1350" b="1" i="1">
                                        <a:latin typeface="Cambria Math" panose="02040503050406030204" pitchFamily="18" charset="0"/>
                                      </a:rPr>
                                      <m:t>𝟑𝟐𝟓</m:t>
                                    </m:r>
                                  </m:e>
                                </m:mr>
                              </m:m>
                            </m:e>
                          </m:d>
                        </m:e>
                      </m:d>
                      <m:r>
                        <a:rPr lang="en-US" sz="1350" b="1" i="1">
                          <a:latin typeface="Cambria Math" panose="02040503050406030204" pitchFamily="18" charset="0"/>
                        </a:rPr>
                        <m:t>≤</m:t>
                      </m:r>
                      <m:sSub>
                        <m:sSubPr>
                          <m:ctrlPr>
                            <a:rPr lang="en-US" sz="1350" b="1" i="1">
                              <a:latin typeface="Cambria Math" panose="02040503050406030204" pitchFamily="18" charset="0"/>
                            </a:rPr>
                          </m:ctrlPr>
                        </m:sSubPr>
                        <m:e>
                          <m:r>
                            <a:rPr lang="en-US" sz="1350" b="1" i="1">
                              <a:latin typeface="Cambria Math" panose="02040503050406030204" pitchFamily="18" charset="0"/>
                            </a:rPr>
                            <m:t>𝜺</m:t>
                          </m:r>
                        </m:e>
                        <m:sub>
                          <m:r>
                            <a:rPr lang="en-US" sz="1350" b="1" i="1">
                              <a:latin typeface="Cambria Math" panose="02040503050406030204" pitchFamily="18" charset="0"/>
                            </a:rPr>
                            <m:t>𝑹</m:t>
                          </m:r>
                        </m:sub>
                      </m:sSub>
                    </m:oMath>
                  </m:oMathPara>
                </a14:m>
                <a:endParaRPr lang="en-US" sz="1350" dirty="0"/>
              </a:p>
            </p:txBody>
          </p:sp>
        </mc:Choice>
        <mc:Fallback xmlns="">
          <p:sp>
            <p:nvSpPr>
              <p:cNvPr id="36" name="Rectangle 35"/>
              <p:cNvSpPr>
                <a:spLocks noRot="1" noChangeAspect="1" noMove="1" noResize="1" noEditPoints="1" noAdjustHandles="1" noChangeArrowheads="1" noChangeShapeType="1" noTextEdit="1"/>
              </p:cNvSpPr>
              <p:nvPr/>
            </p:nvSpPr>
            <p:spPr>
              <a:xfrm>
                <a:off x="5662048" y="3650943"/>
                <a:ext cx="3318922" cy="645946"/>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8203917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8367369"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Genetic Transcript Abundance Software </a:t>
            </a:r>
            <a:r>
              <a:rPr lang="en-US" sz="2100" dirty="0" err="1">
                <a:solidFill>
                  <a:srgbClr val="626462"/>
                </a:solidFill>
                <a:latin typeface="Times New Roman" panose="02020603050405020304" pitchFamily="18" charset="0"/>
                <a:cs typeface="Times New Roman" panose="02020603050405020304" pitchFamily="18" charset="0"/>
              </a:rPr>
              <a:t>Kallisto</a:t>
            </a:r>
            <a:r>
              <a:rPr lang="en-US" sz="2100" dirty="0">
                <a:solidFill>
                  <a:srgbClr val="626462"/>
                </a:solidFill>
                <a:latin typeface="Times New Roman" panose="02020603050405020304" pitchFamily="18" charset="0"/>
                <a:cs typeface="Times New Roman" panose="02020603050405020304" pitchFamily="18" charset="0"/>
              </a:rPr>
              <a:t> &amp; Salmon</a:t>
            </a:r>
          </a:p>
        </p:txBody>
      </p:sp>
      <p:sp>
        <p:nvSpPr>
          <p:cNvPr id="9" name="TextBox 8"/>
          <p:cNvSpPr txBox="1"/>
          <p:nvPr/>
        </p:nvSpPr>
        <p:spPr>
          <a:xfrm>
            <a:off x="625599" y="839126"/>
            <a:ext cx="7475414" cy="2793072"/>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Today, just follow along on the screen with me, tomorrow we will work through getting </a:t>
            </a:r>
            <a:r>
              <a:rPr lang="en-US" sz="1350" dirty="0" err="1">
                <a:solidFill>
                  <a:srgbClr val="626462"/>
                </a:solidFill>
                <a:latin typeface="Times New Roman" panose="02020603050405020304" pitchFamily="18" charset="0"/>
                <a:cs typeface="Times New Roman" panose="02020603050405020304" pitchFamily="18" charset="0"/>
              </a:rPr>
              <a:t>Kallisto</a:t>
            </a:r>
            <a:r>
              <a:rPr lang="en-US" sz="1350" dirty="0">
                <a:solidFill>
                  <a:srgbClr val="626462"/>
                </a:solidFill>
                <a:latin typeface="Times New Roman" panose="02020603050405020304" pitchFamily="18" charset="0"/>
                <a:cs typeface="Times New Roman" panose="02020603050405020304" pitchFamily="18" charset="0"/>
              </a:rPr>
              <a:t> and Salmon on your personal device, and working through some example problems with them together.</a:t>
            </a:r>
          </a:p>
          <a:p>
            <a:pPr marL="214313" indent="-214313" defTabSz="685800">
              <a:buFont typeface="Arial" panose="020B0604020202020204" pitchFamily="34" charset="0"/>
              <a:buChar char="•"/>
              <a:defRPr/>
            </a:pPr>
            <a:endParaRPr lang="en-US" sz="1350" dirty="0">
              <a:solidFill>
                <a:srgbClr val="626462"/>
              </a:solidFill>
              <a:latin typeface="Times New Roman" panose="02020603050405020304" pitchFamily="18" charset="0"/>
              <a:cs typeface="Times New Roman" panose="02020603050405020304" pitchFamily="18" charset="0"/>
            </a:endParaRPr>
          </a:p>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In order to run </a:t>
            </a:r>
            <a:r>
              <a:rPr lang="en-US" sz="1350" dirty="0" err="1">
                <a:solidFill>
                  <a:srgbClr val="626462"/>
                </a:solidFill>
                <a:latin typeface="Times New Roman" panose="02020603050405020304" pitchFamily="18" charset="0"/>
                <a:cs typeface="Times New Roman" panose="02020603050405020304" pitchFamily="18" charset="0"/>
              </a:rPr>
              <a:t>Kallisto</a:t>
            </a:r>
            <a:r>
              <a:rPr lang="en-US" sz="1350" dirty="0">
                <a:solidFill>
                  <a:srgbClr val="626462"/>
                </a:solidFill>
                <a:latin typeface="Times New Roman" panose="02020603050405020304" pitchFamily="18" charset="0"/>
                <a:cs typeface="Times New Roman" panose="02020603050405020304" pitchFamily="18" charset="0"/>
              </a:rPr>
              <a:t> and Salmon, you first need to have a transcriptome in the FASTA format (from which the sequencing reads file of interest is taken)</a:t>
            </a:r>
          </a:p>
          <a:p>
            <a:pPr marL="557213" lvl="1" indent="-214313">
              <a:buFont typeface="Arial" panose="020B0604020202020204" pitchFamily="34" charset="0"/>
              <a:buChar char="•"/>
              <a:defRPr/>
            </a:pPr>
            <a:r>
              <a:rPr lang="en-US" sz="1350" b="1" dirty="0">
                <a:solidFill>
                  <a:srgbClr val="626462"/>
                </a:solidFill>
                <a:latin typeface="Times New Roman" panose="02020603050405020304" pitchFamily="18" charset="0"/>
                <a:cs typeface="Times New Roman" panose="02020603050405020304" pitchFamily="18" charset="0"/>
              </a:rPr>
              <a:t>Note if you do not have a transcriptome file, you might need to produce one by first parsing GTF/SNP/ or another Variant Call Format like file, and the reference sequence to which it corresponds. </a:t>
            </a:r>
          </a:p>
          <a:p>
            <a:pPr marL="557213" lvl="1" indent="-214313">
              <a:buFont typeface="Arial" panose="020B0604020202020204" pitchFamily="34" charset="0"/>
              <a:buChar char="•"/>
              <a:defRPr/>
            </a:pPr>
            <a:r>
              <a:rPr lang="en-US" sz="1350" b="1" dirty="0">
                <a:solidFill>
                  <a:srgbClr val="626462"/>
                </a:solidFill>
                <a:latin typeface="Times New Roman" panose="02020603050405020304" pitchFamily="18" charset="0"/>
                <a:cs typeface="Times New Roman" panose="02020603050405020304" pitchFamily="18" charset="0"/>
              </a:rPr>
              <a:t>For example, we created an RNA-</a:t>
            </a:r>
            <a:r>
              <a:rPr lang="en-US" sz="1350" b="1" dirty="0" err="1">
                <a:solidFill>
                  <a:srgbClr val="626462"/>
                </a:solidFill>
                <a:latin typeface="Times New Roman" panose="02020603050405020304" pitchFamily="18" charset="0"/>
                <a:cs typeface="Times New Roman" panose="02020603050405020304" pitchFamily="18" charset="0"/>
              </a:rPr>
              <a:t>Seq</a:t>
            </a:r>
            <a:r>
              <a:rPr lang="en-US" sz="1350" b="1" dirty="0">
                <a:solidFill>
                  <a:srgbClr val="626462"/>
                </a:solidFill>
                <a:latin typeface="Times New Roman" panose="02020603050405020304" pitchFamily="18" charset="0"/>
                <a:cs typeface="Times New Roman" panose="02020603050405020304" pitchFamily="18" charset="0"/>
              </a:rPr>
              <a:t> read simulator which will allow for us to produce a transcriptome file for GTF/SNP/FASTA (reference) files.</a:t>
            </a:r>
          </a:p>
          <a:p>
            <a:pPr marL="557213" lvl="1" indent="-214313">
              <a:buFont typeface="Arial" panose="020B0604020202020204" pitchFamily="34" charset="0"/>
              <a:buChar char="•"/>
              <a:defRPr/>
            </a:pPr>
            <a:endParaRPr lang="en-US" sz="1350" b="1" dirty="0">
              <a:solidFill>
                <a:srgbClr val="626462"/>
              </a:solidFill>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In this short demonstration We will use an example transcriptome from a subset of genes on human chromosome 22.</a:t>
            </a:r>
          </a:p>
        </p:txBody>
      </p:sp>
    </p:spTree>
    <p:extLst>
      <p:ext uri="{BB962C8B-B14F-4D97-AF65-F5344CB8AC3E}">
        <p14:creationId xmlns:p14="http://schemas.microsoft.com/office/powerpoint/2010/main" val="317005162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36FB483-8A01-854E-9BBE-55E0C355A79B}"/>
              </a:ext>
            </a:extLst>
          </p:cNvPr>
          <p:cNvSpPr txBox="1">
            <a:spLocks/>
          </p:cNvSpPr>
          <p:nvPr/>
        </p:nvSpPr>
        <p:spPr>
          <a:xfrm>
            <a:off x="205131" y="162410"/>
            <a:ext cx="8367369"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Genetic Transcript Abundance Software </a:t>
            </a:r>
            <a:r>
              <a:rPr lang="en-US" sz="2100" dirty="0" err="1">
                <a:solidFill>
                  <a:srgbClr val="626462"/>
                </a:solidFill>
                <a:latin typeface="Times New Roman" panose="02020603050405020304" pitchFamily="18" charset="0"/>
                <a:cs typeface="Times New Roman" panose="02020603050405020304" pitchFamily="18" charset="0"/>
              </a:rPr>
              <a:t>Kallisto</a:t>
            </a:r>
            <a:r>
              <a:rPr lang="en-US" sz="2100" dirty="0">
                <a:solidFill>
                  <a:srgbClr val="626462"/>
                </a:solidFill>
                <a:latin typeface="Times New Roman" panose="02020603050405020304" pitchFamily="18" charset="0"/>
                <a:cs typeface="Times New Roman" panose="02020603050405020304" pitchFamily="18" charset="0"/>
              </a:rPr>
              <a:t> &amp; Salmon</a:t>
            </a:r>
          </a:p>
        </p:txBody>
      </p:sp>
      <p:sp>
        <p:nvSpPr>
          <p:cNvPr id="4" name="TextBox 3"/>
          <p:cNvSpPr txBox="1"/>
          <p:nvPr/>
        </p:nvSpPr>
        <p:spPr>
          <a:xfrm>
            <a:off x="625599" y="839126"/>
            <a:ext cx="7475414" cy="300082"/>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To access the help for either Salmon or </a:t>
            </a:r>
            <a:r>
              <a:rPr lang="en-US" sz="1350" dirty="0" err="1">
                <a:solidFill>
                  <a:srgbClr val="626462"/>
                </a:solidFill>
                <a:latin typeface="Times New Roman" panose="02020603050405020304" pitchFamily="18" charset="0"/>
                <a:cs typeface="Times New Roman" panose="02020603050405020304" pitchFamily="18" charset="0"/>
              </a:rPr>
              <a:t>Kallisto</a:t>
            </a:r>
            <a:r>
              <a:rPr lang="en-US" sz="1350" dirty="0">
                <a:solidFill>
                  <a:srgbClr val="626462"/>
                </a:solidFill>
                <a:latin typeface="Times New Roman" panose="02020603050405020304" pitchFamily="18" charset="0"/>
                <a:cs typeface="Times New Roman" panose="02020603050405020304" pitchFamily="18" charset="0"/>
              </a:rPr>
              <a:t>, you can use: </a:t>
            </a:r>
          </a:p>
        </p:txBody>
      </p:sp>
      <p:sp>
        <p:nvSpPr>
          <p:cNvPr id="5" name="TextBox 4"/>
          <p:cNvSpPr txBox="1"/>
          <p:nvPr/>
        </p:nvSpPr>
        <p:spPr>
          <a:xfrm>
            <a:off x="1720735" y="1265612"/>
            <a:ext cx="1018227" cy="300082"/>
          </a:xfrm>
          <a:prstGeom prst="rect">
            <a:avLst/>
          </a:prstGeom>
          <a:noFill/>
        </p:spPr>
        <p:txBody>
          <a:bodyPr wrap="none" rtlCol="0">
            <a:spAutoFit/>
          </a:bodyPr>
          <a:lstStyle/>
          <a:p>
            <a:r>
              <a:rPr lang="en-US" sz="1350" dirty="0" err="1">
                <a:latin typeface="Courier New" panose="02070309020205020404" pitchFamily="49" charset="0"/>
                <a:cs typeface="Courier New" panose="02070309020205020404" pitchFamily="49" charset="0"/>
              </a:rPr>
              <a:t>kallisto</a:t>
            </a:r>
            <a:endParaRPr lang="en-US" sz="1350" dirty="0">
              <a:latin typeface="Courier New" panose="02070309020205020404" pitchFamily="49" charset="0"/>
              <a:cs typeface="Courier New" panose="02070309020205020404" pitchFamily="49" charset="0"/>
            </a:endParaRPr>
          </a:p>
        </p:txBody>
      </p:sp>
      <p:sp>
        <p:nvSpPr>
          <p:cNvPr id="6" name="TextBox 5"/>
          <p:cNvSpPr txBox="1"/>
          <p:nvPr/>
        </p:nvSpPr>
        <p:spPr>
          <a:xfrm>
            <a:off x="7146868" y="1261457"/>
            <a:ext cx="1122423" cy="300082"/>
          </a:xfrm>
          <a:prstGeom prst="rect">
            <a:avLst/>
          </a:prstGeom>
          <a:noFill/>
        </p:spPr>
        <p:txBody>
          <a:bodyPr wrap="none" rtlCol="0">
            <a:spAutoFit/>
          </a:bodyPr>
          <a:lstStyle/>
          <a:p>
            <a:r>
              <a:rPr lang="en-US" sz="1350" dirty="0">
                <a:latin typeface="Courier New" panose="02070309020205020404" pitchFamily="49" charset="0"/>
                <a:cs typeface="Courier New" panose="02070309020205020404" pitchFamily="49" charset="0"/>
              </a:rPr>
              <a:t>Salmon -h</a:t>
            </a:r>
          </a:p>
        </p:txBody>
      </p:sp>
      <p:sp>
        <p:nvSpPr>
          <p:cNvPr id="7" name="Rectangle 6"/>
          <p:cNvSpPr/>
          <p:nvPr/>
        </p:nvSpPr>
        <p:spPr>
          <a:xfrm>
            <a:off x="297181" y="1346948"/>
            <a:ext cx="4559531" cy="3485570"/>
          </a:xfrm>
          <a:prstGeom prst="rect">
            <a:avLst/>
          </a:prstGeom>
        </p:spPr>
        <p:txBody>
          <a:bodyPr wrap="square">
            <a:spAutoFit/>
          </a:bodyPr>
          <a:lstStyle/>
          <a:p>
            <a:r>
              <a:rPr lang="en-US" sz="1050" dirty="0" err="1">
                <a:latin typeface="Courier New" panose="02070309020205020404" pitchFamily="49" charset="0"/>
                <a:cs typeface="Courier New" panose="02070309020205020404" pitchFamily="49" charset="0"/>
              </a:rPr>
              <a:t>kallisto</a:t>
            </a:r>
            <a:r>
              <a:rPr lang="en-US" sz="1050" dirty="0">
                <a:latin typeface="Courier New" panose="02070309020205020404" pitchFamily="49" charset="0"/>
                <a:cs typeface="Courier New" panose="02070309020205020404" pitchFamily="49" charset="0"/>
              </a:rPr>
              <a:t> 0.46.0</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Usage: </a:t>
            </a:r>
            <a:r>
              <a:rPr lang="en-US" sz="1050" dirty="0" err="1">
                <a:latin typeface="Courier New" panose="02070309020205020404" pitchFamily="49" charset="0"/>
                <a:cs typeface="Courier New" panose="02070309020205020404" pitchFamily="49" charset="0"/>
              </a:rPr>
              <a:t>kallisto</a:t>
            </a:r>
            <a:r>
              <a:rPr lang="en-US" sz="1050" dirty="0">
                <a:latin typeface="Courier New" panose="02070309020205020404" pitchFamily="49" charset="0"/>
                <a:cs typeface="Courier New" panose="02070309020205020404" pitchFamily="49" charset="0"/>
              </a:rPr>
              <a:t> &lt;CMD&gt; [arguments] ..</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Where &lt;CMD&gt; can be one of:</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    index         Builds a </a:t>
            </a:r>
            <a:r>
              <a:rPr lang="en-US" sz="1050" dirty="0" err="1">
                <a:latin typeface="Courier New" panose="02070309020205020404" pitchFamily="49" charset="0"/>
                <a:cs typeface="Courier New" panose="02070309020205020404" pitchFamily="49" charset="0"/>
              </a:rPr>
              <a:t>kallisto</a:t>
            </a:r>
            <a:r>
              <a:rPr lang="en-US" sz="1050" dirty="0">
                <a:latin typeface="Courier New" panose="02070309020205020404" pitchFamily="49" charset="0"/>
                <a:cs typeface="Courier New" panose="02070309020205020404" pitchFamily="49" charset="0"/>
              </a:rPr>
              <a:t> index</a:t>
            </a:r>
          </a:p>
          <a:p>
            <a:r>
              <a:rPr lang="en-US" sz="1050" dirty="0">
                <a:latin typeface="Courier New" panose="02070309020205020404" pitchFamily="49" charset="0"/>
                <a:cs typeface="Courier New" panose="02070309020205020404" pitchFamily="49" charset="0"/>
              </a:rPr>
              <a:t>    quant         Runs the quantification algorithm</a:t>
            </a:r>
          </a:p>
          <a:p>
            <a:r>
              <a:rPr lang="en-US" sz="1050" dirty="0">
                <a:latin typeface="Courier New" panose="02070309020205020404" pitchFamily="49" charset="0"/>
                <a:cs typeface="Courier New" panose="02070309020205020404" pitchFamily="49" charset="0"/>
              </a:rPr>
              <a:t>    bus           Generate BUS files for single-cell data</a:t>
            </a:r>
          </a:p>
          <a:p>
            <a:r>
              <a:rPr lang="en-US" sz="1050" dirty="0">
                <a:latin typeface="Courier New" panose="02070309020205020404" pitchFamily="49" charset="0"/>
                <a:cs typeface="Courier New" panose="02070309020205020404" pitchFamily="49" charset="0"/>
              </a:rPr>
              <a:t>    pseudo        Runs the </a:t>
            </a:r>
            <a:r>
              <a:rPr lang="en-US" sz="1050" dirty="0" err="1">
                <a:latin typeface="Courier New" panose="02070309020205020404" pitchFamily="49" charset="0"/>
                <a:cs typeface="Courier New" panose="02070309020205020404" pitchFamily="49" charset="0"/>
              </a:rPr>
              <a:t>pseudoalignment</a:t>
            </a:r>
            <a:r>
              <a:rPr lang="en-US" sz="1050" dirty="0">
                <a:latin typeface="Courier New" panose="02070309020205020404" pitchFamily="49" charset="0"/>
                <a:cs typeface="Courier New" panose="02070309020205020404" pitchFamily="49" charset="0"/>
              </a:rPr>
              <a:t> step</a:t>
            </a:r>
          </a:p>
          <a:p>
            <a:r>
              <a:rPr lang="en-US" sz="1050" dirty="0">
                <a:latin typeface="Courier New" panose="02070309020205020404" pitchFamily="49" charset="0"/>
                <a:cs typeface="Courier New" panose="02070309020205020404" pitchFamily="49" charset="0"/>
              </a:rPr>
              <a:t>    merge         Merges several batch runs</a:t>
            </a:r>
          </a:p>
          <a:p>
            <a:r>
              <a:rPr lang="en-US" sz="1050" dirty="0">
                <a:latin typeface="Courier New" panose="02070309020205020404" pitchFamily="49" charset="0"/>
                <a:cs typeface="Courier New" panose="02070309020205020404" pitchFamily="49" charset="0"/>
              </a:rPr>
              <a:t>    h5dump        Converts HDF5-formatted results to plaintext</a:t>
            </a:r>
          </a:p>
          <a:p>
            <a:r>
              <a:rPr lang="en-US" sz="1050" dirty="0">
                <a:latin typeface="Courier New" panose="02070309020205020404" pitchFamily="49" charset="0"/>
                <a:cs typeface="Courier New" panose="02070309020205020404" pitchFamily="49" charset="0"/>
              </a:rPr>
              <a:t>    inspect       Inspects and gives information about an index</a:t>
            </a:r>
          </a:p>
          <a:p>
            <a:r>
              <a:rPr lang="en-US" sz="1050" dirty="0">
                <a:latin typeface="Courier New" panose="02070309020205020404" pitchFamily="49" charset="0"/>
                <a:cs typeface="Courier New" panose="02070309020205020404" pitchFamily="49" charset="0"/>
              </a:rPr>
              <a:t>    version       Prints version information</a:t>
            </a:r>
          </a:p>
          <a:p>
            <a:r>
              <a:rPr lang="en-US" sz="1050" dirty="0">
                <a:latin typeface="Courier New" panose="02070309020205020404" pitchFamily="49" charset="0"/>
                <a:cs typeface="Courier New" panose="02070309020205020404" pitchFamily="49" charset="0"/>
              </a:rPr>
              <a:t>    cite          Prints citation information</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Running </a:t>
            </a:r>
            <a:r>
              <a:rPr lang="en-US" sz="1050" dirty="0" err="1">
                <a:latin typeface="Courier New" panose="02070309020205020404" pitchFamily="49" charset="0"/>
                <a:cs typeface="Courier New" panose="02070309020205020404" pitchFamily="49" charset="0"/>
              </a:rPr>
              <a:t>kallisto</a:t>
            </a:r>
            <a:r>
              <a:rPr lang="en-US" sz="1050" dirty="0">
                <a:latin typeface="Courier New" panose="02070309020205020404" pitchFamily="49" charset="0"/>
                <a:cs typeface="Courier New" panose="02070309020205020404" pitchFamily="49" charset="0"/>
              </a:rPr>
              <a:t> &lt;CMD&gt; without arguments prints usage information for &lt;CMD&gt;</a:t>
            </a:r>
          </a:p>
        </p:txBody>
      </p:sp>
      <p:sp>
        <p:nvSpPr>
          <p:cNvPr id="8" name="Rectangle 7"/>
          <p:cNvSpPr/>
          <p:nvPr/>
        </p:nvSpPr>
        <p:spPr>
          <a:xfrm>
            <a:off x="4885804" y="1606583"/>
            <a:ext cx="4191694" cy="2516073"/>
          </a:xfrm>
          <a:prstGeom prst="rect">
            <a:avLst/>
          </a:prstGeom>
        </p:spPr>
        <p:txBody>
          <a:bodyPr wrap="square">
            <a:spAutoFit/>
          </a:bodyPr>
          <a:lstStyle/>
          <a:p>
            <a:r>
              <a:rPr lang="en-US" sz="1050" dirty="0">
                <a:latin typeface="Courier New" panose="02070309020205020404" pitchFamily="49" charset="0"/>
                <a:cs typeface="Courier New" panose="02070309020205020404" pitchFamily="49" charset="0"/>
              </a:rPr>
              <a:t>salmon v1.8.0</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Usage:  salmon -h|--help or</a:t>
            </a:r>
          </a:p>
          <a:p>
            <a:r>
              <a:rPr lang="en-US" sz="1050" dirty="0">
                <a:latin typeface="Courier New" panose="02070309020205020404" pitchFamily="49" charset="0"/>
                <a:cs typeface="Courier New" panose="02070309020205020404" pitchFamily="49" charset="0"/>
              </a:rPr>
              <a:t>        salmon -v|--version or</a:t>
            </a:r>
          </a:p>
          <a:p>
            <a:r>
              <a:rPr lang="en-US" sz="1050" dirty="0">
                <a:latin typeface="Courier New" panose="02070309020205020404" pitchFamily="49" charset="0"/>
                <a:cs typeface="Courier New" panose="02070309020205020404" pitchFamily="49" charset="0"/>
              </a:rPr>
              <a:t>        salmon -c|--cite or</a:t>
            </a:r>
          </a:p>
          <a:p>
            <a:r>
              <a:rPr lang="en-US" sz="1050" dirty="0">
                <a:latin typeface="Courier New" panose="02070309020205020404" pitchFamily="49" charset="0"/>
                <a:cs typeface="Courier New" panose="02070309020205020404" pitchFamily="49" charset="0"/>
              </a:rPr>
              <a:t>        salmon [--no-version-check] &lt;COMMAND&gt; [-h | options]</a:t>
            </a:r>
          </a:p>
          <a:p>
            <a:endParaRPr lang="en-US" sz="1050" dirty="0">
              <a:latin typeface="Courier New" panose="02070309020205020404" pitchFamily="49" charset="0"/>
              <a:cs typeface="Courier New" panose="02070309020205020404" pitchFamily="49" charset="0"/>
            </a:endParaRPr>
          </a:p>
          <a:p>
            <a:r>
              <a:rPr lang="en-US" sz="1050" dirty="0">
                <a:latin typeface="Courier New" panose="02070309020205020404" pitchFamily="49" charset="0"/>
                <a:cs typeface="Courier New" panose="02070309020205020404" pitchFamily="49" charset="0"/>
              </a:rPr>
              <a:t>Commands:</a:t>
            </a:r>
          </a:p>
          <a:p>
            <a:r>
              <a:rPr lang="en-US" sz="1050" dirty="0">
                <a:latin typeface="Courier New" panose="02070309020205020404" pitchFamily="49" charset="0"/>
                <a:cs typeface="Courier New" panose="02070309020205020404" pitchFamily="49" charset="0"/>
              </a:rPr>
              <a:t>     index      : create a salmon index</a:t>
            </a:r>
          </a:p>
          <a:p>
            <a:r>
              <a:rPr lang="en-US" sz="1050" dirty="0">
                <a:latin typeface="Courier New" panose="02070309020205020404" pitchFamily="49" charset="0"/>
                <a:cs typeface="Courier New" panose="02070309020205020404" pitchFamily="49" charset="0"/>
              </a:rPr>
              <a:t>     quant      : quantify a sample</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alevin</a:t>
            </a:r>
            <a:r>
              <a:rPr lang="en-US" sz="1050" dirty="0">
                <a:latin typeface="Courier New" panose="02070309020205020404" pitchFamily="49" charset="0"/>
                <a:cs typeface="Courier New" panose="02070309020205020404" pitchFamily="49" charset="0"/>
              </a:rPr>
              <a:t>     : single cell analysis</a:t>
            </a:r>
          </a:p>
          <a:p>
            <a:r>
              <a:rPr lang="en-US" sz="1050" dirty="0">
                <a:latin typeface="Courier New" panose="02070309020205020404" pitchFamily="49" charset="0"/>
                <a:cs typeface="Courier New" panose="02070309020205020404" pitchFamily="49" charset="0"/>
              </a:rPr>
              <a:t>     swim       : perform super-secret operation</a:t>
            </a:r>
          </a:p>
          <a:p>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quantmerge</a:t>
            </a:r>
            <a:r>
              <a:rPr lang="en-US" sz="1050" dirty="0">
                <a:latin typeface="Courier New" panose="02070309020205020404" pitchFamily="49" charset="0"/>
                <a:cs typeface="Courier New" panose="02070309020205020404" pitchFamily="49" charset="0"/>
              </a:rPr>
              <a:t> : merge multiple quantifications into a single file</a:t>
            </a:r>
          </a:p>
        </p:txBody>
      </p:sp>
    </p:spTree>
    <p:extLst>
      <p:ext uri="{BB962C8B-B14F-4D97-AF65-F5344CB8AC3E}">
        <p14:creationId xmlns:p14="http://schemas.microsoft.com/office/powerpoint/2010/main" val="3368037609"/>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120535" y="3162993"/>
            <a:ext cx="8909165" cy="1088968"/>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137160" y="1427711"/>
            <a:ext cx="8909165" cy="1720735"/>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8367369"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Genetic Transcript Abundance Software </a:t>
            </a:r>
            <a:r>
              <a:rPr lang="en-US" sz="2100" dirty="0" err="1">
                <a:solidFill>
                  <a:srgbClr val="626462"/>
                </a:solidFill>
                <a:latin typeface="Times New Roman" panose="02020603050405020304" pitchFamily="18" charset="0"/>
                <a:cs typeface="Times New Roman" panose="02020603050405020304" pitchFamily="18" charset="0"/>
              </a:rPr>
              <a:t>Kallisto</a:t>
            </a:r>
            <a:r>
              <a:rPr lang="en-US" sz="2100" dirty="0">
                <a:solidFill>
                  <a:srgbClr val="626462"/>
                </a:solidFill>
                <a:latin typeface="Times New Roman" panose="02020603050405020304" pitchFamily="18" charset="0"/>
                <a:cs typeface="Times New Roman" panose="02020603050405020304" pitchFamily="18" charset="0"/>
              </a:rPr>
              <a:t> &amp; Salmon</a:t>
            </a:r>
          </a:p>
        </p:txBody>
      </p:sp>
      <p:sp>
        <p:nvSpPr>
          <p:cNvPr id="3" name="TextBox 2"/>
          <p:cNvSpPr txBox="1"/>
          <p:nvPr/>
        </p:nvSpPr>
        <p:spPr>
          <a:xfrm>
            <a:off x="332575" y="546103"/>
            <a:ext cx="8426962" cy="923330"/>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As we can see, Salmon and </a:t>
            </a:r>
            <a:r>
              <a:rPr lang="en-US" sz="1350" dirty="0" err="1">
                <a:solidFill>
                  <a:srgbClr val="626462"/>
                </a:solidFill>
                <a:latin typeface="Times New Roman" panose="02020603050405020304" pitchFamily="18" charset="0"/>
                <a:cs typeface="Times New Roman" panose="02020603050405020304" pitchFamily="18" charset="0"/>
              </a:rPr>
              <a:t>Kallisto</a:t>
            </a:r>
            <a:r>
              <a:rPr lang="en-US" sz="1350" dirty="0">
                <a:solidFill>
                  <a:srgbClr val="626462"/>
                </a:solidFill>
                <a:latin typeface="Times New Roman" panose="02020603050405020304" pitchFamily="18" charset="0"/>
                <a:cs typeface="Times New Roman" panose="02020603050405020304" pitchFamily="18" charset="0"/>
              </a:rPr>
              <a:t> have many options which are subdivided into sub-commands, to access the help for a subcommand you can use </a:t>
            </a:r>
            <a:r>
              <a:rPr lang="en-US" sz="1350" dirty="0" err="1">
                <a:solidFill>
                  <a:srgbClr val="626462"/>
                </a:solidFill>
                <a:latin typeface="Courier New" panose="02070309020205020404" pitchFamily="49" charset="0"/>
                <a:cs typeface="Courier New" panose="02070309020205020404" pitchFamily="49" charset="0"/>
              </a:rPr>
              <a:t>Kallisto</a:t>
            </a:r>
            <a:r>
              <a:rPr lang="en-US" sz="1350" dirty="0">
                <a:solidFill>
                  <a:srgbClr val="626462"/>
                </a:solidFill>
                <a:latin typeface="Courier New" panose="02070309020205020404" pitchFamily="49" charset="0"/>
                <a:cs typeface="Courier New" panose="02070309020205020404" pitchFamily="49" charset="0"/>
              </a:rPr>
              <a:t> &lt;CMD&gt;, </a:t>
            </a:r>
            <a:r>
              <a:rPr lang="en-US" sz="1350" dirty="0">
                <a:solidFill>
                  <a:srgbClr val="626462"/>
                </a:solidFill>
                <a:latin typeface="Times New Roman" panose="02020603050405020304" pitchFamily="18" charset="0"/>
                <a:cs typeface="Times New Roman" panose="02020603050405020304" pitchFamily="18" charset="0"/>
              </a:rPr>
              <a:t>or </a:t>
            </a:r>
            <a:r>
              <a:rPr lang="en-US" sz="1350" dirty="0">
                <a:solidFill>
                  <a:srgbClr val="626462"/>
                </a:solidFill>
                <a:latin typeface="Courier New" panose="02070309020205020404" pitchFamily="49" charset="0"/>
                <a:cs typeface="Courier New" panose="02070309020205020404" pitchFamily="49" charset="0"/>
              </a:rPr>
              <a:t>Salmon &lt;CMD&gt; -h </a:t>
            </a:r>
          </a:p>
          <a:p>
            <a:pPr marL="214313" indent="-214313" defTabSz="685800">
              <a:buFont typeface="Arial" panose="020B0604020202020204" pitchFamily="34" charset="0"/>
              <a:buChar char="•"/>
              <a:defRPr/>
            </a:pPr>
            <a:endParaRPr lang="en-US" sz="1350" dirty="0">
              <a:solidFill>
                <a:srgbClr val="626462"/>
              </a:solidFill>
              <a:latin typeface="Times New Roman" panose="02020603050405020304" pitchFamily="18" charset="0"/>
              <a:cs typeface="Times New Roman" panose="02020603050405020304" pitchFamily="18" charset="0"/>
            </a:endParaRPr>
          </a:p>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The basic flow of using the tools is as follows:</a:t>
            </a:r>
          </a:p>
        </p:txBody>
      </p:sp>
      <p:sp>
        <p:nvSpPr>
          <p:cNvPr id="4" name="Rounded Rectangle 3"/>
          <p:cNvSpPr/>
          <p:nvPr/>
        </p:nvSpPr>
        <p:spPr>
          <a:xfrm>
            <a:off x="3784370" y="1596044"/>
            <a:ext cx="1458884" cy="386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Transcriptome</a:t>
            </a:r>
          </a:p>
        </p:txBody>
      </p:sp>
      <p:cxnSp>
        <p:nvCxnSpPr>
          <p:cNvPr id="6" name="Elbow Connector 5"/>
          <p:cNvCxnSpPr>
            <a:stCxn id="4" idx="2"/>
            <a:endCxn id="8" idx="1"/>
          </p:cNvCxnSpPr>
          <p:nvPr/>
        </p:nvCxnSpPr>
        <p:spPr>
          <a:xfrm rot="16200000" flipH="1">
            <a:off x="4548102" y="1948296"/>
            <a:ext cx="297181" cy="365759"/>
          </a:xfrm>
          <a:prstGeom prst="bentConnector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882938" y="825039"/>
            <a:ext cx="2030384" cy="82088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Length of </a:t>
            </a:r>
            <a:r>
              <a:rPr lang="en-US" sz="1350" dirty="0" err="1"/>
              <a:t>Kmer</a:t>
            </a:r>
            <a:r>
              <a:rPr lang="en-US" sz="1350" dirty="0"/>
              <a:t> can be set directly with options</a:t>
            </a:r>
          </a:p>
        </p:txBody>
      </p:sp>
      <p:sp>
        <p:nvSpPr>
          <p:cNvPr id="8" name="Rounded Rectangle 7"/>
          <p:cNvSpPr/>
          <p:nvPr/>
        </p:nvSpPr>
        <p:spPr>
          <a:xfrm>
            <a:off x="4879572" y="2086495"/>
            <a:ext cx="3998422" cy="386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latin typeface="Courier New" panose="02070309020205020404" pitchFamily="49" charset="0"/>
                <a:cs typeface="Courier New" panose="02070309020205020404" pitchFamily="49" charset="0"/>
              </a:rPr>
              <a:t>Salmon index -t &lt;</a:t>
            </a:r>
            <a:r>
              <a:rPr lang="en-US" sz="1050" dirty="0" err="1">
                <a:latin typeface="Courier New" panose="02070309020205020404" pitchFamily="49" charset="0"/>
                <a:cs typeface="Courier New" panose="02070309020205020404" pitchFamily="49" charset="0"/>
              </a:rPr>
              <a:t>txome</a:t>
            </a:r>
            <a:r>
              <a:rPr lang="en-US" sz="1050" dirty="0">
                <a:latin typeface="Courier New" panose="02070309020205020404" pitchFamily="49" charset="0"/>
                <a:cs typeface="Courier New" panose="02070309020205020404" pitchFamily="49" charset="0"/>
              </a:rPr>
              <a:t> file&gt; -</a:t>
            </a:r>
            <a:r>
              <a:rPr lang="en-US" sz="1050" dirty="0" err="1">
                <a:latin typeface="Courier New" panose="02070309020205020404" pitchFamily="49" charset="0"/>
                <a:cs typeface="Courier New" panose="02070309020205020404" pitchFamily="49" charset="0"/>
              </a:rPr>
              <a:t>i</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txome_index</a:t>
            </a:r>
            <a:endParaRPr lang="en-US" sz="1050" dirty="0">
              <a:latin typeface="Courier New" panose="02070309020205020404" pitchFamily="49" charset="0"/>
              <a:cs typeface="Courier New" panose="02070309020205020404" pitchFamily="49" charset="0"/>
            </a:endParaRPr>
          </a:p>
        </p:txBody>
      </p:sp>
      <p:cxnSp>
        <p:nvCxnSpPr>
          <p:cNvPr id="11" name="Elbow Connector 10"/>
          <p:cNvCxnSpPr>
            <a:stCxn id="4" idx="2"/>
            <a:endCxn id="14" idx="3"/>
          </p:cNvCxnSpPr>
          <p:nvPr/>
        </p:nvCxnSpPr>
        <p:spPr>
          <a:xfrm rot="5400000">
            <a:off x="4231179" y="1999212"/>
            <a:ext cx="299260" cy="266008"/>
          </a:xfrm>
          <a:prstGeom prst="bentConnector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230678" y="2088574"/>
            <a:ext cx="4017126" cy="386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a:latin typeface="Courier New" panose="02070309020205020404" pitchFamily="49" charset="0"/>
                <a:cs typeface="Courier New" panose="02070309020205020404" pitchFamily="49" charset="0"/>
              </a:rPr>
              <a:t>Kallisto</a:t>
            </a:r>
            <a:r>
              <a:rPr lang="en-US" sz="1050" dirty="0">
                <a:latin typeface="Courier New" panose="02070309020205020404" pitchFamily="49" charset="0"/>
                <a:cs typeface="Courier New" panose="02070309020205020404" pitchFamily="49" charset="0"/>
              </a:rPr>
              <a:t> index -</a:t>
            </a:r>
            <a:r>
              <a:rPr lang="en-US" sz="1050" dirty="0" err="1">
                <a:latin typeface="Courier New" panose="02070309020205020404" pitchFamily="49" charset="0"/>
                <a:cs typeface="Courier New" panose="02070309020205020404" pitchFamily="49" charset="0"/>
              </a:rPr>
              <a:t>i</a:t>
            </a:r>
            <a:r>
              <a:rPr lang="en-US" sz="1050" dirty="0">
                <a:latin typeface="Courier New" panose="02070309020205020404" pitchFamily="49" charset="0"/>
                <a:cs typeface="Courier New" panose="02070309020205020404" pitchFamily="49" charset="0"/>
              </a:rPr>
              <a:t> &lt;index name&gt; </a:t>
            </a:r>
            <a:r>
              <a:rPr lang="en-US" sz="1050" dirty="0" err="1">
                <a:latin typeface="Courier New" panose="02070309020205020404" pitchFamily="49" charset="0"/>
                <a:cs typeface="Courier New" panose="02070309020205020404" pitchFamily="49" charset="0"/>
              </a:rPr>
              <a:t>txome_file.fa</a:t>
            </a:r>
            <a:endParaRPr lang="en-US" sz="1050" dirty="0">
              <a:latin typeface="Courier New" panose="02070309020205020404" pitchFamily="49" charset="0"/>
              <a:cs typeface="Courier New" panose="02070309020205020404" pitchFamily="49" charset="0"/>
            </a:endParaRPr>
          </a:p>
        </p:txBody>
      </p:sp>
      <p:sp>
        <p:nvSpPr>
          <p:cNvPr id="19" name="Rounded Rectangle 18"/>
          <p:cNvSpPr/>
          <p:nvPr/>
        </p:nvSpPr>
        <p:spPr>
          <a:xfrm>
            <a:off x="1504604" y="2639291"/>
            <a:ext cx="1458884" cy="386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err="1"/>
              <a:t>Kallisto</a:t>
            </a:r>
            <a:r>
              <a:rPr lang="en-US" sz="1350" dirty="0"/>
              <a:t> Index</a:t>
            </a:r>
          </a:p>
        </p:txBody>
      </p:sp>
      <p:cxnSp>
        <p:nvCxnSpPr>
          <p:cNvPr id="21" name="Straight Arrow Connector 20"/>
          <p:cNvCxnSpPr>
            <a:stCxn id="14" idx="2"/>
            <a:endCxn id="19" idx="0"/>
          </p:cNvCxnSpPr>
          <p:nvPr/>
        </p:nvCxnSpPr>
        <p:spPr>
          <a:xfrm flipH="1">
            <a:off x="2234047" y="2475116"/>
            <a:ext cx="5195" cy="16417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6145184" y="2660072"/>
            <a:ext cx="1458884" cy="386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Salmon Index</a:t>
            </a:r>
          </a:p>
        </p:txBody>
      </p:sp>
      <p:cxnSp>
        <p:nvCxnSpPr>
          <p:cNvPr id="25" name="Straight Arrow Connector 24"/>
          <p:cNvCxnSpPr>
            <a:stCxn id="8" idx="2"/>
            <a:endCxn id="24" idx="0"/>
          </p:cNvCxnSpPr>
          <p:nvPr/>
        </p:nvCxnSpPr>
        <p:spPr>
          <a:xfrm flipH="1">
            <a:off x="6874626" y="2473037"/>
            <a:ext cx="4157" cy="187035"/>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3761511" y="3462252"/>
            <a:ext cx="1458884" cy="386542"/>
          </a:xfrm>
          <a:prstGeom prst="roundRect">
            <a:avLst/>
          </a:prstGeom>
          <a:solidFill>
            <a:schemeClr val="accent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Sequencing Reads</a:t>
            </a:r>
          </a:p>
        </p:txBody>
      </p:sp>
      <p:sp>
        <p:nvSpPr>
          <p:cNvPr id="39" name="Rounded Rectangle 38"/>
          <p:cNvSpPr/>
          <p:nvPr/>
        </p:nvSpPr>
        <p:spPr>
          <a:xfrm>
            <a:off x="762694" y="3304310"/>
            <a:ext cx="2030383" cy="6608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050" dirty="0">
                <a:latin typeface="Courier New" panose="02070309020205020404" pitchFamily="49" charset="0"/>
                <a:cs typeface="Courier New" panose="02070309020205020404" pitchFamily="49" charset="0"/>
              </a:rPr>
              <a:t>kallisto quant -i \</a:t>
            </a:r>
          </a:p>
          <a:p>
            <a:pPr algn="ctr"/>
            <a:r>
              <a:rPr lang="it-IT" sz="1050" dirty="0">
                <a:latin typeface="Courier New" panose="02070309020205020404" pitchFamily="49" charset="0"/>
                <a:cs typeface="Courier New" panose="02070309020205020404" pitchFamily="49" charset="0"/>
              </a:rPr>
              <a:t>kal_idx -o kal_out \</a:t>
            </a:r>
          </a:p>
          <a:p>
            <a:pPr algn="ctr"/>
            <a:r>
              <a:rPr lang="en-US" sz="1050" dirty="0">
                <a:latin typeface="Courier New" panose="02070309020205020404" pitchFamily="49" charset="0"/>
                <a:cs typeface="Courier New" panose="02070309020205020404" pitchFamily="49" charset="0"/>
              </a:rPr>
              <a:t>Paired_1.fa paired_2.fa</a:t>
            </a:r>
          </a:p>
        </p:txBody>
      </p:sp>
      <p:sp>
        <p:nvSpPr>
          <p:cNvPr id="40" name="Rounded Rectangle 39"/>
          <p:cNvSpPr/>
          <p:nvPr/>
        </p:nvSpPr>
        <p:spPr>
          <a:xfrm>
            <a:off x="5804362" y="3285607"/>
            <a:ext cx="2674619" cy="8541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50" dirty="0">
                <a:latin typeface="Courier New" panose="02070309020205020404" pitchFamily="49" charset="0"/>
                <a:cs typeface="Courier New" panose="02070309020205020404" pitchFamily="49" charset="0"/>
              </a:rPr>
              <a:t>salmon quant -</a:t>
            </a:r>
            <a:r>
              <a:rPr lang="en-US" sz="1050" dirty="0" err="1">
                <a:latin typeface="Courier New" panose="02070309020205020404" pitchFamily="49" charset="0"/>
                <a:cs typeface="Courier New" panose="02070309020205020404" pitchFamily="49" charset="0"/>
              </a:rPr>
              <a:t>i</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sal_idx</a:t>
            </a:r>
            <a:r>
              <a:rPr lang="en-US" sz="1050" dirty="0">
                <a:latin typeface="Courier New" panose="02070309020205020404" pitchFamily="49" charset="0"/>
                <a:cs typeface="Courier New" panose="02070309020205020404" pitchFamily="49" charset="0"/>
              </a:rPr>
              <a:t> -l A \</a:t>
            </a:r>
          </a:p>
          <a:p>
            <a:r>
              <a:rPr lang="en-US" sz="1050" dirty="0">
                <a:latin typeface="Courier New" panose="02070309020205020404" pitchFamily="49" charset="0"/>
                <a:cs typeface="Courier New" panose="02070309020205020404" pitchFamily="49" charset="0"/>
              </a:rPr>
              <a:t>-1 paired_1.fa \</a:t>
            </a:r>
          </a:p>
          <a:p>
            <a:r>
              <a:rPr lang="en-US" sz="1050" dirty="0">
                <a:latin typeface="Courier New" panose="02070309020205020404" pitchFamily="49" charset="0"/>
                <a:cs typeface="Courier New" panose="02070309020205020404" pitchFamily="49" charset="0"/>
              </a:rPr>
              <a:t>-2 paired_2.fa \</a:t>
            </a:r>
          </a:p>
          <a:p>
            <a:r>
              <a:rPr lang="en-US" sz="1050" dirty="0">
                <a:latin typeface="Courier New" panose="02070309020205020404" pitchFamily="49" charset="0"/>
                <a:cs typeface="Courier New" panose="02070309020205020404" pitchFamily="49" charset="0"/>
              </a:rPr>
              <a:t>-o </a:t>
            </a:r>
            <a:r>
              <a:rPr lang="en-US" sz="1050" dirty="0" err="1">
                <a:latin typeface="Courier New" panose="02070309020205020404" pitchFamily="49" charset="0"/>
                <a:cs typeface="Courier New" panose="02070309020205020404" pitchFamily="49" charset="0"/>
              </a:rPr>
              <a:t>output_quant</a:t>
            </a:r>
            <a:endParaRPr lang="en-US" sz="1050" dirty="0">
              <a:latin typeface="Courier New" panose="02070309020205020404" pitchFamily="49" charset="0"/>
              <a:cs typeface="Courier New" panose="02070309020205020404" pitchFamily="49" charset="0"/>
            </a:endParaRPr>
          </a:p>
        </p:txBody>
      </p:sp>
      <p:sp>
        <p:nvSpPr>
          <p:cNvPr id="41" name="Rectangle 40"/>
          <p:cNvSpPr/>
          <p:nvPr/>
        </p:nvSpPr>
        <p:spPr>
          <a:xfrm>
            <a:off x="384463" y="4205976"/>
            <a:ext cx="6914111" cy="276999"/>
          </a:xfrm>
          <a:prstGeom prst="rect">
            <a:avLst/>
          </a:prstGeom>
        </p:spPr>
        <p:txBody>
          <a:bodyPr wrap="square">
            <a:spAutoFit/>
          </a:bodyPr>
          <a:lstStyle/>
          <a:p>
            <a:endParaRPr lang="en-US" sz="1200" dirty="0">
              <a:latin typeface="Courier New" panose="02070309020205020404" pitchFamily="49" charset="0"/>
              <a:cs typeface="Courier New" panose="02070309020205020404" pitchFamily="49" charset="0"/>
            </a:endParaRPr>
          </a:p>
        </p:txBody>
      </p:sp>
      <p:cxnSp>
        <p:nvCxnSpPr>
          <p:cNvPr id="43" name="Elbow Connector 42"/>
          <p:cNvCxnSpPr>
            <a:stCxn id="40" idx="2"/>
            <a:endCxn id="44" idx="0"/>
          </p:cNvCxnSpPr>
          <p:nvPr/>
        </p:nvCxnSpPr>
        <p:spPr>
          <a:xfrm rot="5400000">
            <a:off x="6198178" y="3458095"/>
            <a:ext cx="261851" cy="1625138"/>
          </a:xfrm>
          <a:prstGeom prst="bentConnector3">
            <a:avLst>
              <a:gd name="adj1" fmla="val 50000"/>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4705005" y="4401590"/>
            <a:ext cx="1623059" cy="685800"/>
          </a:xfrm>
          <a:prstGeom prst="roundRect">
            <a:avLst/>
          </a:prstGeom>
          <a:solidFill>
            <a:schemeClr val="accent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Transcript Quantification Results (Salmon)</a:t>
            </a:r>
          </a:p>
        </p:txBody>
      </p:sp>
      <p:cxnSp>
        <p:nvCxnSpPr>
          <p:cNvPr id="48" name="Elbow Connector 47"/>
          <p:cNvCxnSpPr>
            <a:stCxn id="39" idx="2"/>
            <a:endCxn id="50" idx="0"/>
          </p:cNvCxnSpPr>
          <p:nvPr/>
        </p:nvCxnSpPr>
        <p:spPr>
          <a:xfrm rot="16200000" flipH="1">
            <a:off x="2390950" y="3352108"/>
            <a:ext cx="444731" cy="1670858"/>
          </a:xfrm>
          <a:prstGeom prst="bentConnector3">
            <a:avLst>
              <a:gd name="adj1" fmla="val 7383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2637214" y="4409903"/>
            <a:ext cx="1623059" cy="685800"/>
          </a:xfrm>
          <a:prstGeom prst="roundRect">
            <a:avLst/>
          </a:prstGeom>
          <a:solidFill>
            <a:schemeClr val="accent4"/>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Transcript Quantification Results (</a:t>
            </a:r>
            <a:r>
              <a:rPr lang="en-US" sz="1350" dirty="0" err="1"/>
              <a:t>Kallisto</a:t>
            </a:r>
            <a:r>
              <a:rPr lang="en-US" sz="1350" dirty="0"/>
              <a:t>)</a:t>
            </a:r>
          </a:p>
        </p:txBody>
      </p:sp>
      <p:cxnSp>
        <p:nvCxnSpPr>
          <p:cNvPr id="56" name="Straight Arrow Connector 55"/>
          <p:cNvCxnSpPr>
            <a:stCxn id="29" idx="3"/>
            <a:endCxn id="40" idx="1"/>
          </p:cNvCxnSpPr>
          <p:nvPr/>
        </p:nvCxnSpPr>
        <p:spPr>
          <a:xfrm>
            <a:off x="5220395" y="3655523"/>
            <a:ext cx="583967" cy="57150"/>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9" idx="1"/>
            <a:endCxn id="39" idx="3"/>
          </p:cNvCxnSpPr>
          <p:nvPr/>
        </p:nvCxnSpPr>
        <p:spPr>
          <a:xfrm flipH="1" flipV="1">
            <a:off x="2793076" y="3634741"/>
            <a:ext cx="968435" cy="2078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19" idx="2"/>
            <a:endCxn id="39" idx="0"/>
          </p:cNvCxnSpPr>
          <p:nvPr/>
        </p:nvCxnSpPr>
        <p:spPr>
          <a:xfrm flipH="1">
            <a:off x="1777885" y="3025833"/>
            <a:ext cx="456161" cy="27847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24" idx="2"/>
            <a:endCxn id="40" idx="0"/>
          </p:cNvCxnSpPr>
          <p:nvPr/>
        </p:nvCxnSpPr>
        <p:spPr>
          <a:xfrm>
            <a:off x="6874626" y="3046614"/>
            <a:ext cx="267046" cy="238993"/>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335197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8367369"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Genetic Transcript Abundance Software </a:t>
            </a:r>
            <a:r>
              <a:rPr lang="en-US" sz="2100" dirty="0" err="1">
                <a:solidFill>
                  <a:srgbClr val="626462"/>
                </a:solidFill>
                <a:latin typeface="Times New Roman" panose="02020603050405020304" pitchFamily="18" charset="0"/>
                <a:cs typeface="Times New Roman" panose="02020603050405020304" pitchFamily="18" charset="0"/>
              </a:rPr>
              <a:t>Kallisto</a:t>
            </a:r>
            <a:r>
              <a:rPr lang="en-US" sz="2100" dirty="0">
                <a:solidFill>
                  <a:srgbClr val="626462"/>
                </a:solidFill>
                <a:latin typeface="Times New Roman" panose="02020603050405020304" pitchFamily="18" charset="0"/>
                <a:cs typeface="Times New Roman" panose="02020603050405020304" pitchFamily="18" charset="0"/>
              </a:rPr>
              <a:t> &amp; Salmon</a:t>
            </a:r>
          </a:p>
        </p:txBody>
      </p:sp>
      <p:sp>
        <p:nvSpPr>
          <p:cNvPr id="9" name="TextBox 8"/>
          <p:cNvSpPr txBox="1"/>
          <p:nvPr/>
        </p:nvSpPr>
        <p:spPr>
          <a:xfrm>
            <a:off x="569488" y="645855"/>
            <a:ext cx="7475414" cy="300082"/>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Example Transcriptome file (Note Allele-Specific Names)</a:t>
            </a:r>
          </a:p>
        </p:txBody>
      </p:sp>
      <p:pic>
        <p:nvPicPr>
          <p:cNvPr id="4" name="Picture 3"/>
          <p:cNvPicPr>
            <a:picLocks noChangeAspect="1"/>
          </p:cNvPicPr>
          <p:nvPr/>
        </p:nvPicPr>
        <p:blipFill>
          <a:blip r:embed="rId2"/>
          <a:stretch>
            <a:fillRect/>
          </a:stretch>
        </p:blipFill>
        <p:spPr>
          <a:xfrm>
            <a:off x="287439" y="1016231"/>
            <a:ext cx="6653399" cy="3306322"/>
          </a:xfrm>
          <a:prstGeom prst="rect">
            <a:avLst/>
          </a:prstGeom>
        </p:spPr>
      </p:pic>
      <p:sp>
        <p:nvSpPr>
          <p:cNvPr id="3" name="TextBox 2"/>
          <p:cNvSpPr txBox="1"/>
          <p:nvPr/>
        </p:nvSpPr>
        <p:spPr>
          <a:xfrm>
            <a:off x="7101147" y="1733203"/>
            <a:ext cx="1751908" cy="1962076"/>
          </a:xfrm>
          <a:prstGeom prst="rect">
            <a:avLst/>
          </a:prstGeom>
          <a:noFill/>
        </p:spPr>
        <p:txBody>
          <a:bodyPr wrap="square" rtlCol="0">
            <a:spAutoFit/>
          </a:bodyPr>
          <a:lstStyle/>
          <a:p>
            <a:r>
              <a:rPr lang="en-US" sz="1350" dirty="0"/>
              <a:t>The transcriptome file can quickly become very large when dealing with many different transcripts of genes (and possible different allele-specific versions of the same transcript).</a:t>
            </a:r>
          </a:p>
        </p:txBody>
      </p:sp>
      <p:sp>
        <p:nvSpPr>
          <p:cNvPr id="5" name="TextBox 4"/>
          <p:cNvSpPr txBox="1"/>
          <p:nvPr/>
        </p:nvSpPr>
        <p:spPr>
          <a:xfrm>
            <a:off x="174567" y="4658752"/>
            <a:ext cx="8198427" cy="507831"/>
          </a:xfrm>
          <a:prstGeom prst="rect">
            <a:avLst/>
          </a:prstGeom>
          <a:noFill/>
        </p:spPr>
        <p:txBody>
          <a:bodyPr wrap="square" rtlCol="0">
            <a:spAutoFit/>
          </a:bodyPr>
          <a:lstStyle/>
          <a:p>
            <a:r>
              <a:rPr lang="en-US" sz="1350" dirty="0"/>
              <a:t>Produce by internal Python Simulator (just inserts mutations):</a:t>
            </a:r>
          </a:p>
          <a:p>
            <a:r>
              <a:rPr lang="en-US" sz="1350" dirty="0">
                <a:latin typeface="Courier New" panose="02070309020205020404" pitchFamily="49" charset="0"/>
                <a:cs typeface="Courier New" panose="02070309020205020404" pitchFamily="49" charset="0"/>
              </a:rPr>
              <a:t>Python hisat2_simulate_reads –f </a:t>
            </a:r>
            <a:r>
              <a:rPr lang="en-US" sz="1350" dirty="0" err="1">
                <a:latin typeface="Courier New" panose="02070309020205020404" pitchFamily="49" charset="0"/>
                <a:cs typeface="Courier New" panose="02070309020205020404" pitchFamily="49" charset="0"/>
              </a:rPr>
              <a:t>ref.fa</a:t>
            </a:r>
            <a:r>
              <a:rPr lang="en-US" sz="1350" dirty="0">
                <a:latin typeface="Courier New" panose="02070309020205020404" pitchFamily="49" charset="0"/>
                <a:cs typeface="Courier New" panose="02070309020205020404" pitchFamily="49" charset="0"/>
              </a:rPr>
              <a:t> –g </a:t>
            </a:r>
            <a:r>
              <a:rPr lang="en-US" sz="1350" dirty="0" err="1">
                <a:latin typeface="Courier New" panose="02070309020205020404" pitchFamily="49" charset="0"/>
                <a:cs typeface="Courier New" panose="02070309020205020404" pitchFamily="49" charset="0"/>
              </a:rPr>
              <a:t>ref.gtf</a:t>
            </a:r>
            <a:r>
              <a:rPr lang="en-US" sz="1350" dirty="0">
                <a:latin typeface="Courier New" panose="02070309020205020404" pitchFamily="49" charset="0"/>
                <a:cs typeface="Courier New" panose="02070309020205020404" pitchFamily="49" charset="0"/>
              </a:rPr>
              <a:t> –s </a:t>
            </a:r>
            <a:r>
              <a:rPr lang="en-US" sz="1350" dirty="0" err="1">
                <a:latin typeface="Courier New" panose="02070309020205020404" pitchFamily="49" charset="0"/>
                <a:cs typeface="Courier New" panose="02070309020205020404" pitchFamily="49" charset="0"/>
              </a:rPr>
              <a:t>ref.snp</a:t>
            </a:r>
            <a:r>
              <a:rPr lang="en-US" sz="1350" dirty="0">
                <a:latin typeface="Courier New" panose="02070309020205020404" pitchFamily="49" charset="0"/>
                <a:cs typeface="Courier New" panose="02070309020205020404" pitchFamily="49" charset="0"/>
              </a:rPr>
              <a:t> –o </a:t>
            </a:r>
            <a:r>
              <a:rPr lang="en-US" sz="1350" dirty="0" err="1">
                <a:latin typeface="Courier New" panose="02070309020205020404" pitchFamily="49" charset="0"/>
                <a:cs typeface="Courier New" panose="02070309020205020404" pitchFamily="49" charset="0"/>
              </a:rPr>
              <a:t>ref.txome.fa</a:t>
            </a:r>
            <a:endParaRPr lang="en-US" sz="135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1754647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8367369"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Genetic Transcript Abundance Software </a:t>
            </a:r>
            <a:r>
              <a:rPr lang="en-US" sz="2100" dirty="0" err="1">
                <a:solidFill>
                  <a:srgbClr val="626462"/>
                </a:solidFill>
                <a:latin typeface="Times New Roman" panose="02020603050405020304" pitchFamily="18" charset="0"/>
                <a:cs typeface="Times New Roman" panose="02020603050405020304" pitchFamily="18" charset="0"/>
              </a:rPr>
              <a:t>Kallisto</a:t>
            </a:r>
            <a:r>
              <a:rPr lang="en-US" sz="2100" dirty="0">
                <a:solidFill>
                  <a:srgbClr val="626462"/>
                </a:solidFill>
                <a:latin typeface="Times New Roman" panose="02020603050405020304" pitchFamily="18" charset="0"/>
                <a:cs typeface="Times New Roman" panose="02020603050405020304" pitchFamily="18" charset="0"/>
              </a:rPr>
              <a:t> &amp; Salmon</a:t>
            </a:r>
          </a:p>
        </p:txBody>
      </p:sp>
      <p:sp>
        <p:nvSpPr>
          <p:cNvPr id="9" name="TextBox 8"/>
          <p:cNvSpPr txBox="1"/>
          <p:nvPr/>
        </p:nvSpPr>
        <p:spPr>
          <a:xfrm>
            <a:off x="519612" y="689497"/>
            <a:ext cx="7475414" cy="507831"/>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From the transcriptome FASTA, we can use </a:t>
            </a:r>
            <a:r>
              <a:rPr lang="en-US" sz="1350" dirty="0" err="1">
                <a:solidFill>
                  <a:srgbClr val="626462"/>
                </a:solidFill>
                <a:latin typeface="Times New Roman" panose="02020603050405020304" pitchFamily="18" charset="0"/>
                <a:cs typeface="Times New Roman" panose="02020603050405020304" pitchFamily="18" charset="0"/>
              </a:rPr>
              <a:t>Kallisto</a:t>
            </a:r>
            <a:r>
              <a:rPr lang="en-US" sz="1350" dirty="0">
                <a:solidFill>
                  <a:srgbClr val="626462"/>
                </a:solidFill>
                <a:latin typeface="Times New Roman" panose="02020603050405020304" pitchFamily="18" charset="0"/>
                <a:cs typeface="Times New Roman" panose="02020603050405020304" pitchFamily="18" charset="0"/>
              </a:rPr>
              <a:t> &amp; Salmon to produce their respective indexes (Colored De </a:t>
            </a:r>
            <a:r>
              <a:rPr lang="en-US" sz="1350" dirty="0" err="1">
                <a:solidFill>
                  <a:srgbClr val="626462"/>
                </a:solidFill>
                <a:latin typeface="Times New Roman" panose="02020603050405020304" pitchFamily="18" charset="0"/>
                <a:cs typeface="Times New Roman" panose="02020603050405020304" pitchFamily="18" charset="0"/>
              </a:rPr>
              <a:t>Brujin</a:t>
            </a:r>
            <a:r>
              <a:rPr lang="en-US" sz="1350" dirty="0">
                <a:solidFill>
                  <a:srgbClr val="626462"/>
                </a:solidFill>
                <a:latin typeface="Times New Roman" panose="02020603050405020304" pitchFamily="18" charset="0"/>
                <a:cs typeface="Times New Roman" panose="02020603050405020304" pitchFamily="18" charset="0"/>
              </a:rPr>
              <a:t> graph for </a:t>
            </a:r>
            <a:r>
              <a:rPr lang="en-US" sz="1350" dirty="0" err="1">
                <a:solidFill>
                  <a:srgbClr val="626462"/>
                </a:solidFill>
                <a:latin typeface="Times New Roman" panose="02020603050405020304" pitchFamily="18" charset="0"/>
                <a:cs typeface="Times New Roman" panose="02020603050405020304" pitchFamily="18" charset="0"/>
              </a:rPr>
              <a:t>Kallisto</a:t>
            </a:r>
            <a:r>
              <a:rPr lang="en-US" sz="1350" dirty="0">
                <a:solidFill>
                  <a:srgbClr val="626462"/>
                </a:solidFill>
                <a:latin typeface="Times New Roman" panose="02020603050405020304" pitchFamily="18" charset="0"/>
                <a:cs typeface="Times New Roman" panose="02020603050405020304" pitchFamily="18" charset="0"/>
              </a:rPr>
              <a:t> &amp; K-</a:t>
            </a:r>
            <a:r>
              <a:rPr lang="en-US" sz="1350" dirty="0" err="1">
                <a:solidFill>
                  <a:srgbClr val="626462"/>
                </a:solidFill>
                <a:latin typeface="Times New Roman" panose="02020603050405020304" pitchFamily="18" charset="0"/>
                <a:cs typeface="Times New Roman" panose="02020603050405020304" pitchFamily="18" charset="0"/>
              </a:rPr>
              <a:t>mer</a:t>
            </a:r>
            <a:r>
              <a:rPr lang="en-US" sz="1350" dirty="0">
                <a:solidFill>
                  <a:srgbClr val="626462"/>
                </a:solidFill>
                <a:latin typeface="Times New Roman" panose="02020603050405020304" pitchFamily="18" charset="0"/>
                <a:cs typeface="Times New Roman" panose="02020603050405020304" pitchFamily="18" charset="0"/>
              </a:rPr>
              <a:t> table + Suffix Array for Salmon) </a:t>
            </a:r>
          </a:p>
        </p:txBody>
      </p:sp>
      <p:pic>
        <p:nvPicPr>
          <p:cNvPr id="7" name="Picture 6"/>
          <p:cNvPicPr>
            <a:picLocks noChangeAspect="1"/>
          </p:cNvPicPr>
          <p:nvPr/>
        </p:nvPicPr>
        <p:blipFill>
          <a:blip r:embed="rId2"/>
          <a:stretch>
            <a:fillRect/>
          </a:stretch>
        </p:blipFill>
        <p:spPr>
          <a:xfrm>
            <a:off x="178897" y="1899744"/>
            <a:ext cx="2962359" cy="1472107"/>
          </a:xfrm>
          <a:prstGeom prst="rect">
            <a:avLst/>
          </a:prstGeom>
        </p:spPr>
      </p:pic>
      <p:sp>
        <p:nvSpPr>
          <p:cNvPr id="8" name="TextBox 7"/>
          <p:cNvSpPr txBox="1"/>
          <p:nvPr/>
        </p:nvSpPr>
        <p:spPr>
          <a:xfrm>
            <a:off x="243263" y="1634143"/>
            <a:ext cx="2774373" cy="507831"/>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Produce Index from Transcriptome</a:t>
            </a:r>
          </a:p>
        </p:txBody>
      </p:sp>
      <p:cxnSp>
        <p:nvCxnSpPr>
          <p:cNvPr id="12" name="Straight Arrow Connector 11"/>
          <p:cNvCxnSpPr>
            <a:stCxn id="7" idx="3"/>
            <a:endCxn id="10" idx="1"/>
          </p:cNvCxnSpPr>
          <p:nvPr/>
        </p:nvCxnSpPr>
        <p:spPr>
          <a:xfrm>
            <a:off x="3141256" y="2635797"/>
            <a:ext cx="1768520" cy="30501"/>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stretch>
            <a:fillRect/>
          </a:stretch>
        </p:blipFill>
        <p:spPr>
          <a:xfrm>
            <a:off x="299842" y="4058689"/>
            <a:ext cx="5824100" cy="779318"/>
          </a:xfrm>
          <a:prstGeom prst="rect">
            <a:avLst/>
          </a:prstGeom>
        </p:spPr>
      </p:pic>
      <p:cxnSp>
        <p:nvCxnSpPr>
          <p:cNvPr id="17" name="Elbow Connector 16"/>
          <p:cNvCxnSpPr>
            <a:stCxn id="7" idx="3"/>
            <a:endCxn id="15" idx="0"/>
          </p:cNvCxnSpPr>
          <p:nvPr/>
        </p:nvCxnSpPr>
        <p:spPr>
          <a:xfrm>
            <a:off x="3141256" y="2635797"/>
            <a:ext cx="70636" cy="1422892"/>
          </a:xfrm>
          <a:prstGeom prst="bentConnector2">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501736" y="4118956"/>
            <a:ext cx="2774373" cy="300082"/>
          </a:xfrm>
          <a:prstGeom prst="rect">
            <a:avLst/>
          </a:prstGeom>
          <a:noFill/>
        </p:spPr>
        <p:txBody>
          <a:bodyPr wrap="square" rtlCol="0">
            <a:spAutoFit/>
          </a:bodyPr>
          <a:lstStyle/>
          <a:p>
            <a:r>
              <a:rPr lang="en-US" sz="1350" b="1" dirty="0" err="1">
                <a:latin typeface="Times New Roman" panose="02020603050405020304" pitchFamily="18" charset="0"/>
                <a:cs typeface="Times New Roman" panose="02020603050405020304" pitchFamily="18" charset="0"/>
              </a:rPr>
              <a:t>Kallisto</a:t>
            </a:r>
            <a:r>
              <a:rPr lang="en-US" sz="1350" b="1" dirty="0">
                <a:latin typeface="Times New Roman" panose="02020603050405020304" pitchFamily="18" charset="0"/>
                <a:cs typeface="Times New Roman" panose="02020603050405020304" pitchFamily="18" charset="0"/>
              </a:rPr>
              <a:t> Index</a:t>
            </a:r>
          </a:p>
        </p:txBody>
      </p:sp>
      <p:pic>
        <p:nvPicPr>
          <p:cNvPr id="10" name="Picture 9"/>
          <p:cNvPicPr>
            <a:picLocks noChangeAspect="1"/>
          </p:cNvPicPr>
          <p:nvPr/>
        </p:nvPicPr>
        <p:blipFill>
          <a:blip r:embed="rId4"/>
          <a:stretch>
            <a:fillRect/>
          </a:stretch>
        </p:blipFill>
        <p:spPr>
          <a:xfrm>
            <a:off x="4909776" y="1172662"/>
            <a:ext cx="4130315" cy="2987273"/>
          </a:xfrm>
          <a:prstGeom prst="rect">
            <a:avLst/>
          </a:prstGeom>
        </p:spPr>
      </p:pic>
      <p:sp>
        <p:nvSpPr>
          <p:cNvPr id="14" name="TextBox 13"/>
          <p:cNvSpPr txBox="1"/>
          <p:nvPr/>
        </p:nvSpPr>
        <p:spPr>
          <a:xfrm>
            <a:off x="7196744" y="1928552"/>
            <a:ext cx="2774373" cy="300082"/>
          </a:xfrm>
          <a:prstGeom prst="rect">
            <a:avLst/>
          </a:prstGeom>
          <a:noFill/>
        </p:spPr>
        <p:txBody>
          <a:bodyPr wrap="square" rtlCol="0">
            <a:spAutoFit/>
          </a:bodyPr>
          <a:lstStyle/>
          <a:p>
            <a:r>
              <a:rPr lang="en-US" sz="1350" b="1" dirty="0">
                <a:latin typeface="Times New Roman" panose="02020603050405020304" pitchFamily="18" charset="0"/>
                <a:cs typeface="Times New Roman" panose="02020603050405020304" pitchFamily="18" charset="0"/>
              </a:rPr>
              <a:t>Salmon Index</a:t>
            </a:r>
          </a:p>
        </p:txBody>
      </p:sp>
    </p:spTree>
    <p:extLst>
      <p:ext uri="{BB962C8B-B14F-4D97-AF65-F5344CB8AC3E}">
        <p14:creationId xmlns:p14="http://schemas.microsoft.com/office/powerpoint/2010/main" val="298648978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8367369"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Genetic Transcript Abundance Software </a:t>
            </a:r>
            <a:r>
              <a:rPr lang="en-US" sz="2100" dirty="0" err="1">
                <a:solidFill>
                  <a:srgbClr val="626462"/>
                </a:solidFill>
                <a:latin typeface="Times New Roman" panose="02020603050405020304" pitchFamily="18" charset="0"/>
                <a:cs typeface="Times New Roman" panose="02020603050405020304" pitchFamily="18" charset="0"/>
              </a:rPr>
              <a:t>Kallisto</a:t>
            </a:r>
            <a:r>
              <a:rPr lang="en-US" sz="2100" dirty="0">
                <a:solidFill>
                  <a:srgbClr val="626462"/>
                </a:solidFill>
                <a:latin typeface="Times New Roman" panose="02020603050405020304" pitchFamily="18" charset="0"/>
                <a:cs typeface="Times New Roman" panose="02020603050405020304" pitchFamily="18" charset="0"/>
              </a:rPr>
              <a:t> &amp; Salmon</a:t>
            </a:r>
          </a:p>
        </p:txBody>
      </p:sp>
      <p:sp>
        <p:nvSpPr>
          <p:cNvPr id="3" name="TextBox 2"/>
          <p:cNvSpPr txBox="1"/>
          <p:nvPr/>
        </p:nvSpPr>
        <p:spPr>
          <a:xfrm>
            <a:off x="519612" y="689497"/>
            <a:ext cx="7475414" cy="507831"/>
          </a:xfrm>
          <a:prstGeom prst="rect">
            <a:avLst/>
          </a:prstGeom>
          <a:noFill/>
        </p:spPr>
        <p:txBody>
          <a:bodyPr wrap="square" rtlCol="0">
            <a:spAutoFit/>
          </a:bodyPr>
          <a:lstStyle/>
          <a:p>
            <a:pPr marL="214313" indent="-214313" defTabSz="685800">
              <a:buFont typeface="Arial" panose="020B0604020202020204" pitchFamily="34" charset="0"/>
              <a:buChar char="•"/>
              <a:defRPr/>
            </a:pPr>
            <a:r>
              <a:rPr lang="en-US" sz="1350" dirty="0">
                <a:solidFill>
                  <a:srgbClr val="626462"/>
                </a:solidFill>
                <a:latin typeface="Times New Roman" panose="02020603050405020304" pitchFamily="18" charset="0"/>
                <a:cs typeface="Times New Roman" panose="02020603050405020304" pitchFamily="18" charset="0"/>
              </a:rPr>
              <a:t>Run the pseudo-alignment and quantification procedures using </a:t>
            </a:r>
            <a:r>
              <a:rPr lang="en-US" sz="1350" dirty="0" err="1">
                <a:solidFill>
                  <a:srgbClr val="626462"/>
                </a:solidFill>
                <a:latin typeface="Times New Roman" panose="02020603050405020304" pitchFamily="18" charset="0"/>
                <a:cs typeface="Times New Roman" panose="02020603050405020304" pitchFamily="18" charset="0"/>
              </a:rPr>
              <a:t>Kallisto</a:t>
            </a:r>
            <a:r>
              <a:rPr lang="en-US" sz="1350" dirty="0">
                <a:solidFill>
                  <a:srgbClr val="626462"/>
                </a:solidFill>
                <a:latin typeface="Times New Roman" panose="02020603050405020304" pitchFamily="18" charset="0"/>
                <a:cs typeface="Times New Roman" panose="02020603050405020304" pitchFamily="18" charset="0"/>
              </a:rPr>
              <a:t> and Salmon to produce the results (quantification of abundances).</a:t>
            </a:r>
          </a:p>
        </p:txBody>
      </p:sp>
      <p:pic>
        <p:nvPicPr>
          <p:cNvPr id="4" name="Picture 3"/>
          <p:cNvPicPr>
            <a:picLocks noChangeAspect="1"/>
          </p:cNvPicPr>
          <p:nvPr/>
        </p:nvPicPr>
        <p:blipFill>
          <a:blip r:embed="rId2"/>
          <a:stretch>
            <a:fillRect/>
          </a:stretch>
        </p:blipFill>
        <p:spPr>
          <a:xfrm>
            <a:off x="299258" y="3383855"/>
            <a:ext cx="4493858" cy="1304524"/>
          </a:xfrm>
          <a:prstGeom prst="rect">
            <a:avLst/>
          </a:prstGeom>
        </p:spPr>
      </p:pic>
      <p:grpSp>
        <p:nvGrpSpPr>
          <p:cNvPr id="9" name="Group 8"/>
          <p:cNvGrpSpPr/>
          <p:nvPr/>
        </p:nvGrpSpPr>
        <p:grpSpPr>
          <a:xfrm>
            <a:off x="654049" y="1295401"/>
            <a:ext cx="3670301" cy="1708150"/>
            <a:chOff x="982133" y="1642533"/>
            <a:chExt cx="5706534" cy="3081867"/>
          </a:xfrm>
        </p:grpSpPr>
        <p:sp>
          <p:nvSpPr>
            <p:cNvPr id="8" name="Rounded Rectangle 7"/>
            <p:cNvSpPr/>
            <p:nvPr/>
          </p:nvSpPr>
          <p:spPr>
            <a:xfrm>
              <a:off x="982133" y="1642533"/>
              <a:ext cx="5706534" cy="30818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 name="Picture 4"/>
            <p:cNvPicPr>
              <a:picLocks noChangeAspect="1"/>
            </p:cNvPicPr>
            <p:nvPr/>
          </p:nvPicPr>
          <p:blipFill>
            <a:blip r:embed="rId3"/>
            <a:stretch>
              <a:fillRect/>
            </a:stretch>
          </p:blipFill>
          <p:spPr>
            <a:xfrm>
              <a:off x="1116012" y="2048933"/>
              <a:ext cx="5425611" cy="1203325"/>
            </a:xfrm>
            <a:prstGeom prst="rect">
              <a:avLst/>
            </a:prstGeom>
          </p:spPr>
        </p:pic>
        <p:pic>
          <p:nvPicPr>
            <p:cNvPr id="6" name="Picture 5"/>
            <p:cNvPicPr>
              <a:picLocks noChangeAspect="1"/>
            </p:cNvPicPr>
            <p:nvPr/>
          </p:nvPicPr>
          <p:blipFill>
            <a:blip r:embed="rId4"/>
            <a:stretch>
              <a:fillRect/>
            </a:stretch>
          </p:blipFill>
          <p:spPr>
            <a:xfrm>
              <a:off x="1116541" y="3301999"/>
              <a:ext cx="5419726" cy="1223463"/>
            </a:xfrm>
            <a:prstGeom prst="rect">
              <a:avLst/>
            </a:prstGeom>
          </p:spPr>
        </p:pic>
        <p:sp>
          <p:nvSpPr>
            <p:cNvPr id="7" name="TextBox 6"/>
            <p:cNvSpPr txBox="1"/>
            <p:nvPr/>
          </p:nvSpPr>
          <p:spPr>
            <a:xfrm>
              <a:off x="2023534" y="1651000"/>
              <a:ext cx="3318936" cy="916235"/>
            </a:xfrm>
            <a:prstGeom prst="rect">
              <a:avLst/>
            </a:prstGeom>
            <a:noFill/>
          </p:spPr>
          <p:txBody>
            <a:bodyPr wrap="square" rtlCol="0">
              <a:spAutoFit/>
            </a:bodyPr>
            <a:lstStyle/>
            <a:p>
              <a:r>
                <a:rPr lang="en-US" sz="1350" dirty="0">
                  <a:solidFill>
                    <a:schemeClr val="bg1">
                      <a:lumMod val="10000"/>
                    </a:schemeClr>
                  </a:solidFill>
                </a:rPr>
                <a:t>Paired end Read Sequencing Files</a:t>
              </a:r>
            </a:p>
          </p:txBody>
        </p:sp>
      </p:grpSp>
      <p:pic>
        <p:nvPicPr>
          <p:cNvPr id="10" name="Picture 9"/>
          <p:cNvPicPr>
            <a:picLocks noChangeAspect="1"/>
          </p:cNvPicPr>
          <p:nvPr/>
        </p:nvPicPr>
        <p:blipFill>
          <a:blip r:embed="rId5"/>
          <a:stretch>
            <a:fillRect/>
          </a:stretch>
        </p:blipFill>
        <p:spPr>
          <a:xfrm>
            <a:off x="5019488" y="1265613"/>
            <a:ext cx="3667299" cy="1769037"/>
          </a:xfrm>
          <a:prstGeom prst="rect">
            <a:avLst/>
          </a:prstGeom>
        </p:spPr>
      </p:pic>
      <p:cxnSp>
        <p:nvCxnSpPr>
          <p:cNvPr id="12" name="Straight Arrow Connector 11"/>
          <p:cNvCxnSpPr>
            <a:stCxn id="8" idx="2"/>
            <a:endCxn id="4" idx="0"/>
          </p:cNvCxnSpPr>
          <p:nvPr/>
        </p:nvCxnSpPr>
        <p:spPr>
          <a:xfrm>
            <a:off x="2489200" y="3003551"/>
            <a:ext cx="56987" cy="380304"/>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8" idx="3"/>
            <a:endCxn id="10" idx="1"/>
          </p:cNvCxnSpPr>
          <p:nvPr/>
        </p:nvCxnSpPr>
        <p:spPr>
          <a:xfrm>
            <a:off x="4324350" y="2149476"/>
            <a:ext cx="695138" cy="656"/>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167594" y="3502966"/>
            <a:ext cx="2489612" cy="300082"/>
          </a:xfrm>
          <a:prstGeom prst="rect">
            <a:avLst/>
          </a:prstGeom>
          <a:noFill/>
        </p:spPr>
        <p:txBody>
          <a:bodyPr wrap="square" rtlCol="0">
            <a:spAutoFit/>
          </a:bodyPr>
          <a:lstStyle/>
          <a:p>
            <a:r>
              <a:rPr lang="en-US" sz="1350" dirty="0" err="1"/>
              <a:t>Kallisto</a:t>
            </a:r>
            <a:r>
              <a:rPr lang="en-US" sz="1350" dirty="0"/>
              <a:t> Transcript Quantification</a:t>
            </a:r>
          </a:p>
        </p:txBody>
      </p:sp>
      <p:sp>
        <p:nvSpPr>
          <p:cNvPr id="24" name="TextBox 23"/>
          <p:cNvSpPr txBox="1"/>
          <p:nvPr/>
        </p:nvSpPr>
        <p:spPr>
          <a:xfrm>
            <a:off x="6209656" y="2644677"/>
            <a:ext cx="2489612" cy="300082"/>
          </a:xfrm>
          <a:prstGeom prst="rect">
            <a:avLst/>
          </a:prstGeom>
          <a:noFill/>
        </p:spPr>
        <p:txBody>
          <a:bodyPr wrap="square" rtlCol="0">
            <a:spAutoFit/>
          </a:bodyPr>
          <a:lstStyle/>
          <a:p>
            <a:r>
              <a:rPr lang="en-US" sz="1350" dirty="0"/>
              <a:t>Salmon Transcript Quantification</a:t>
            </a:r>
          </a:p>
        </p:txBody>
      </p:sp>
    </p:spTree>
    <p:extLst>
      <p:ext uri="{BB962C8B-B14F-4D97-AF65-F5344CB8AC3E}">
        <p14:creationId xmlns:p14="http://schemas.microsoft.com/office/powerpoint/2010/main" val="374097919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8367369"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Genetic Transcript Abundance Results</a:t>
            </a:r>
          </a:p>
        </p:txBody>
      </p:sp>
      <p:pic>
        <p:nvPicPr>
          <p:cNvPr id="3" name="Picture 2"/>
          <p:cNvPicPr>
            <a:picLocks noChangeAspect="1"/>
          </p:cNvPicPr>
          <p:nvPr/>
        </p:nvPicPr>
        <p:blipFill>
          <a:blip r:embed="rId2"/>
          <a:stretch>
            <a:fillRect/>
          </a:stretch>
        </p:blipFill>
        <p:spPr>
          <a:xfrm>
            <a:off x="652159" y="2006223"/>
            <a:ext cx="5389115" cy="1344196"/>
          </a:xfrm>
          <a:prstGeom prst="rect">
            <a:avLst/>
          </a:prstGeom>
        </p:spPr>
      </p:pic>
      <p:sp>
        <p:nvSpPr>
          <p:cNvPr id="4" name="TextBox 3"/>
          <p:cNvSpPr txBox="1"/>
          <p:nvPr/>
        </p:nvSpPr>
        <p:spPr>
          <a:xfrm>
            <a:off x="4156413" y="2929389"/>
            <a:ext cx="1934738" cy="507831"/>
          </a:xfrm>
          <a:prstGeom prst="rect">
            <a:avLst/>
          </a:prstGeom>
          <a:noFill/>
        </p:spPr>
        <p:txBody>
          <a:bodyPr wrap="square" rtlCol="0">
            <a:spAutoFit/>
          </a:bodyPr>
          <a:lstStyle/>
          <a:p>
            <a:r>
              <a:rPr lang="en-US" sz="1350" dirty="0"/>
              <a:t>Salmon Transcript Results</a:t>
            </a:r>
          </a:p>
        </p:txBody>
      </p:sp>
      <p:pic>
        <p:nvPicPr>
          <p:cNvPr id="5" name="Picture 4"/>
          <p:cNvPicPr>
            <a:picLocks noChangeAspect="1"/>
          </p:cNvPicPr>
          <p:nvPr/>
        </p:nvPicPr>
        <p:blipFill>
          <a:blip r:embed="rId3"/>
          <a:stretch>
            <a:fillRect/>
          </a:stretch>
        </p:blipFill>
        <p:spPr>
          <a:xfrm>
            <a:off x="608712" y="3478876"/>
            <a:ext cx="5409738" cy="1527724"/>
          </a:xfrm>
          <a:prstGeom prst="rect">
            <a:avLst/>
          </a:prstGeom>
        </p:spPr>
      </p:pic>
      <p:sp>
        <p:nvSpPr>
          <p:cNvPr id="6" name="TextBox 5"/>
          <p:cNvSpPr txBox="1"/>
          <p:nvPr/>
        </p:nvSpPr>
        <p:spPr>
          <a:xfrm>
            <a:off x="3734543" y="4558683"/>
            <a:ext cx="1934738" cy="507831"/>
          </a:xfrm>
          <a:prstGeom prst="rect">
            <a:avLst/>
          </a:prstGeom>
          <a:noFill/>
        </p:spPr>
        <p:txBody>
          <a:bodyPr wrap="square" rtlCol="0">
            <a:spAutoFit/>
          </a:bodyPr>
          <a:lstStyle/>
          <a:p>
            <a:r>
              <a:rPr lang="en-US" sz="1350" dirty="0" err="1"/>
              <a:t>Kallisto</a:t>
            </a:r>
            <a:r>
              <a:rPr lang="en-US" sz="1350" dirty="0"/>
              <a:t> Transcript Results</a:t>
            </a:r>
          </a:p>
        </p:txBody>
      </p:sp>
      <p:pic>
        <p:nvPicPr>
          <p:cNvPr id="7" name="Picture 6"/>
          <p:cNvPicPr>
            <a:picLocks noChangeAspect="1"/>
          </p:cNvPicPr>
          <p:nvPr/>
        </p:nvPicPr>
        <p:blipFill>
          <a:blip r:embed="rId4"/>
          <a:stretch>
            <a:fillRect/>
          </a:stretch>
        </p:blipFill>
        <p:spPr>
          <a:xfrm>
            <a:off x="620986" y="498765"/>
            <a:ext cx="5289362" cy="1282234"/>
          </a:xfrm>
          <a:prstGeom prst="rect">
            <a:avLst/>
          </a:prstGeom>
        </p:spPr>
      </p:pic>
      <p:sp>
        <p:nvSpPr>
          <p:cNvPr id="8" name="TextBox 7"/>
          <p:cNvSpPr txBox="1"/>
          <p:nvPr/>
        </p:nvSpPr>
        <p:spPr>
          <a:xfrm>
            <a:off x="4501392" y="930178"/>
            <a:ext cx="1427662" cy="507831"/>
          </a:xfrm>
          <a:prstGeom prst="rect">
            <a:avLst/>
          </a:prstGeom>
          <a:noFill/>
        </p:spPr>
        <p:txBody>
          <a:bodyPr wrap="square" rtlCol="0">
            <a:spAutoFit/>
          </a:bodyPr>
          <a:lstStyle/>
          <a:p>
            <a:r>
              <a:rPr lang="en-US" sz="1350" dirty="0"/>
              <a:t>True Simulation Positions</a:t>
            </a:r>
          </a:p>
        </p:txBody>
      </p:sp>
      <p:sp>
        <p:nvSpPr>
          <p:cNvPr id="9" name="TextBox 8"/>
          <p:cNvSpPr txBox="1"/>
          <p:nvPr/>
        </p:nvSpPr>
        <p:spPr>
          <a:xfrm>
            <a:off x="6010102" y="729442"/>
            <a:ext cx="3086100" cy="715581"/>
          </a:xfrm>
          <a:prstGeom prst="rect">
            <a:avLst/>
          </a:prstGeom>
          <a:noFill/>
        </p:spPr>
        <p:txBody>
          <a:bodyPr wrap="square" rtlCol="0">
            <a:spAutoFit/>
          </a:bodyPr>
          <a:lstStyle/>
          <a:p>
            <a:r>
              <a:rPr lang="en-US" sz="1350" b="1" dirty="0">
                <a:solidFill>
                  <a:srgbClr val="000000"/>
                </a:solidFill>
              </a:rPr>
              <a:t>Reads were simulated from allele-specific (randomly mutated) versions of 6 transcripts of gene ENSG00000185721</a:t>
            </a:r>
          </a:p>
        </p:txBody>
      </p:sp>
      <p:cxnSp>
        <p:nvCxnSpPr>
          <p:cNvPr id="11" name="Straight Arrow Connector 10"/>
          <p:cNvCxnSpPr/>
          <p:nvPr/>
        </p:nvCxnSpPr>
        <p:spPr>
          <a:xfrm>
            <a:off x="7490807" y="1459347"/>
            <a:ext cx="28055" cy="1290088"/>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057900" y="2820092"/>
            <a:ext cx="3086100" cy="923330"/>
          </a:xfrm>
          <a:prstGeom prst="rect">
            <a:avLst/>
          </a:prstGeom>
          <a:noFill/>
        </p:spPr>
        <p:txBody>
          <a:bodyPr wrap="square" rtlCol="0">
            <a:spAutoFit/>
          </a:bodyPr>
          <a:lstStyle/>
          <a:p>
            <a:r>
              <a:rPr lang="en-US" sz="1350" b="1" dirty="0">
                <a:solidFill>
                  <a:srgbClr val="000000"/>
                </a:solidFill>
              </a:rPr>
              <a:t>Since a non-allele specific transcriptome was used, Salmon and </a:t>
            </a:r>
            <a:r>
              <a:rPr lang="en-US" sz="1350" b="1" dirty="0" err="1">
                <a:solidFill>
                  <a:srgbClr val="000000"/>
                </a:solidFill>
              </a:rPr>
              <a:t>Kallisto</a:t>
            </a:r>
            <a:r>
              <a:rPr lang="en-US" sz="1350" b="1" dirty="0">
                <a:solidFill>
                  <a:srgbClr val="000000"/>
                </a:solidFill>
              </a:rPr>
              <a:t> cannot provide more specific quantification of these results than at the transcript level</a:t>
            </a:r>
          </a:p>
        </p:txBody>
      </p:sp>
    </p:spTree>
    <p:extLst>
      <p:ext uri="{BB962C8B-B14F-4D97-AF65-F5344CB8AC3E}">
        <p14:creationId xmlns:p14="http://schemas.microsoft.com/office/powerpoint/2010/main" val="173322050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FB483-8A01-854E-9BBE-55E0C355A79B}"/>
              </a:ext>
            </a:extLst>
          </p:cNvPr>
          <p:cNvSpPr txBox="1">
            <a:spLocks/>
          </p:cNvSpPr>
          <p:nvPr/>
        </p:nvSpPr>
        <p:spPr>
          <a:xfrm>
            <a:off x="205131" y="162410"/>
            <a:ext cx="8367369" cy="492370"/>
          </a:xfrm>
          <a:prstGeom prst="rect">
            <a:avLst/>
          </a:prstGeom>
        </p:spPr>
        <p:txBody>
          <a:bodyPr/>
          <a:lstStyle>
            <a:lvl1pPr algn="l" defTabSz="914400" rtl="0" eaLnBrk="1" latinLnBrk="0" hangingPunct="1">
              <a:lnSpc>
                <a:spcPct val="90000"/>
              </a:lnSpc>
              <a:spcBef>
                <a:spcPct val="0"/>
              </a:spcBef>
              <a:buNone/>
              <a:defRPr sz="2800" b="1" kern="1200">
                <a:solidFill>
                  <a:schemeClr val="tx1"/>
                </a:solidFill>
                <a:latin typeface="Helvetica" pitchFamily="2" charset="0"/>
                <a:ea typeface="+mj-ea"/>
                <a:cs typeface="+mj-cs"/>
              </a:defRPr>
            </a:lvl1pPr>
          </a:lstStyle>
          <a:p>
            <a:pPr defTabSz="685800">
              <a:defRPr/>
            </a:pPr>
            <a:r>
              <a:rPr lang="en-US" sz="2100" dirty="0">
                <a:solidFill>
                  <a:srgbClr val="626462"/>
                </a:solidFill>
                <a:latin typeface="Times New Roman" panose="02020603050405020304" pitchFamily="18" charset="0"/>
                <a:cs typeface="Times New Roman" panose="02020603050405020304" pitchFamily="18" charset="0"/>
              </a:rPr>
              <a:t>Genetic Transcript (Allele-Specific Abundance Results with H2Q ~ Teaser)</a:t>
            </a:r>
          </a:p>
        </p:txBody>
      </p:sp>
      <p:pic>
        <p:nvPicPr>
          <p:cNvPr id="3" name="Picture 2"/>
          <p:cNvPicPr>
            <a:picLocks noChangeAspect="1"/>
          </p:cNvPicPr>
          <p:nvPr/>
        </p:nvPicPr>
        <p:blipFill>
          <a:blip r:embed="rId2"/>
          <a:stretch>
            <a:fillRect/>
          </a:stretch>
        </p:blipFill>
        <p:spPr>
          <a:xfrm>
            <a:off x="623455" y="1041169"/>
            <a:ext cx="4152207" cy="3684157"/>
          </a:xfrm>
          <a:prstGeom prst="rect">
            <a:avLst/>
          </a:prstGeom>
        </p:spPr>
      </p:pic>
      <p:sp>
        <p:nvSpPr>
          <p:cNvPr id="4" name="TextBox 3"/>
          <p:cNvSpPr txBox="1"/>
          <p:nvPr/>
        </p:nvSpPr>
        <p:spPr>
          <a:xfrm>
            <a:off x="5604857" y="1165861"/>
            <a:ext cx="2618509" cy="2793072"/>
          </a:xfrm>
          <a:prstGeom prst="rect">
            <a:avLst/>
          </a:prstGeom>
          <a:noFill/>
        </p:spPr>
        <p:txBody>
          <a:bodyPr wrap="square" rtlCol="0">
            <a:spAutoFit/>
          </a:bodyPr>
          <a:lstStyle/>
          <a:p>
            <a:pPr marL="214313" indent="-214313">
              <a:buFont typeface="Arial" panose="020B0604020202020204" pitchFamily="34" charset="0"/>
              <a:buChar char="•"/>
            </a:pPr>
            <a:r>
              <a:rPr lang="en-US" sz="1350" dirty="0"/>
              <a:t>By using the graph-alignment procedures of HISAT2, we are able to produce exact alignments about as quickly as </a:t>
            </a:r>
            <a:r>
              <a:rPr lang="en-US" sz="1350" dirty="0" err="1"/>
              <a:t>Kallisto</a:t>
            </a:r>
            <a:r>
              <a:rPr lang="en-US" sz="1350" dirty="0"/>
              <a:t> and Salmon produce </a:t>
            </a:r>
            <a:r>
              <a:rPr lang="en-US" sz="1350" dirty="0" err="1"/>
              <a:t>Pseudoalignments</a:t>
            </a:r>
            <a:r>
              <a:rPr lang="en-US" sz="1350" dirty="0"/>
              <a:t>. </a:t>
            </a:r>
          </a:p>
          <a:p>
            <a:endParaRPr lang="en-US" sz="1350" dirty="0"/>
          </a:p>
          <a:p>
            <a:pPr marL="214313" indent="-214313">
              <a:buFont typeface="Arial" panose="020B0604020202020204" pitchFamily="34" charset="0"/>
              <a:buChar char="•"/>
            </a:pPr>
            <a:r>
              <a:rPr lang="en-US" sz="1350" dirty="0"/>
              <a:t>This also allows us to identify allelic markers more easily (without rewriting the allelic variants into a transcriptome ahead of time).</a:t>
            </a:r>
          </a:p>
          <a:p>
            <a:endParaRPr lang="en-US" sz="1350" dirty="0"/>
          </a:p>
        </p:txBody>
      </p:sp>
    </p:spTree>
    <p:extLst>
      <p:ext uri="{BB962C8B-B14F-4D97-AF65-F5344CB8AC3E}">
        <p14:creationId xmlns:p14="http://schemas.microsoft.com/office/powerpoint/2010/main" val="10133229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D963-F0FD-346E-2FA7-F8A31881F157}"/>
              </a:ext>
            </a:extLst>
          </p:cNvPr>
          <p:cNvSpPr>
            <a:spLocks noGrp="1"/>
          </p:cNvSpPr>
          <p:nvPr>
            <p:ph type="title"/>
          </p:nvPr>
        </p:nvSpPr>
        <p:spPr/>
        <p:txBody>
          <a:bodyPr/>
          <a:lstStyle/>
          <a:p>
            <a:r>
              <a:rPr lang="en-US" dirty="0"/>
              <a:t>Recommended Resources</a:t>
            </a:r>
          </a:p>
        </p:txBody>
      </p:sp>
      <p:sp>
        <p:nvSpPr>
          <p:cNvPr id="3" name="Content Placeholder 2">
            <a:extLst>
              <a:ext uri="{FF2B5EF4-FFF2-40B4-BE49-F238E27FC236}">
                <a16:creationId xmlns:a16="http://schemas.microsoft.com/office/drawing/2014/main" id="{65800902-737D-90D2-D135-98F8B7529E20}"/>
              </a:ext>
            </a:extLst>
          </p:cNvPr>
          <p:cNvSpPr>
            <a:spLocks noGrp="1"/>
          </p:cNvSpPr>
          <p:nvPr>
            <p:ph idx="1"/>
          </p:nvPr>
        </p:nvSpPr>
        <p:spPr/>
        <p:txBody>
          <a:bodyPr/>
          <a:lstStyle/>
          <a:p>
            <a:r>
              <a:rPr lang="en-US" dirty="0"/>
              <a:t>Bioinformatics Data Skills </a:t>
            </a:r>
          </a:p>
          <a:p>
            <a:pPr lvl="1"/>
            <a:r>
              <a:rPr lang="en-US" dirty="0"/>
              <a:t>O’Reilly Library </a:t>
            </a:r>
          </a:p>
          <a:p>
            <a:pPr lvl="1"/>
            <a:r>
              <a:rPr lang="en-US" dirty="0"/>
              <a:t>By Vince Buffalo</a:t>
            </a:r>
          </a:p>
          <a:p>
            <a:pPr lvl="1"/>
            <a:r>
              <a:rPr lang="en-US" dirty="0"/>
              <a:t>Published 2015</a:t>
            </a:r>
          </a:p>
        </p:txBody>
      </p:sp>
      <p:pic>
        <p:nvPicPr>
          <p:cNvPr id="5" name="Picture 4">
            <a:extLst>
              <a:ext uri="{FF2B5EF4-FFF2-40B4-BE49-F238E27FC236}">
                <a16:creationId xmlns:a16="http://schemas.microsoft.com/office/drawing/2014/main" id="{68F78056-3A62-5F4B-FF0C-750C75E4287B}"/>
              </a:ext>
            </a:extLst>
          </p:cNvPr>
          <p:cNvPicPr>
            <a:picLocks noChangeAspect="1"/>
          </p:cNvPicPr>
          <p:nvPr/>
        </p:nvPicPr>
        <p:blipFill>
          <a:blip r:embed="rId2"/>
          <a:stretch>
            <a:fillRect/>
          </a:stretch>
        </p:blipFill>
        <p:spPr>
          <a:xfrm>
            <a:off x="6307106" y="1200151"/>
            <a:ext cx="2514951" cy="2705478"/>
          </a:xfrm>
          <a:prstGeom prst="rect">
            <a:avLst/>
          </a:prstGeom>
        </p:spPr>
      </p:pic>
    </p:spTree>
    <p:extLst>
      <p:ext uri="{BB962C8B-B14F-4D97-AF65-F5344CB8AC3E}">
        <p14:creationId xmlns:p14="http://schemas.microsoft.com/office/powerpoint/2010/main" val="30514451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B0FED-35EC-7D29-A399-0FF1C4F1B21C}"/>
              </a:ext>
            </a:extLst>
          </p:cNvPr>
          <p:cNvSpPr>
            <a:spLocks noGrp="1"/>
          </p:cNvSpPr>
          <p:nvPr>
            <p:ph type="title"/>
          </p:nvPr>
        </p:nvSpPr>
        <p:spPr/>
        <p:txBody>
          <a:bodyPr/>
          <a:lstStyle/>
          <a:p>
            <a:r>
              <a:rPr lang="en-US" dirty="0"/>
              <a:t>De </a:t>
            </a:r>
            <a:r>
              <a:rPr lang="en-US" dirty="0" err="1"/>
              <a:t>Brujin</a:t>
            </a:r>
            <a:r>
              <a:rPr lang="en-US" dirty="0"/>
              <a:t> Graphs</a:t>
            </a:r>
          </a:p>
        </p:txBody>
      </p:sp>
      <p:grpSp>
        <p:nvGrpSpPr>
          <p:cNvPr id="10" name="Group 9">
            <a:extLst>
              <a:ext uri="{FF2B5EF4-FFF2-40B4-BE49-F238E27FC236}">
                <a16:creationId xmlns:a16="http://schemas.microsoft.com/office/drawing/2014/main" id="{C4B92003-05AA-73B2-C3FD-BDAEDBBA663D}"/>
              </a:ext>
            </a:extLst>
          </p:cNvPr>
          <p:cNvGrpSpPr/>
          <p:nvPr/>
        </p:nvGrpSpPr>
        <p:grpSpPr>
          <a:xfrm>
            <a:off x="349229" y="2639291"/>
            <a:ext cx="5158501" cy="2057400"/>
            <a:chOff x="4605351" y="716342"/>
            <a:chExt cx="4081449" cy="1690886"/>
          </a:xfrm>
        </p:grpSpPr>
        <p:pic>
          <p:nvPicPr>
            <p:cNvPr id="7" name="Picture 6">
              <a:extLst>
                <a:ext uri="{FF2B5EF4-FFF2-40B4-BE49-F238E27FC236}">
                  <a16:creationId xmlns:a16="http://schemas.microsoft.com/office/drawing/2014/main" id="{6462D3D3-D86C-A5D0-3561-813D9514B590}"/>
                </a:ext>
              </a:extLst>
            </p:cNvPr>
            <p:cNvPicPr>
              <a:picLocks noChangeAspect="1"/>
            </p:cNvPicPr>
            <p:nvPr/>
          </p:nvPicPr>
          <p:blipFill>
            <a:blip r:embed="rId2"/>
            <a:stretch>
              <a:fillRect/>
            </a:stretch>
          </p:blipFill>
          <p:spPr>
            <a:xfrm>
              <a:off x="4605351" y="716342"/>
              <a:ext cx="4081449" cy="1690886"/>
            </a:xfrm>
            <a:prstGeom prst="rect">
              <a:avLst/>
            </a:prstGeom>
          </p:spPr>
        </p:pic>
        <p:pic>
          <p:nvPicPr>
            <p:cNvPr id="9" name="Picture 8">
              <a:extLst>
                <a:ext uri="{FF2B5EF4-FFF2-40B4-BE49-F238E27FC236}">
                  <a16:creationId xmlns:a16="http://schemas.microsoft.com/office/drawing/2014/main" id="{E3A4F131-9B8F-8D65-8AEE-D117D0956BAA}"/>
                </a:ext>
              </a:extLst>
            </p:cNvPr>
            <p:cNvPicPr>
              <a:picLocks noChangeAspect="1"/>
            </p:cNvPicPr>
            <p:nvPr/>
          </p:nvPicPr>
          <p:blipFill>
            <a:blip r:embed="rId3"/>
            <a:stretch>
              <a:fillRect/>
            </a:stretch>
          </p:blipFill>
          <p:spPr>
            <a:xfrm>
              <a:off x="8317312" y="1856508"/>
              <a:ext cx="369487" cy="277115"/>
            </a:xfrm>
            <a:prstGeom prst="rect">
              <a:avLst/>
            </a:prstGeom>
          </p:spPr>
        </p:pic>
      </p:grpSp>
      <p:pic>
        <p:nvPicPr>
          <p:cNvPr id="5" name="Picture 4">
            <a:extLst>
              <a:ext uri="{FF2B5EF4-FFF2-40B4-BE49-F238E27FC236}">
                <a16:creationId xmlns:a16="http://schemas.microsoft.com/office/drawing/2014/main" id="{C17361DC-C2B2-E741-3DB2-496EE6F29AD8}"/>
              </a:ext>
            </a:extLst>
          </p:cNvPr>
          <p:cNvPicPr>
            <a:picLocks noChangeAspect="1"/>
          </p:cNvPicPr>
          <p:nvPr/>
        </p:nvPicPr>
        <p:blipFill>
          <a:blip r:embed="rId4"/>
          <a:stretch>
            <a:fillRect/>
          </a:stretch>
        </p:blipFill>
        <p:spPr>
          <a:xfrm>
            <a:off x="349229" y="836514"/>
            <a:ext cx="5158501" cy="1809704"/>
          </a:xfrm>
          <a:prstGeom prst="rect">
            <a:avLst/>
          </a:prstGeom>
        </p:spPr>
      </p:pic>
      <p:sp>
        <p:nvSpPr>
          <p:cNvPr id="11" name="TextBox 10">
            <a:extLst>
              <a:ext uri="{FF2B5EF4-FFF2-40B4-BE49-F238E27FC236}">
                <a16:creationId xmlns:a16="http://schemas.microsoft.com/office/drawing/2014/main" id="{BB2EC430-D129-7375-A1FC-DD3B5FDDC721}"/>
              </a:ext>
            </a:extLst>
          </p:cNvPr>
          <p:cNvSpPr txBox="1"/>
          <p:nvPr/>
        </p:nvSpPr>
        <p:spPr>
          <a:xfrm>
            <a:off x="5784273" y="836514"/>
            <a:ext cx="314498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De </a:t>
            </a:r>
            <a:r>
              <a:rPr lang="en-US" dirty="0" err="1"/>
              <a:t>Brujin</a:t>
            </a:r>
            <a:r>
              <a:rPr lang="en-US" dirty="0"/>
              <a:t> graphs are a simple mathematical structure that can be used to represent a sequence by sub-sequences</a:t>
            </a:r>
          </a:p>
          <a:p>
            <a:pPr marL="285750" indent="-285750">
              <a:buFont typeface="Arial" panose="020B0604020202020204" pitchFamily="34" charset="0"/>
              <a:buChar char="•"/>
            </a:pPr>
            <a:r>
              <a:rPr lang="en-US" dirty="0"/>
              <a:t>The “colored” version of the </a:t>
            </a:r>
            <a:r>
              <a:rPr lang="en-US" dirty="0" err="1"/>
              <a:t>debrujin</a:t>
            </a:r>
            <a:r>
              <a:rPr lang="en-US" dirty="0"/>
              <a:t> graph represents sets of sequences by different “colors”</a:t>
            </a:r>
          </a:p>
          <a:p>
            <a:pPr marL="285750" indent="-285750">
              <a:buFont typeface="Arial" panose="020B0604020202020204" pitchFamily="34" charset="0"/>
              <a:buChar char="•"/>
            </a:pPr>
            <a:r>
              <a:rPr lang="en-US" dirty="0"/>
              <a:t>We will see these again tomorrow for pseudo-alignment!</a:t>
            </a:r>
          </a:p>
        </p:txBody>
      </p:sp>
    </p:spTree>
    <p:extLst>
      <p:ext uri="{BB962C8B-B14F-4D97-AF65-F5344CB8AC3E}">
        <p14:creationId xmlns:p14="http://schemas.microsoft.com/office/powerpoint/2010/main" val="24456049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Tree>
    <p:extLst>
      <p:ext uri="{BB962C8B-B14F-4D97-AF65-F5344CB8AC3E}">
        <p14:creationId xmlns:p14="http://schemas.microsoft.com/office/powerpoint/2010/main" val="4167202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5293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C61720-A4EE-E533-5A2A-D1E30DA92205}"/>
              </a:ext>
            </a:extLst>
          </p:cNvPr>
          <p:cNvSpPr txBox="1"/>
          <p:nvPr/>
        </p:nvSpPr>
        <p:spPr>
          <a:xfrm>
            <a:off x="1920483" y="3735985"/>
            <a:ext cx="1425390"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A -3’</a:t>
            </a:r>
          </a:p>
        </p:txBody>
      </p:sp>
      <p:cxnSp>
        <p:nvCxnSpPr>
          <p:cNvPr id="9" name="Straight Connector 8">
            <a:extLst>
              <a:ext uri="{FF2B5EF4-FFF2-40B4-BE49-F238E27FC236}">
                <a16:creationId xmlns:a16="http://schemas.microsoft.com/office/drawing/2014/main" id="{790D84EC-1633-2519-E1FC-895DC27D9335}"/>
              </a:ext>
            </a:extLst>
          </p:cNvPr>
          <p:cNvCxnSpPr>
            <a:cxnSpLocks/>
          </p:cNvCxnSpPr>
          <p:nvPr/>
        </p:nvCxnSpPr>
        <p:spPr>
          <a:xfrm flipV="1">
            <a:off x="2140528" y="2281271"/>
            <a:ext cx="290944" cy="519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48078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C61720-A4EE-E533-5A2A-D1E30DA92205}"/>
              </a:ext>
            </a:extLst>
          </p:cNvPr>
          <p:cNvSpPr txBox="1"/>
          <p:nvPr/>
        </p:nvSpPr>
        <p:spPr>
          <a:xfrm>
            <a:off x="1920483" y="3735985"/>
            <a:ext cx="1563248"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AA -3’</a:t>
            </a:r>
          </a:p>
        </p:txBody>
      </p:sp>
      <p:cxnSp>
        <p:nvCxnSpPr>
          <p:cNvPr id="9" name="Straight Connector 8">
            <a:extLst>
              <a:ext uri="{FF2B5EF4-FFF2-40B4-BE49-F238E27FC236}">
                <a16:creationId xmlns:a16="http://schemas.microsoft.com/office/drawing/2014/main" id="{790D84EC-1633-2519-E1FC-895DC27D9335}"/>
              </a:ext>
            </a:extLst>
          </p:cNvPr>
          <p:cNvCxnSpPr>
            <a:cxnSpLocks/>
          </p:cNvCxnSpPr>
          <p:nvPr/>
        </p:nvCxnSpPr>
        <p:spPr>
          <a:xfrm flipV="1">
            <a:off x="2282291" y="2479739"/>
            <a:ext cx="290944" cy="519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7223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CEAFE-6196-4486-E069-7C445B6235EE}"/>
              </a:ext>
            </a:extLst>
          </p:cNvPr>
          <p:cNvSpPr>
            <a:spLocks noGrp="1"/>
          </p:cNvSpPr>
          <p:nvPr>
            <p:ph type="title"/>
          </p:nvPr>
        </p:nvSpPr>
        <p:spPr/>
        <p:txBody>
          <a:bodyPr/>
          <a:lstStyle/>
          <a:p>
            <a:r>
              <a:rPr lang="en-US" dirty="0"/>
              <a:t>Day 1 (July 29, 2024)</a:t>
            </a:r>
          </a:p>
        </p:txBody>
      </p:sp>
      <p:sp>
        <p:nvSpPr>
          <p:cNvPr id="3" name="Content Placeholder 2">
            <a:extLst>
              <a:ext uri="{FF2B5EF4-FFF2-40B4-BE49-F238E27FC236}">
                <a16:creationId xmlns:a16="http://schemas.microsoft.com/office/drawing/2014/main" id="{7A196D3E-AEB9-6C4D-E1BA-3C3BECD37744}"/>
              </a:ext>
            </a:extLst>
          </p:cNvPr>
          <p:cNvSpPr>
            <a:spLocks noGrp="1"/>
          </p:cNvSpPr>
          <p:nvPr>
            <p:ph idx="1"/>
          </p:nvPr>
        </p:nvSpPr>
        <p:spPr>
          <a:xfrm>
            <a:off x="457200" y="820774"/>
            <a:ext cx="8229600" cy="3366299"/>
          </a:xfrm>
        </p:spPr>
        <p:txBody>
          <a:bodyPr/>
          <a:lstStyle/>
          <a:p>
            <a:r>
              <a:rPr lang="en-US" dirty="0"/>
              <a:t>Focus on the basics:</a:t>
            </a:r>
          </a:p>
          <a:p>
            <a:pPr lvl="1"/>
            <a:r>
              <a:rPr lang="en-US" dirty="0"/>
              <a:t>Introduction: </a:t>
            </a:r>
          </a:p>
          <a:p>
            <a:pPr lvl="2"/>
            <a:r>
              <a:rPr lang="en-US" dirty="0"/>
              <a:t>What is/is not Bioinformatics?</a:t>
            </a:r>
          </a:p>
          <a:p>
            <a:pPr lvl="2"/>
            <a:r>
              <a:rPr lang="en-US" dirty="0"/>
              <a:t>Assembly/Human Reference Genome</a:t>
            </a:r>
          </a:p>
          <a:p>
            <a:pPr lvl="1"/>
            <a:r>
              <a:rPr lang="en-US" dirty="0"/>
              <a:t>Tools of Bioinformatics:</a:t>
            </a:r>
          </a:p>
          <a:p>
            <a:pPr lvl="2"/>
            <a:r>
              <a:rPr lang="en-US" dirty="0"/>
              <a:t>Standard File Formats</a:t>
            </a:r>
          </a:p>
          <a:p>
            <a:pPr lvl="2"/>
            <a:r>
              <a:rPr lang="en-US" dirty="0"/>
              <a:t>Genome Browsers</a:t>
            </a:r>
          </a:p>
          <a:p>
            <a:pPr lvl="2"/>
            <a:r>
              <a:rPr lang="en-US" dirty="0"/>
              <a:t>Multiple Sequence Alignment - BLAST</a:t>
            </a:r>
          </a:p>
          <a:p>
            <a:pPr lvl="1"/>
            <a:endParaRPr lang="en-US" dirty="0"/>
          </a:p>
        </p:txBody>
      </p:sp>
    </p:spTree>
    <p:extLst>
      <p:ext uri="{BB962C8B-B14F-4D97-AF65-F5344CB8AC3E}">
        <p14:creationId xmlns:p14="http://schemas.microsoft.com/office/powerpoint/2010/main" val="389356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C61720-A4EE-E533-5A2A-D1E30DA92205}"/>
              </a:ext>
            </a:extLst>
          </p:cNvPr>
          <p:cNvSpPr txBox="1"/>
          <p:nvPr/>
        </p:nvSpPr>
        <p:spPr>
          <a:xfrm>
            <a:off x="1920483" y="3735985"/>
            <a:ext cx="1701107"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AAC -3’</a:t>
            </a:r>
          </a:p>
        </p:txBody>
      </p:sp>
      <p:cxnSp>
        <p:nvCxnSpPr>
          <p:cNvPr id="9" name="Straight Connector 8">
            <a:extLst>
              <a:ext uri="{FF2B5EF4-FFF2-40B4-BE49-F238E27FC236}">
                <a16:creationId xmlns:a16="http://schemas.microsoft.com/office/drawing/2014/main" id="{790D84EC-1633-2519-E1FC-895DC27D9335}"/>
              </a:ext>
            </a:extLst>
          </p:cNvPr>
          <p:cNvCxnSpPr>
            <a:cxnSpLocks/>
          </p:cNvCxnSpPr>
          <p:nvPr/>
        </p:nvCxnSpPr>
        <p:spPr>
          <a:xfrm flipV="1">
            <a:off x="2466587" y="2671120"/>
            <a:ext cx="290944" cy="519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1379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C61720-A4EE-E533-5A2A-D1E30DA92205}"/>
              </a:ext>
            </a:extLst>
          </p:cNvPr>
          <p:cNvSpPr txBox="1"/>
          <p:nvPr/>
        </p:nvSpPr>
        <p:spPr>
          <a:xfrm>
            <a:off x="1920483" y="3735985"/>
            <a:ext cx="1838965"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AACC -3’</a:t>
            </a:r>
          </a:p>
        </p:txBody>
      </p:sp>
      <p:cxnSp>
        <p:nvCxnSpPr>
          <p:cNvPr id="9" name="Straight Connector 8">
            <a:extLst>
              <a:ext uri="{FF2B5EF4-FFF2-40B4-BE49-F238E27FC236}">
                <a16:creationId xmlns:a16="http://schemas.microsoft.com/office/drawing/2014/main" id="{790D84EC-1633-2519-E1FC-895DC27D9335}"/>
              </a:ext>
            </a:extLst>
          </p:cNvPr>
          <p:cNvCxnSpPr>
            <a:cxnSpLocks/>
          </p:cNvCxnSpPr>
          <p:nvPr/>
        </p:nvCxnSpPr>
        <p:spPr>
          <a:xfrm flipV="1">
            <a:off x="2587088" y="2834150"/>
            <a:ext cx="290944" cy="519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3640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C61720-A4EE-E533-5A2A-D1E30DA92205}"/>
              </a:ext>
            </a:extLst>
          </p:cNvPr>
          <p:cNvSpPr txBox="1"/>
          <p:nvPr/>
        </p:nvSpPr>
        <p:spPr>
          <a:xfrm>
            <a:off x="1920483" y="3735985"/>
            <a:ext cx="197682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AACCG -3’</a:t>
            </a:r>
          </a:p>
        </p:txBody>
      </p:sp>
      <p:cxnSp>
        <p:nvCxnSpPr>
          <p:cNvPr id="9" name="Straight Connector 8">
            <a:extLst>
              <a:ext uri="{FF2B5EF4-FFF2-40B4-BE49-F238E27FC236}">
                <a16:creationId xmlns:a16="http://schemas.microsoft.com/office/drawing/2014/main" id="{790D84EC-1633-2519-E1FC-895DC27D9335}"/>
              </a:ext>
            </a:extLst>
          </p:cNvPr>
          <p:cNvCxnSpPr>
            <a:cxnSpLocks/>
          </p:cNvCxnSpPr>
          <p:nvPr/>
        </p:nvCxnSpPr>
        <p:spPr>
          <a:xfrm flipV="1">
            <a:off x="2714677" y="3011357"/>
            <a:ext cx="290944" cy="519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AB11FFD-F1A8-BB39-60E8-A87221522504}"/>
              </a:ext>
            </a:extLst>
          </p:cNvPr>
          <p:cNvCxnSpPr>
            <a:cxnSpLocks/>
          </p:cNvCxnSpPr>
          <p:nvPr/>
        </p:nvCxnSpPr>
        <p:spPr>
          <a:xfrm flipV="1">
            <a:off x="5413670" y="2283912"/>
            <a:ext cx="290944" cy="519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5952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C61720-A4EE-E533-5A2A-D1E30DA92205}"/>
              </a:ext>
            </a:extLst>
          </p:cNvPr>
          <p:cNvSpPr txBox="1"/>
          <p:nvPr/>
        </p:nvSpPr>
        <p:spPr>
          <a:xfrm>
            <a:off x="1920483" y="3735985"/>
            <a:ext cx="211468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AACCGG -3’</a:t>
            </a:r>
          </a:p>
        </p:txBody>
      </p:sp>
      <p:cxnSp>
        <p:nvCxnSpPr>
          <p:cNvPr id="9" name="Straight Connector 8">
            <a:extLst>
              <a:ext uri="{FF2B5EF4-FFF2-40B4-BE49-F238E27FC236}">
                <a16:creationId xmlns:a16="http://schemas.microsoft.com/office/drawing/2014/main" id="{790D84EC-1633-2519-E1FC-895DC27D9335}"/>
              </a:ext>
            </a:extLst>
          </p:cNvPr>
          <p:cNvCxnSpPr>
            <a:cxnSpLocks/>
          </p:cNvCxnSpPr>
          <p:nvPr/>
        </p:nvCxnSpPr>
        <p:spPr>
          <a:xfrm flipV="1">
            <a:off x="2867888" y="3212632"/>
            <a:ext cx="290944" cy="5196"/>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6AB11FFD-F1A8-BB39-60E8-A87221522504}"/>
              </a:ext>
            </a:extLst>
          </p:cNvPr>
          <p:cNvCxnSpPr>
            <a:cxnSpLocks/>
          </p:cNvCxnSpPr>
          <p:nvPr/>
        </p:nvCxnSpPr>
        <p:spPr>
          <a:xfrm flipV="1">
            <a:off x="5555685" y="2481376"/>
            <a:ext cx="290944" cy="519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0285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C61720-A4EE-E533-5A2A-D1E30DA92205}"/>
              </a:ext>
            </a:extLst>
          </p:cNvPr>
          <p:cNvSpPr txBox="1"/>
          <p:nvPr/>
        </p:nvSpPr>
        <p:spPr>
          <a:xfrm>
            <a:off x="1920483" y="3735985"/>
            <a:ext cx="2252540"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AACCGGT -3’</a:t>
            </a:r>
          </a:p>
        </p:txBody>
      </p:sp>
      <p:cxnSp>
        <p:nvCxnSpPr>
          <p:cNvPr id="7" name="Straight Connector 6">
            <a:extLst>
              <a:ext uri="{FF2B5EF4-FFF2-40B4-BE49-F238E27FC236}">
                <a16:creationId xmlns:a16="http://schemas.microsoft.com/office/drawing/2014/main" id="{6AB11FFD-F1A8-BB39-60E8-A87221522504}"/>
              </a:ext>
            </a:extLst>
          </p:cNvPr>
          <p:cNvCxnSpPr>
            <a:cxnSpLocks/>
          </p:cNvCxnSpPr>
          <p:nvPr/>
        </p:nvCxnSpPr>
        <p:spPr>
          <a:xfrm flipV="1">
            <a:off x="5717265" y="2664886"/>
            <a:ext cx="290944" cy="519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6962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C61720-A4EE-E533-5A2A-D1E30DA92205}"/>
              </a:ext>
            </a:extLst>
          </p:cNvPr>
          <p:cNvSpPr txBox="1"/>
          <p:nvPr/>
        </p:nvSpPr>
        <p:spPr>
          <a:xfrm>
            <a:off x="1920483" y="3735985"/>
            <a:ext cx="2390398"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AACCGGTT -3’</a:t>
            </a:r>
          </a:p>
        </p:txBody>
      </p:sp>
      <p:cxnSp>
        <p:nvCxnSpPr>
          <p:cNvPr id="7" name="Straight Connector 6">
            <a:extLst>
              <a:ext uri="{FF2B5EF4-FFF2-40B4-BE49-F238E27FC236}">
                <a16:creationId xmlns:a16="http://schemas.microsoft.com/office/drawing/2014/main" id="{6AB11FFD-F1A8-BB39-60E8-A87221522504}"/>
              </a:ext>
            </a:extLst>
          </p:cNvPr>
          <p:cNvCxnSpPr>
            <a:cxnSpLocks/>
          </p:cNvCxnSpPr>
          <p:nvPr/>
        </p:nvCxnSpPr>
        <p:spPr>
          <a:xfrm flipV="1">
            <a:off x="5846629" y="2915189"/>
            <a:ext cx="290944" cy="519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57776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28810-B9D1-F161-6761-2E332D15CA66}"/>
              </a:ext>
            </a:extLst>
          </p:cNvPr>
          <p:cNvSpPr>
            <a:spLocks noGrp="1"/>
          </p:cNvSpPr>
          <p:nvPr>
            <p:ph type="title"/>
          </p:nvPr>
        </p:nvSpPr>
        <p:spPr/>
        <p:txBody>
          <a:bodyPr/>
          <a:lstStyle/>
          <a:p>
            <a:r>
              <a:rPr lang="en-US" dirty="0"/>
              <a:t>De </a:t>
            </a:r>
            <a:r>
              <a:rPr lang="en-US" dirty="0" err="1"/>
              <a:t>Brujin</a:t>
            </a:r>
            <a:r>
              <a:rPr lang="en-US" dirty="0"/>
              <a:t> Graph Assembly</a:t>
            </a:r>
          </a:p>
        </p:txBody>
      </p:sp>
      <p:sp>
        <p:nvSpPr>
          <p:cNvPr id="4" name="TextBox 3">
            <a:extLst>
              <a:ext uri="{FF2B5EF4-FFF2-40B4-BE49-F238E27FC236}">
                <a16:creationId xmlns:a16="http://schemas.microsoft.com/office/drawing/2014/main" id="{8A43619D-924F-41DA-0F53-F020E513166C}"/>
              </a:ext>
            </a:extLst>
          </p:cNvPr>
          <p:cNvSpPr txBox="1"/>
          <p:nvPr/>
        </p:nvSpPr>
        <p:spPr>
          <a:xfrm>
            <a:off x="1530927" y="1330036"/>
            <a:ext cx="2803973"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 AACCGGTTA – 3’</a:t>
            </a:r>
          </a:p>
        </p:txBody>
      </p:sp>
      <p:sp>
        <p:nvSpPr>
          <p:cNvPr id="5" name="TextBox 4">
            <a:extLst>
              <a:ext uri="{FF2B5EF4-FFF2-40B4-BE49-F238E27FC236}">
                <a16:creationId xmlns:a16="http://schemas.microsoft.com/office/drawing/2014/main" id="{93DDC3A1-EC61-B8A1-8A9A-C375C07C2B73}"/>
              </a:ext>
            </a:extLst>
          </p:cNvPr>
          <p:cNvSpPr txBox="1"/>
          <p:nvPr/>
        </p:nvSpPr>
        <p:spPr>
          <a:xfrm>
            <a:off x="4809100" y="1330036"/>
            <a:ext cx="2528256"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–GGTTATAC – 3’</a:t>
            </a:r>
          </a:p>
        </p:txBody>
      </p:sp>
      <p:sp>
        <p:nvSpPr>
          <p:cNvPr id="6" name="TextBox 5">
            <a:extLst>
              <a:ext uri="{FF2B5EF4-FFF2-40B4-BE49-F238E27FC236}">
                <a16:creationId xmlns:a16="http://schemas.microsoft.com/office/drawing/2014/main" id="{9930693F-46F8-F635-7AA2-2F75DEDCDF35}"/>
              </a:ext>
            </a:extLst>
          </p:cNvPr>
          <p:cNvSpPr txBox="1"/>
          <p:nvPr/>
        </p:nvSpPr>
        <p:spPr>
          <a:xfrm>
            <a:off x="2140528" y="201674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AACC</a:t>
            </a:r>
            <a:endParaRPr lang="en-US" dirty="0"/>
          </a:p>
        </p:txBody>
      </p:sp>
      <p:sp>
        <p:nvSpPr>
          <p:cNvPr id="8" name="TextBox 7">
            <a:extLst>
              <a:ext uri="{FF2B5EF4-FFF2-40B4-BE49-F238E27FC236}">
                <a16:creationId xmlns:a16="http://schemas.microsoft.com/office/drawing/2014/main" id="{5F8DEAB2-1FA7-7EAD-48CA-877AC1D5857A}"/>
              </a:ext>
            </a:extLst>
          </p:cNvPr>
          <p:cNvSpPr txBox="1"/>
          <p:nvPr/>
        </p:nvSpPr>
        <p:spPr>
          <a:xfrm>
            <a:off x="2286000" y="2199679"/>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ACCG</a:t>
            </a:r>
            <a:endParaRPr lang="en-US" dirty="0"/>
          </a:p>
        </p:txBody>
      </p:sp>
      <p:sp>
        <p:nvSpPr>
          <p:cNvPr id="10" name="TextBox 9">
            <a:extLst>
              <a:ext uri="{FF2B5EF4-FFF2-40B4-BE49-F238E27FC236}">
                <a16:creationId xmlns:a16="http://schemas.microsoft.com/office/drawing/2014/main" id="{60738FB8-1BCB-CC1D-5206-8BFDE7D9A817}"/>
              </a:ext>
            </a:extLst>
          </p:cNvPr>
          <p:cNvSpPr txBox="1"/>
          <p:nvPr/>
        </p:nvSpPr>
        <p:spPr>
          <a:xfrm>
            <a:off x="2431472" y="238261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CCGG</a:t>
            </a:r>
            <a:endParaRPr lang="en-US" dirty="0"/>
          </a:p>
        </p:txBody>
      </p:sp>
      <p:sp>
        <p:nvSpPr>
          <p:cNvPr id="12" name="TextBox 11">
            <a:extLst>
              <a:ext uri="{FF2B5EF4-FFF2-40B4-BE49-F238E27FC236}">
                <a16:creationId xmlns:a16="http://schemas.microsoft.com/office/drawing/2014/main" id="{6B7B50F3-8B83-6B42-B101-7E69281A0E57}"/>
              </a:ext>
            </a:extLst>
          </p:cNvPr>
          <p:cNvSpPr txBox="1"/>
          <p:nvPr/>
        </p:nvSpPr>
        <p:spPr>
          <a:xfrm>
            <a:off x="2576944" y="2565547"/>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CGGT</a:t>
            </a:r>
            <a:endParaRPr lang="en-US" dirty="0"/>
          </a:p>
        </p:txBody>
      </p:sp>
      <p:sp>
        <p:nvSpPr>
          <p:cNvPr id="14" name="TextBox 13">
            <a:extLst>
              <a:ext uri="{FF2B5EF4-FFF2-40B4-BE49-F238E27FC236}">
                <a16:creationId xmlns:a16="http://schemas.microsoft.com/office/drawing/2014/main" id="{14DB9720-0963-2448-26E4-68208756AAA3}"/>
              </a:ext>
            </a:extLst>
          </p:cNvPr>
          <p:cNvSpPr txBox="1"/>
          <p:nvPr/>
        </p:nvSpPr>
        <p:spPr>
          <a:xfrm>
            <a:off x="2722416" y="2739183"/>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16" name="TextBox 15">
            <a:extLst>
              <a:ext uri="{FF2B5EF4-FFF2-40B4-BE49-F238E27FC236}">
                <a16:creationId xmlns:a16="http://schemas.microsoft.com/office/drawing/2014/main" id="{37D07495-1ADD-CA90-AEA5-F5F414FFAFF1}"/>
              </a:ext>
            </a:extLst>
          </p:cNvPr>
          <p:cNvSpPr txBox="1"/>
          <p:nvPr/>
        </p:nvSpPr>
        <p:spPr>
          <a:xfrm>
            <a:off x="2867888" y="2920385"/>
            <a:ext cx="768929"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18" name="TextBox 17">
            <a:extLst>
              <a:ext uri="{FF2B5EF4-FFF2-40B4-BE49-F238E27FC236}">
                <a16:creationId xmlns:a16="http://schemas.microsoft.com/office/drawing/2014/main" id="{72FA6EC2-848C-0227-4CE8-8C47E4508578}"/>
              </a:ext>
            </a:extLst>
          </p:cNvPr>
          <p:cNvSpPr txBox="1"/>
          <p:nvPr/>
        </p:nvSpPr>
        <p:spPr>
          <a:xfrm>
            <a:off x="5413670" y="2021302"/>
            <a:ext cx="45720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GGTT</a:t>
            </a:r>
            <a:endParaRPr lang="en-US" dirty="0"/>
          </a:p>
        </p:txBody>
      </p:sp>
      <p:sp>
        <p:nvSpPr>
          <p:cNvPr id="20" name="TextBox 19">
            <a:extLst>
              <a:ext uri="{FF2B5EF4-FFF2-40B4-BE49-F238E27FC236}">
                <a16:creationId xmlns:a16="http://schemas.microsoft.com/office/drawing/2014/main" id="{248A853C-6729-1F47-841C-4B7BA3C8BD39}"/>
              </a:ext>
            </a:extLst>
          </p:cNvPr>
          <p:cNvSpPr txBox="1"/>
          <p:nvPr/>
        </p:nvSpPr>
        <p:spPr>
          <a:xfrm>
            <a:off x="5559142" y="2196215"/>
            <a:ext cx="4966854"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GTTA</a:t>
            </a:r>
            <a:endParaRPr lang="en-US" dirty="0"/>
          </a:p>
        </p:txBody>
      </p:sp>
      <p:sp>
        <p:nvSpPr>
          <p:cNvPr id="22" name="TextBox 21">
            <a:extLst>
              <a:ext uri="{FF2B5EF4-FFF2-40B4-BE49-F238E27FC236}">
                <a16:creationId xmlns:a16="http://schemas.microsoft.com/office/drawing/2014/main" id="{DBCEE0FE-1743-5F32-B533-4F835479A73F}"/>
              </a:ext>
            </a:extLst>
          </p:cNvPr>
          <p:cNvSpPr txBox="1"/>
          <p:nvPr/>
        </p:nvSpPr>
        <p:spPr>
          <a:xfrm>
            <a:off x="5704614" y="2393288"/>
            <a:ext cx="5264726"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TTAT</a:t>
            </a:r>
            <a:endParaRPr lang="en-US" dirty="0"/>
          </a:p>
        </p:txBody>
      </p:sp>
      <p:sp>
        <p:nvSpPr>
          <p:cNvPr id="24" name="TextBox 23">
            <a:extLst>
              <a:ext uri="{FF2B5EF4-FFF2-40B4-BE49-F238E27FC236}">
                <a16:creationId xmlns:a16="http://schemas.microsoft.com/office/drawing/2014/main" id="{6D0B9E4F-95E7-3DF9-1D2C-C76C964893BC}"/>
              </a:ext>
            </a:extLst>
          </p:cNvPr>
          <p:cNvSpPr txBox="1"/>
          <p:nvPr/>
        </p:nvSpPr>
        <p:spPr>
          <a:xfrm>
            <a:off x="5846629" y="2575145"/>
            <a:ext cx="5486400"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TATA</a:t>
            </a:r>
            <a:endParaRPr lang="en-US" dirty="0"/>
          </a:p>
        </p:txBody>
      </p:sp>
      <p:sp>
        <p:nvSpPr>
          <p:cNvPr id="26" name="TextBox 25">
            <a:extLst>
              <a:ext uri="{FF2B5EF4-FFF2-40B4-BE49-F238E27FC236}">
                <a16:creationId xmlns:a16="http://schemas.microsoft.com/office/drawing/2014/main" id="{B6226E6C-8CA0-B2AA-BB54-7539B3ADE153}"/>
              </a:ext>
            </a:extLst>
          </p:cNvPr>
          <p:cNvSpPr txBox="1"/>
          <p:nvPr/>
        </p:nvSpPr>
        <p:spPr>
          <a:xfrm>
            <a:off x="5992101" y="2774035"/>
            <a:ext cx="5667152" cy="369332"/>
          </a:xfrm>
          <a:prstGeom prst="rect">
            <a:avLst/>
          </a:prstGeom>
          <a:noFill/>
        </p:spPr>
        <p:txBody>
          <a:bodyPr wrap="square">
            <a:spAutoFit/>
          </a:bodyPr>
          <a:lstStyle/>
          <a:p>
            <a:r>
              <a:rPr lang="en-US" dirty="0">
                <a:latin typeface="Courier New" panose="02070309020205020404" pitchFamily="49" charset="0"/>
                <a:cs typeface="Courier New" panose="02070309020205020404" pitchFamily="49" charset="0"/>
              </a:rPr>
              <a:t>ATAC</a:t>
            </a:r>
            <a:endParaRPr lang="en-US" dirty="0"/>
          </a:p>
        </p:txBody>
      </p:sp>
      <p:sp>
        <p:nvSpPr>
          <p:cNvPr id="27" name="Rectangle 26">
            <a:extLst>
              <a:ext uri="{FF2B5EF4-FFF2-40B4-BE49-F238E27FC236}">
                <a16:creationId xmlns:a16="http://schemas.microsoft.com/office/drawing/2014/main" id="{92B58C39-A50B-2A10-865C-8FA76ECDF324}"/>
              </a:ext>
            </a:extLst>
          </p:cNvPr>
          <p:cNvSpPr/>
          <p:nvPr/>
        </p:nvSpPr>
        <p:spPr>
          <a:xfrm>
            <a:off x="2815936" y="28282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8" name="Rectangle 27">
            <a:extLst>
              <a:ext uri="{FF2B5EF4-FFF2-40B4-BE49-F238E27FC236}">
                <a16:creationId xmlns:a16="http://schemas.microsoft.com/office/drawing/2014/main" id="{5801C847-EA6C-CDCA-D417-EF4B6E691381}"/>
              </a:ext>
            </a:extLst>
          </p:cNvPr>
          <p:cNvSpPr/>
          <p:nvPr/>
        </p:nvSpPr>
        <p:spPr>
          <a:xfrm>
            <a:off x="5474902" y="21083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9" name="Rectangle 28">
            <a:extLst>
              <a:ext uri="{FF2B5EF4-FFF2-40B4-BE49-F238E27FC236}">
                <a16:creationId xmlns:a16="http://schemas.microsoft.com/office/drawing/2014/main" id="{7D4CD77A-D12E-31B3-DB01-29A94670DA63}"/>
              </a:ext>
            </a:extLst>
          </p:cNvPr>
          <p:cNvSpPr/>
          <p:nvPr/>
        </p:nvSpPr>
        <p:spPr>
          <a:xfrm>
            <a:off x="5627302" y="2260753"/>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30" name="Rectangle 29">
            <a:extLst>
              <a:ext uri="{FF2B5EF4-FFF2-40B4-BE49-F238E27FC236}">
                <a16:creationId xmlns:a16="http://schemas.microsoft.com/office/drawing/2014/main" id="{7DB13DDF-F117-B07C-D92D-7A6E30EBC252}"/>
              </a:ext>
            </a:extLst>
          </p:cNvPr>
          <p:cNvSpPr/>
          <p:nvPr/>
        </p:nvSpPr>
        <p:spPr>
          <a:xfrm>
            <a:off x="2968336" y="2980660"/>
            <a:ext cx="586483" cy="19138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32" name="Straight Connector 31">
            <a:extLst>
              <a:ext uri="{FF2B5EF4-FFF2-40B4-BE49-F238E27FC236}">
                <a16:creationId xmlns:a16="http://schemas.microsoft.com/office/drawing/2014/main" id="{39C92DAC-C8FA-3A3C-F2BA-B283FC87E491}"/>
              </a:ext>
            </a:extLst>
          </p:cNvPr>
          <p:cNvCxnSpPr>
            <a:stCxn id="27" idx="3"/>
            <a:endCxn id="28" idx="1"/>
          </p:cNvCxnSpPr>
          <p:nvPr/>
        </p:nvCxnSpPr>
        <p:spPr>
          <a:xfrm flipV="1">
            <a:off x="3402419" y="2204047"/>
            <a:ext cx="2072483" cy="719907"/>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DFF6A61-FDDA-88C2-FCF4-991F4E1980FE}"/>
              </a:ext>
            </a:extLst>
          </p:cNvPr>
          <p:cNvCxnSpPr>
            <a:stCxn id="30" idx="3"/>
            <a:endCxn id="20" idx="1"/>
          </p:cNvCxnSpPr>
          <p:nvPr/>
        </p:nvCxnSpPr>
        <p:spPr>
          <a:xfrm flipV="1">
            <a:off x="3554819" y="2356447"/>
            <a:ext cx="2072483" cy="719907"/>
          </a:xfrm>
          <a:prstGeom prst="line">
            <a:avLst/>
          </a:prstGeom>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A3C61720-A4EE-E533-5A2A-D1E30DA92205}"/>
              </a:ext>
            </a:extLst>
          </p:cNvPr>
          <p:cNvSpPr txBox="1"/>
          <p:nvPr/>
        </p:nvSpPr>
        <p:spPr>
          <a:xfrm>
            <a:off x="1920483" y="3735985"/>
            <a:ext cx="2941831"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5’- AACCGGTTATAC -3’</a:t>
            </a:r>
          </a:p>
        </p:txBody>
      </p:sp>
      <p:cxnSp>
        <p:nvCxnSpPr>
          <p:cNvPr id="7" name="Straight Connector 6">
            <a:extLst>
              <a:ext uri="{FF2B5EF4-FFF2-40B4-BE49-F238E27FC236}">
                <a16:creationId xmlns:a16="http://schemas.microsoft.com/office/drawing/2014/main" id="{6AB11FFD-F1A8-BB39-60E8-A87221522504}"/>
              </a:ext>
            </a:extLst>
          </p:cNvPr>
          <p:cNvCxnSpPr>
            <a:cxnSpLocks/>
          </p:cNvCxnSpPr>
          <p:nvPr/>
        </p:nvCxnSpPr>
        <p:spPr>
          <a:xfrm>
            <a:off x="5994528" y="3094073"/>
            <a:ext cx="68271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94778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B8E9-8398-4DA6-9AFC-AD76F47FE165}"/>
              </a:ext>
            </a:extLst>
          </p:cNvPr>
          <p:cNvSpPr>
            <a:spLocks noGrp="1"/>
          </p:cNvSpPr>
          <p:nvPr>
            <p:ph type="title"/>
          </p:nvPr>
        </p:nvSpPr>
        <p:spPr/>
        <p:txBody>
          <a:bodyPr/>
          <a:lstStyle/>
          <a:p>
            <a:r>
              <a:rPr lang="en-US" dirty="0"/>
              <a:t>Building Reference Genome</a:t>
            </a:r>
          </a:p>
        </p:txBody>
      </p:sp>
      <p:sp>
        <p:nvSpPr>
          <p:cNvPr id="4" name="Content Placeholder 3">
            <a:extLst>
              <a:ext uri="{FF2B5EF4-FFF2-40B4-BE49-F238E27FC236}">
                <a16:creationId xmlns:a16="http://schemas.microsoft.com/office/drawing/2014/main" id="{0BF9B25D-47EF-81F2-2C6E-F5F226DA4731}"/>
              </a:ext>
            </a:extLst>
          </p:cNvPr>
          <p:cNvSpPr>
            <a:spLocks noGrp="1"/>
          </p:cNvSpPr>
          <p:nvPr>
            <p:ph idx="1"/>
          </p:nvPr>
        </p:nvSpPr>
        <p:spPr/>
        <p:txBody>
          <a:bodyPr/>
          <a:lstStyle/>
          <a:p>
            <a:r>
              <a:rPr lang="en-US" sz="2800" dirty="0"/>
              <a:t>Reference Genomes</a:t>
            </a:r>
          </a:p>
          <a:p>
            <a:pPr lvl="1"/>
            <a:r>
              <a:rPr lang="en-US" sz="2400" dirty="0"/>
              <a:t>summarize information from multiple organisms,</a:t>
            </a:r>
          </a:p>
          <a:p>
            <a:pPr lvl="1"/>
            <a:r>
              <a:rPr lang="en-US" sz="2400" dirty="0"/>
              <a:t>are usually haploid (exception discussed later),</a:t>
            </a:r>
          </a:p>
          <a:p>
            <a:pPr lvl="1"/>
            <a:r>
              <a:rPr lang="en-US" sz="2400" dirty="0"/>
              <a:t>present an idealized sequence (by consensus),</a:t>
            </a:r>
          </a:p>
          <a:p>
            <a:pPr lvl="1"/>
            <a:r>
              <a:rPr lang="en-US" sz="2400" dirty="0"/>
              <a:t>and built using De Novo Sequence Assembly approaches</a:t>
            </a:r>
          </a:p>
          <a:p>
            <a:pPr lvl="2"/>
            <a:r>
              <a:rPr lang="en-US" dirty="0" err="1"/>
              <a:t>SPAdes</a:t>
            </a:r>
            <a:endParaRPr lang="en-US" dirty="0"/>
          </a:p>
          <a:p>
            <a:pPr lvl="2"/>
            <a:r>
              <a:rPr lang="en-US" dirty="0"/>
              <a:t>Abyss </a:t>
            </a:r>
          </a:p>
          <a:p>
            <a:pPr lvl="2"/>
            <a:endParaRPr lang="en-US" dirty="0"/>
          </a:p>
          <a:p>
            <a:pPr lvl="1"/>
            <a:endParaRPr lang="en-US" sz="2400" dirty="0"/>
          </a:p>
        </p:txBody>
      </p:sp>
    </p:spTree>
    <p:extLst>
      <p:ext uri="{BB962C8B-B14F-4D97-AF65-F5344CB8AC3E}">
        <p14:creationId xmlns:p14="http://schemas.microsoft.com/office/powerpoint/2010/main" val="4254943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303F0-52EB-CF9D-2E37-4C016648770B}"/>
              </a:ext>
            </a:extLst>
          </p:cNvPr>
          <p:cNvSpPr>
            <a:spLocks noGrp="1"/>
          </p:cNvSpPr>
          <p:nvPr>
            <p:ph type="title"/>
          </p:nvPr>
        </p:nvSpPr>
        <p:spPr/>
        <p:txBody>
          <a:bodyPr/>
          <a:lstStyle/>
          <a:p>
            <a:r>
              <a:rPr lang="en-US" dirty="0"/>
              <a:t>Abyss tutorial</a:t>
            </a:r>
          </a:p>
        </p:txBody>
      </p:sp>
      <p:sp>
        <p:nvSpPr>
          <p:cNvPr id="3" name="Content Placeholder 2">
            <a:extLst>
              <a:ext uri="{FF2B5EF4-FFF2-40B4-BE49-F238E27FC236}">
                <a16:creationId xmlns:a16="http://schemas.microsoft.com/office/drawing/2014/main" id="{90AA7B47-EEDB-240F-CEA1-DD1951C57BDD}"/>
              </a:ext>
            </a:extLst>
          </p:cNvPr>
          <p:cNvSpPr>
            <a:spLocks noGrp="1"/>
          </p:cNvSpPr>
          <p:nvPr>
            <p:ph idx="1"/>
          </p:nvPr>
        </p:nvSpPr>
        <p:spPr/>
        <p:txBody>
          <a:bodyPr/>
          <a:lstStyle/>
          <a:p>
            <a:r>
              <a:rPr lang="en-US" dirty="0"/>
              <a:t>Install abyss software: </a:t>
            </a:r>
          </a:p>
          <a:p>
            <a:pPr lvl="1"/>
            <a:r>
              <a:rPr lang="en-US" dirty="0" err="1"/>
              <a:t>sudo</a:t>
            </a:r>
            <a:r>
              <a:rPr lang="en-US" dirty="0"/>
              <a:t> apt-get install abyss</a:t>
            </a:r>
          </a:p>
        </p:txBody>
      </p:sp>
      <p:pic>
        <p:nvPicPr>
          <p:cNvPr id="5" name="Picture 4">
            <a:extLst>
              <a:ext uri="{FF2B5EF4-FFF2-40B4-BE49-F238E27FC236}">
                <a16:creationId xmlns:a16="http://schemas.microsoft.com/office/drawing/2014/main" id="{1E342524-6217-30E8-BD0E-31758C62FA32}"/>
              </a:ext>
            </a:extLst>
          </p:cNvPr>
          <p:cNvPicPr>
            <a:picLocks noChangeAspect="1"/>
          </p:cNvPicPr>
          <p:nvPr/>
        </p:nvPicPr>
        <p:blipFill>
          <a:blip r:embed="rId2"/>
          <a:stretch>
            <a:fillRect/>
          </a:stretch>
        </p:blipFill>
        <p:spPr>
          <a:xfrm>
            <a:off x="741217" y="2271611"/>
            <a:ext cx="6338455" cy="2294839"/>
          </a:xfrm>
          <a:prstGeom prst="rect">
            <a:avLst/>
          </a:prstGeom>
        </p:spPr>
      </p:pic>
    </p:spTree>
    <p:extLst>
      <p:ext uri="{BB962C8B-B14F-4D97-AF65-F5344CB8AC3E}">
        <p14:creationId xmlns:p14="http://schemas.microsoft.com/office/powerpoint/2010/main" val="15851457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CDA25-F023-947D-E20B-44F45B44C3B4}"/>
              </a:ext>
            </a:extLst>
          </p:cNvPr>
          <p:cNvSpPr>
            <a:spLocks noGrp="1"/>
          </p:cNvSpPr>
          <p:nvPr>
            <p:ph type="title"/>
          </p:nvPr>
        </p:nvSpPr>
        <p:spPr/>
        <p:txBody>
          <a:bodyPr/>
          <a:lstStyle/>
          <a:p>
            <a:r>
              <a:rPr lang="en-US" dirty="0"/>
              <a:t>Abyss tutorial</a:t>
            </a:r>
          </a:p>
        </p:txBody>
      </p:sp>
      <p:sp>
        <p:nvSpPr>
          <p:cNvPr id="3" name="Content Placeholder 2">
            <a:extLst>
              <a:ext uri="{FF2B5EF4-FFF2-40B4-BE49-F238E27FC236}">
                <a16:creationId xmlns:a16="http://schemas.microsoft.com/office/drawing/2014/main" id="{5FF7A263-1813-8983-7A2D-D21A82DF4520}"/>
              </a:ext>
            </a:extLst>
          </p:cNvPr>
          <p:cNvSpPr>
            <a:spLocks noGrp="1"/>
          </p:cNvSpPr>
          <p:nvPr>
            <p:ph idx="1"/>
          </p:nvPr>
        </p:nvSpPr>
        <p:spPr/>
        <p:txBody>
          <a:bodyPr/>
          <a:lstStyle/>
          <a:p>
            <a:r>
              <a:rPr lang="en-US" sz="2000" dirty="0"/>
              <a:t>Download Sars-Cov-2 genome: </a:t>
            </a:r>
          </a:p>
          <a:p>
            <a:pPr lvl="1"/>
            <a:r>
              <a:rPr lang="en-US" sz="1800" dirty="0">
                <a:hlinkClick r:id="rId2"/>
              </a:rPr>
              <a:t>https://www.ncbi.nlm.nih.gov/nuccore/NC_045512.2?report=fasta</a:t>
            </a:r>
            <a:r>
              <a:rPr lang="en-US" sz="1800" dirty="0"/>
              <a:t> </a:t>
            </a:r>
          </a:p>
          <a:p>
            <a:pPr lvl="1"/>
            <a:endParaRPr lang="en-US" dirty="0"/>
          </a:p>
        </p:txBody>
      </p:sp>
      <p:pic>
        <p:nvPicPr>
          <p:cNvPr id="5" name="Picture 4">
            <a:extLst>
              <a:ext uri="{FF2B5EF4-FFF2-40B4-BE49-F238E27FC236}">
                <a16:creationId xmlns:a16="http://schemas.microsoft.com/office/drawing/2014/main" id="{C1E79851-5275-D437-64DA-D0C770C09A76}"/>
              </a:ext>
            </a:extLst>
          </p:cNvPr>
          <p:cNvPicPr>
            <a:picLocks noChangeAspect="1"/>
          </p:cNvPicPr>
          <p:nvPr/>
        </p:nvPicPr>
        <p:blipFill>
          <a:blip r:embed="rId3"/>
          <a:stretch>
            <a:fillRect/>
          </a:stretch>
        </p:blipFill>
        <p:spPr>
          <a:xfrm>
            <a:off x="1711035" y="1865681"/>
            <a:ext cx="4754349" cy="2700769"/>
          </a:xfrm>
          <a:prstGeom prst="rect">
            <a:avLst/>
          </a:prstGeom>
        </p:spPr>
      </p:pic>
      <p:sp>
        <p:nvSpPr>
          <p:cNvPr id="6" name="Rectangle 5">
            <a:extLst>
              <a:ext uri="{FF2B5EF4-FFF2-40B4-BE49-F238E27FC236}">
                <a16:creationId xmlns:a16="http://schemas.microsoft.com/office/drawing/2014/main" id="{1D2B9007-DFD5-7FB6-303D-FCE41ED2299B}"/>
              </a:ext>
            </a:extLst>
          </p:cNvPr>
          <p:cNvSpPr/>
          <p:nvPr/>
        </p:nvSpPr>
        <p:spPr>
          <a:xfrm>
            <a:off x="5841930" y="2957945"/>
            <a:ext cx="623454" cy="21474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14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4CA1A-29AC-0C50-022C-8A7F03E53D3A}"/>
              </a:ext>
            </a:extLst>
          </p:cNvPr>
          <p:cNvSpPr>
            <a:spLocks noGrp="1"/>
          </p:cNvSpPr>
          <p:nvPr>
            <p:ph type="title"/>
          </p:nvPr>
        </p:nvSpPr>
        <p:spPr/>
        <p:txBody>
          <a:bodyPr>
            <a:normAutofit/>
          </a:bodyPr>
          <a:lstStyle/>
          <a:p>
            <a:r>
              <a:rPr lang="en-US" dirty="0"/>
              <a:t>Day 2 (July 30, 2024)</a:t>
            </a:r>
          </a:p>
        </p:txBody>
      </p:sp>
      <p:sp>
        <p:nvSpPr>
          <p:cNvPr id="3" name="Content Placeholder 2">
            <a:extLst>
              <a:ext uri="{FF2B5EF4-FFF2-40B4-BE49-F238E27FC236}">
                <a16:creationId xmlns:a16="http://schemas.microsoft.com/office/drawing/2014/main" id="{7E2EDF64-56A1-5C46-92CD-1CF49F598E32}"/>
              </a:ext>
            </a:extLst>
          </p:cNvPr>
          <p:cNvSpPr>
            <a:spLocks noGrp="1"/>
          </p:cNvSpPr>
          <p:nvPr>
            <p:ph idx="1"/>
          </p:nvPr>
        </p:nvSpPr>
        <p:spPr>
          <a:xfrm>
            <a:off x="457200" y="888600"/>
            <a:ext cx="8229600" cy="3366299"/>
          </a:xfrm>
        </p:spPr>
        <p:txBody>
          <a:bodyPr/>
          <a:lstStyle/>
          <a:p>
            <a:r>
              <a:rPr lang="en-US" dirty="0"/>
              <a:t>Command-line Tools: </a:t>
            </a:r>
          </a:p>
          <a:p>
            <a:pPr lvl="1"/>
            <a:r>
              <a:rPr lang="en-US" dirty="0"/>
              <a:t>Review of Day 1</a:t>
            </a:r>
          </a:p>
          <a:p>
            <a:pPr lvl="1"/>
            <a:r>
              <a:rPr lang="en-US" dirty="0"/>
              <a:t>Linux – History and Basic Utilities</a:t>
            </a:r>
          </a:p>
          <a:p>
            <a:pPr lvl="1"/>
            <a:r>
              <a:rPr lang="en-US" dirty="0"/>
              <a:t>Sequence Aligners – HISAT2 </a:t>
            </a:r>
          </a:p>
          <a:p>
            <a:pPr lvl="1"/>
            <a:r>
              <a:rPr lang="en-US" dirty="0"/>
              <a:t>SAMTOOLS and BCFTOOLS </a:t>
            </a:r>
          </a:p>
          <a:p>
            <a:r>
              <a:rPr lang="en-US" dirty="0"/>
              <a:t>R Tools: </a:t>
            </a:r>
          </a:p>
          <a:p>
            <a:pPr lvl="1"/>
            <a:r>
              <a:rPr lang="en-US" dirty="0"/>
              <a:t>DESeq2</a:t>
            </a:r>
          </a:p>
        </p:txBody>
      </p:sp>
    </p:spTree>
    <p:extLst>
      <p:ext uri="{BB962C8B-B14F-4D97-AF65-F5344CB8AC3E}">
        <p14:creationId xmlns:p14="http://schemas.microsoft.com/office/powerpoint/2010/main" val="20093970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5465C-F12B-B3E1-053D-B94938FF5B1C}"/>
              </a:ext>
            </a:extLst>
          </p:cNvPr>
          <p:cNvSpPr>
            <a:spLocks noGrp="1"/>
          </p:cNvSpPr>
          <p:nvPr>
            <p:ph type="title"/>
          </p:nvPr>
        </p:nvSpPr>
        <p:spPr/>
        <p:txBody>
          <a:bodyPr/>
          <a:lstStyle/>
          <a:p>
            <a:r>
              <a:rPr lang="en-US" dirty="0"/>
              <a:t>Abyss Tutorial</a:t>
            </a:r>
          </a:p>
        </p:txBody>
      </p:sp>
      <p:pic>
        <p:nvPicPr>
          <p:cNvPr id="5" name="Picture 4">
            <a:extLst>
              <a:ext uri="{FF2B5EF4-FFF2-40B4-BE49-F238E27FC236}">
                <a16:creationId xmlns:a16="http://schemas.microsoft.com/office/drawing/2014/main" id="{E7E7D89A-F444-EC27-6541-F7C3D941D9C2}"/>
              </a:ext>
            </a:extLst>
          </p:cNvPr>
          <p:cNvPicPr>
            <a:picLocks noChangeAspect="1"/>
          </p:cNvPicPr>
          <p:nvPr/>
        </p:nvPicPr>
        <p:blipFill>
          <a:blip r:embed="rId2"/>
          <a:stretch>
            <a:fillRect/>
          </a:stretch>
        </p:blipFill>
        <p:spPr>
          <a:xfrm>
            <a:off x="1950315" y="1063229"/>
            <a:ext cx="5243369" cy="3453245"/>
          </a:xfrm>
          <a:prstGeom prst="rect">
            <a:avLst/>
          </a:prstGeom>
        </p:spPr>
      </p:pic>
      <p:sp>
        <p:nvSpPr>
          <p:cNvPr id="6" name="Rectangle 5">
            <a:extLst>
              <a:ext uri="{FF2B5EF4-FFF2-40B4-BE49-F238E27FC236}">
                <a16:creationId xmlns:a16="http://schemas.microsoft.com/office/drawing/2014/main" id="{67B13EC0-3427-DC00-3D2A-FCD0B766839E}"/>
              </a:ext>
            </a:extLst>
          </p:cNvPr>
          <p:cNvSpPr/>
          <p:nvPr/>
        </p:nvSpPr>
        <p:spPr>
          <a:xfrm>
            <a:off x="5481711" y="3796145"/>
            <a:ext cx="623454" cy="214746"/>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0882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80036-8A82-2CE5-4978-04FB5D20F40B}"/>
              </a:ext>
            </a:extLst>
          </p:cNvPr>
          <p:cNvSpPr>
            <a:spLocks noGrp="1"/>
          </p:cNvSpPr>
          <p:nvPr>
            <p:ph type="title"/>
          </p:nvPr>
        </p:nvSpPr>
        <p:spPr/>
        <p:txBody>
          <a:bodyPr/>
          <a:lstStyle/>
          <a:p>
            <a:r>
              <a:rPr lang="en-US" dirty="0"/>
              <a:t>Abyss tutorial</a:t>
            </a:r>
          </a:p>
        </p:txBody>
      </p:sp>
      <p:sp>
        <p:nvSpPr>
          <p:cNvPr id="3" name="Content Placeholder 2">
            <a:extLst>
              <a:ext uri="{FF2B5EF4-FFF2-40B4-BE49-F238E27FC236}">
                <a16:creationId xmlns:a16="http://schemas.microsoft.com/office/drawing/2014/main" id="{2B799BF6-8D23-30FA-6983-9F1C0A117F91}"/>
              </a:ext>
            </a:extLst>
          </p:cNvPr>
          <p:cNvSpPr>
            <a:spLocks noGrp="1"/>
          </p:cNvSpPr>
          <p:nvPr>
            <p:ph idx="1"/>
          </p:nvPr>
        </p:nvSpPr>
        <p:spPr/>
        <p:txBody>
          <a:bodyPr/>
          <a:lstStyle/>
          <a:p>
            <a:r>
              <a:rPr lang="en-US" dirty="0"/>
              <a:t>Create working directory for assembly under home</a:t>
            </a:r>
          </a:p>
        </p:txBody>
      </p:sp>
      <p:pic>
        <p:nvPicPr>
          <p:cNvPr id="5" name="Picture 4">
            <a:extLst>
              <a:ext uri="{FF2B5EF4-FFF2-40B4-BE49-F238E27FC236}">
                <a16:creationId xmlns:a16="http://schemas.microsoft.com/office/drawing/2014/main" id="{CC2261BD-94BA-D8CD-9EBB-C3CE99E20CD9}"/>
              </a:ext>
            </a:extLst>
          </p:cNvPr>
          <p:cNvPicPr>
            <a:picLocks noChangeAspect="1"/>
          </p:cNvPicPr>
          <p:nvPr/>
        </p:nvPicPr>
        <p:blipFill>
          <a:blip r:embed="rId2"/>
          <a:stretch>
            <a:fillRect/>
          </a:stretch>
        </p:blipFill>
        <p:spPr>
          <a:xfrm>
            <a:off x="818626" y="2443070"/>
            <a:ext cx="7506748" cy="1324160"/>
          </a:xfrm>
          <a:prstGeom prst="rect">
            <a:avLst/>
          </a:prstGeom>
        </p:spPr>
      </p:pic>
    </p:spTree>
    <p:extLst>
      <p:ext uri="{BB962C8B-B14F-4D97-AF65-F5344CB8AC3E}">
        <p14:creationId xmlns:p14="http://schemas.microsoft.com/office/powerpoint/2010/main" val="4222715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8A214-E010-A28D-E54E-988C137D2A4D}"/>
              </a:ext>
            </a:extLst>
          </p:cNvPr>
          <p:cNvSpPr>
            <a:spLocks noGrp="1"/>
          </p:cNvSpPr>
          <p:nvPr>
            <p:ph type="title"/>
          </p:nvPr>
        </p:nvSpPr>
        <p:spPr/>
        <p:txBody>
          <a:bodyPr/>
          <a:lstStyle/>
          <a:p>
            <a:r>
              <a:rPr lang="en-US" dirty="0"/>
              <a:t>Abyss tutorial</a:t>
            </a:r>
          </a:p>
        </p:txBody>
      </p:sp>
      <p:sp>
        <p:nvSpPr>
          <p:cNvPr id="3" name="Content Placeholder 2">
            <a:extLst>
              <a:ext uri="{FF2B5EF4-FFF2-40B4-BE49-F238E27FC236}">
                <a16:creationId xmlns:a16="http://schemas.microsoft.com/office/drawing/2014/main" id="{0C537E3A-ACA3-0B0B-B801-F7925A0E329D}"/>
              </a:ext>
            </a:extLst>
          </p:cNvPr>
          <p:cNvSpPr>
            <a:spLocks noGrp="1"/>
          </p:cNvSpPr>
          <p:nvPr>
            <p:ph idx="1"/>
          </p:nvPr>
        </p:nvSpPr>
        <p:spPr/>
        <p:txBody>
          <a:bodyPr/>
          <a:lstStyle/>
          <a:p>
            <a:r>
              <a:rPr lang="en-US" dirty="0"/>
              <a:t>Move the downloaded genome file to this directory: </a:t>
            </a:r>
          </a:p>
          <a:p>
            <a:pPr lvl="1"/>
            <a:r>
              <a:rPr lang="en-US" sz="1800" dirty="0"/>
              <a:t>cp /</a:t>
            </a:r>
            <a:r>
              <a:rPr lang="en-US" sz="1800" dirty="0" err="1"/>
              <a:t>mnt</a:t>
            </a:r>
            <a:r>
              <a:rPr lang="en-US" sz="1800" dirty="0"/>
              <a:t>/c/Users/</a:t>
            </a:r>
            <a:r>
              <a:rPr lang="en-US" sz="1800" dirty="0" err="1"/>
              <a:t>windows_username</a:t>
            </a:r>
            <a:r>
              <a:rPr lang="en-US" sz="1800" dirty="0"/>
              <a:t>/Downloads/</a:t>
            </a:r>
            <a:r>
              <a:rPr lang="en-US" sz="1800" dirty="0" err="1"/>
              <a:t>sequence.fasta</a:t>
            </a:r>
            <a:r>
              <a:rPr lang="en-US" sz="1800" dirty="0"/>
              <a:t> .</a:t>
            </a:r>
          </a:p>
          <a:p>
            <a:pPr lvl="1"/>
            <a:r>
              <a:rPr lang="en-US" sz="1800" dirty="0"/>
              <a:t>NOTE: Change </a:t>
            </a:r>
            <a:r>
              <a:rPr lang="en-US" sz="1800" dirty="0" err="1"/>
              <a:t>windows_username</a:t>
            </a:r>
            <a:r>
              <a:rPr lang="en-US" sz="1800" dirty="0"/>
              <a:t> to your windows username</a:t>
            </a:r>
          </a:p>
          <a:p>
            <a:pPr lvl="1"/>
            <a:endParaRPr lang="en-US" sz="1800" dirty="0"/>
          </a:p>
          <a:p>
            <a:pPr lvl="1"/>
            <a:endParaRPr lang="en-US" sz="1800" dirty="0"/>
          </a:p>
          <a:p>
            <a:r>
              <a:rPr lang="en-US" sz="2200" dirty="0"/>
              <a:t>Verify file moved with ‘ls’ </a:t>
            </a:r>
          </a:p>
          <a:p>
            <a:endParaRPr lang="en-US" sz="2200" dirty="0"/>
          </a:p>
        </p:txBody>
      </p:sp>
      <p:pic>
        <p:nvPicPr>
          <p:cNvPr id="5" name="Picture 4">
            <a:extLst>
              <a:ext uri="{FF2B5EF4-FFF2-40B4-BE49-F238E27FC236}">
                <a16:creationId xmlns:a16="http://schemas.microsoft.com/office/drawing/2014/main" id="{A24CCFE5-5FA5-AFCF-FC44-0B6E45CDCC31}"/>
              </a:ext>
            </a:extLst>
          </p:cNvPr>
          <p:cNvPicPr>
            <a:picLocks noChangeAspect="1"/>
          </p:cNvPicPr>
          <p:nvPr/>
        </p:nvPicPr>
        <p:blipFill>
          <a:blip r:embed="rId2"/>
          <a:stretch>
            <a:fillRect/>
          </a:stretch>
        </p:blipFill>
        <p:spPr>
          <a:xfrm>
            <a:off x="658091" y="3089224"/>
            <a:ext cx="8139545" cy="419775"/>
          </a:xfrm>
          <a:prstGeom prst="rect">
            <a:avLst/>
          </a:prstGeom>
        </p:spPr>
      </p:pic>
      <p:pic>
        <p:nvPicPr>
          <p:cNvPr id="7" name="Picture 6">
            <a:extLst>
              <a:ext uri="{FF2B5EF4-FFF2-40B4-BE49-F238E27FC236}">
                <a16:creationId xmlns:a16="http://schemas.microsoft.com/office/drawing/2014/main" id="{4F58EDE4-5C4F-F6EE-76FC-82135C6E2F85}"/>
              </a:ext>
            </a:extLst>
          </p:cNvPr>
          <p:cNvPicPr>
            <a:picLocks noChangeAspect="1"/>
          </p:cNvPicPr>
          <p:nvPr/>
        </p:nvPicPr>
        <p:blipFill>
          <a:blip r:embed="rId3"/>
          <a:stretch>
            <a:fillRect/>
          </a:stretch>
        </p:blipFill>
        <p:spPr>
          <a:xfrm>
            <a:off x="1822222" y="4060107"/>
            <a:ext cx="5139688" cy="528502"/>
          </a:xfrm>
          <a:prstGeom prst="rect">
            <a:avLst/>
          </a:prstGeom>
        </p:spPr>
      </p:pic>
    </p:spTree>
    <p:extLst>
      <p:ext uri="{BB962C8B-B14F-4D97-AF65-F5344CB8AC3E}">
        <p14:creationId xmlns:p14="http://schemas.microsoft.com/office/powerpoint/2010/main" val="17096616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3B454-0D52-2C71-5D85-9F7266825C1F}"/>
              </a:ext>
            </a:extLst>
          </p:cNvPr>
          <p:cNvSpPr>
            <a:spLocks noGrp="1"/>
          </p:cNvSpPr>
          <p:nvPr>
            <p:ph type="title"/>
          </p:nvPr>
        </p:nvSpPr>
        <p:spPr/>
        <p:txBody>
          <a:bodyPr/>
          <a:lstStyle/>
          <a:p>
            <a:r>
              <a:rPr lang="en-US" dirty="0"/>
              <a:t>Abyss tutorial</a:t>
            </a:r>
          </a:p>
        </p:txBody>
      </p:sp>
      <p:sp>
        <p:nvSpPr>
          <p:cNvPr id="3" name="Content Placeholder 2">
            <a:extLst>
              <a:ext uri="{FF2B5EF4-FFF2-40B4-BE49-F238E27FC236}">
                <a16:creationId xmlns:a16="http://schemas.microsoft.com/office/drawing/2014/main" id="{E33D32EB-AF4E-0F9D-E159-8A5578AFEB63}"/>
              </a:ext>
            </a:extLst>
          </p:cNvPr>
          <p:cNvSpPr>
            <a:spLocks noGrp="1"/>
          </p:cNvSpPr>
          <p:nvPr>
            <p:ph idx="1"/>
          </p:nvPr>
        </p:nvSpPr>
        <p:spPr/>
        <p:txBody>
          <a:bodyPr/>
          <a:lstStyle/>
          <a:p>
            <a:r>
              <a:rPr lang="en-US" dirty="0"/>
              <a:t>Install python for simulating reads from genome file (this may take a minute [73 Mb])</a:t>
            </a:r>
          </a:p>
          <a:p>
            <a:pPr lvl="1"/>
            <a:r>
              <a:rPr lang="en-US" dirty="0" err="1"/>
              <a:t>sudo</a:t>
            </a:r>
            <a:r>
              <a:rPr lang="en-US" dirty="0"/>
              <a:t> apt-get install python3</a:t>
            </a:r>
          </a:p>
          <a:p>
            <a:r>
              <a:rPr lang="en-US" dirty="0"/>
              <a:t>Install pip package manager for python </a:t>
            </a:r>
          </a:p>
          <a:p>
            <a:pPr lvl="1"/>
            <a:r>
              <a:rPr lang="en-US" dirty="0" err="1"/>
              <a:t>sudo</a:t>
            </a:r>
            <a:r>
              <a:rPr lang="en-US" dirty="0"/>
              <a:t> apt-get install pip</a:t>
            </a:r>
          </a:p>
        </p:txBody>
      </p:sp>
    </p:spTree>
    <p:extLst>
      <p:ext uri="{BB962C8B-B14F-4D97-AF65-F5344CB8AC3E}">
        <p14:creationId xmlns:p14="http://schemas.microsoft.com/office/powerpoint/2010/main" val="9543490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31ACB-E94E-C674-D589-1E619CF9E126}"/>
              </a:ext>
            </a:extLst>
          </p:cNvPr>
          <p:cNvSpPr>
            <a:spLocks noGrp="1"/>
          </p:cNvSpPr>
          <p:nvPr>
            <p:ph type="title"/>
          </p:nvPr>
        </p:nvSpPr>
        <p:spPr/>
        <p:txBody>
          <a:bodyPr/>
          <a:lstStyle/>
          <a:p>
            <a:r>
              <a:rPr lang="en-US" dirty="0"/>
              <a:t>Abyss tutorial</a:t>
            </a:r>
          </a:p>
        </p:txBody>
      </p:sp>
      <p:sp>
        <p:nvSpPr>
          <p:cNvPr id="3" name="Content Placeholder 2">
            <a:extLst>
              <a:ext uri="{FF2B5EF4-FFF2-40B4-BE49-F238E27FC236}">
                <a16:creationId xmlns:a16="http://schemas.microsoft.com/office/drawing/2014/main" id="{274C5BBC-C968-18BF-AB44-49B370030935}"/>
              </a:ext>
            </a:extLst>
          </p:cNvPr>
          <p:cNvSpPr>
            <a:spLocks noGrp="1"/>
          </p:cNvSpPr>
          <p:nvPr>
            <p:ph idx="1"/>
          </p:nvPr>
        </p:nvSpPr>
        <p:spPr/>
        <p:txBody>
          <a:bodyPr/>
          <a:lstStyle/>
          <a:p>
            <a:r>
              <a:rPr lang="en-US" dirty="0"/>
              <a:t>Install </a:t>
            </a:r>
            <a:r>
              <a:rPr lang="en-US" dirty="0" err="1"/>
              <a:t>Biopython</a:t>
            </a:r>
            <a:r>
              <a:rPr lang="en-US" dirty="0"/>
              <a:t> for dependencies</a:t>
            </a:r>
          </a:p>
          <a:p>
            <a:pPr lvl="1"/>
            <a:r>
              <a:rPr lang="en-US" dirty="0" err="1"/>
              <a:t>sudo</a:t>
            </a:r>
            <a:r>
              <a:rPr lang="en-US" dirty="0"/>
              <a:t> pip install </a:t>
            </a:r>
            <a:r>
              <a:rPr lang="en-US" dirty="0" err="1"/>
              <a:t>biopython</a:t>
            </a:r>
            <a:endParaRPr lang="en-US" dirty="0"/>
          </a:p>
          <a:p>
            <a:r>
              <a:rPr lang="en-US" dirty="0"/>
              <a:t>Retrieve python script </a:t>
            </a:r>
          </a:p>
          <a:p>
            <a:pPr lvl="1"/>
            <a:r>
              <a:rPr lang="en-US" sz="1050" dirty="0" err="1"/>
              <a:t>wget</a:t>
            </a:r>
            <a:r>
              <a:rPr lang="en-US" sz="1050" dirty="0"/>
              <a:t> </a:t>
            </a:r>
            <a:r>
              <a:rPr lang="en-US" sz="1050" dirty="0">
                <a:hlinkClick r:id="rId2"/>
              </a:rPr>
              <a:t>https://raw.githubusercontent.com/mathornton01/twupa_bioinformaticsws_2024/main/tools/sample_fasta.py</a:t>
            </a:r>
            <a:r>
              <a:rPr lang="en-US" sz="1050" dirty="0"/>
              <a:t> </a:t>
            </a:r>
          </a:p>
          <a:p>
            <a:endParaRPr lang="en-US" sz="1450" dirty="0"/>
          </a:p>
        </p:txBody>
      </p:sp>
    </p:spTree>
    <p:extLst>
      <p:ext uri="{BB962C8B-B14F-4D97-AF65-F5344CB8AC3E}">
        <p14:creationId xmlns:p14="http://schemas.microsoft.com/office/powerpoint/2010/main" val="4164494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C9B7-3B21-FBF2-AC51-8947C8E3959B}"/>
              </a:ext>
            </a:extLst>
          </p:cNvPr>
          <p:cNvSpPr>
            <a:spLocks noGrp="1"/>
          </p:cNvSpPr>
          <p:nvPr>
            <p:ph type="title"/>
          </p:nvPr>
        </p:nvSpPr>
        <p:spPr/>
        <p:txBody>
          <a:bodyPr/>
          <a:lstStyle/>
          <a:p>
            <a:r>
              <a:rPr lang="en-US" dirty="0"/>
              <a:t>Abyss tutorial </a:t>
            </a:r>
          </a:p>
        </p:txBody>
      </p:sp>
      <p:sp>
        <p:nvSpPr>
          <p:cNvPr id="3" name="Content Placeholder 2">
            <a:extLst>
              <a:ext uri="{FF2B5EF4-FFF2-40B4-BE49-F238E27FC236}">
                <a16:creationId xmlns:a16="http://schemas.microsoft.com/office/drawing/2014/main" id="{837699D7-8C55-5DB7-FBB8-87D2C2033BAF}"/>
              </a:ext>
            </a:extLst>
          </p:cNvPr>
          <p:cNvSpPr>
            <a:spLocks noGrp="1"/>
          </p:cNvSpPr>
          <p:nvPr>
            <p:ph idx="1"/>
          </p:nvPr>
        </p:nvSpPr>
        <p:spPr/>
        <p:txBody>
          <a:bodyPr/>
          <a:lstStyle/>
          <a:p>
            <a:r>
              <a:rPr lang="en-US" dirty="0"/>
              <a:t>Sample the Coronavirus genome</a:t>
            </a:r>
          </a:p>
          <a:p>
            <a:pPr lvl="1"/>
            <a:r>
              <a:rPr lang="en-US" dirty="0"/>
              <a:t>python3 sample_fasta.py </a:t>
            </a:r>
            <a:r>
              <a:rPr lang="en-US" dirty="0" err="1"/>
              <a:t>sequence.fasta</a:t>
            </a:r>
            <a:r>
              <a:rPr lang="en-US" dirty="0"/>
              <a:t> 1000000 100 300 </a:t>
            </a:r>
            <a:r>
              <a:rPr lang="en-US" dirty="0" err="1"/>
              <a:t>simsam</a:t>
            </a:r>
            <a:r>
              <a:rPr lang="en-US" dirty="0"/>
              <a:t> </a:t>
            </a:r>
          </a:p>
          <a:p>
            <a:r>
              <a:rPr lang="en-US" dirty="0"/>
              <a:t>Check simulated samples with</a:t>
            </a:r>
          </a:p>
          <a:p>
            <a:pPr lvl="1"/>
            <a:r>
              <a:rPr lang="en-US" dirty="0"/>
              <a:t>head simsam_R1.fasta</a:t>
            </a:r>
          </a:p>
          <a:p>
            <a:pPr lvl="1"/>
            <a:r>
              <a:rPr lang="en-US" dirty="0"/>
              <a:t>head simsam_R2.fasta</a:t>
            </a:r>
          </a:p>
        </p:txBody>
      </p:sp>
    </p:spTree>
    <p:extLst>
      <p:ext uri="{BB962C8B-B14F-4D97-AF65-F5344CB8AC3E}">
        <p14:creationId xmlns:p14="http://schemas.microsoft.com/office/powerpoint/2010/main" val="4019634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41B7F-BAEA-48DE-ED25-CEDA112377C5}"/>
              </a:ext>
            </a:extLst>
          </p:cNvPr>
          <p:cNvSpPr>
            <a:spLocks noGrp="1"/>
          </p:cNvSpPr>
          <p:nvPr>
            <p:ph type="title"/>
          </p:nvPr>
        </p:nvSpPr>
        <p:spPr/>
        <p:txBody>
          <a:bodyPr/>
          <a:lstStyle/>
          <a:p>
            <a:r>
              <a:rPr lang="en-US" dirty="0"/>
              <a:t>Abyss Tutorial</a:t>
            </a:r>
          </a:p>
        </p:txBody>
      </p:sp>
      <p:pic>
        <p:nvPicPr>
          <p:cNvPr id="5" name="Picture 4">
            <a:extLst>
              <a:ext uri="{FF2B5EF4-FFF2-40B4-BE49-F238E27FC236}">
                <a16:creationId xmlns:a16="http://schemas.microsoft.com/office/drawing/2014/main" id="{5A954628-13B7-8EE0-F3D4-0710CB3DDFA7}"/>
              </a:ext>
            </a:extLst>
          </p:cNvPr>
          <p:cNvPicPr>
            <a:picLocks noChangeAspect="1"/>
          </p:cNvPicPr>
          <p:nvPr/>
        </p:nvPicPr>
        <p:blipFill>
          <a:blip r:embed="rId2"/>
          <a:stretch>
            <a:fillRect/>
          </a:stretch>
        </p:blipFill>
        <p:spPr>
          <a:xfrm>
            <a:off x="1094509" y="1324256"/>
            <a:ext cx="7335982" cy="1035760"/>
          </a:xfrm>
          <a:prstGeom prst="rect">
            <a:avLst/>
          </a:prstGeom>
        </p:spPr>
      </p:pic>
      <p:pic>
        <p:nvPicPr>
          <p:cNvPr id="7" name="Picture 6">
            <a:extLst>
              <a:ext uri="{FF2B5EF4-FFF2-40B4-BE49-F238E27FC236}">
                <a16:creationId xmlns:a16="http://schemas.microsoft.com/office/drawing/2014/main" id="{4EF07920-CBCE-50EA-C541-FAE185081D4C}"/>
              </a:ext>
            </a:extLst>
          </p:cNvPr>
          <p:cNvPicPr>
            <a:picLocks noChangeAspect="1"/>
          </p:cNvPicPr>
          <p:nvPr/>
        </p:nvPicPr>
        <p:blipFill>
          <a:blip r:embed="rId3"/>
          <a:stretch>
            <a:fillRect/>
          </a:stretch>
        </p:blipFill>
        <p:spPr>
          <a:xfrm>
            <a:off x="1094509" y="2802988"/>
            <a:ext cx="7289109" cy="1035760"/>
          </a:xfrm>
          <a:prstGeom prst="rect">
            <a:avLst/>
          </a:prstGeom>
        </p:spPr>
      </p:pic>
    </p:spTree>
    <p:extLst>
      <p:ext uri="{BB962C8B-B14F-4D97-AF65-F5344CB8AC3E}">
        <p14:creationId xmlns:p14="http://schemas.microsoft.com/office/powerpoint/2010/main" val="2837766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12FFE-EF9B-9522-E863-EC4D28AC407F}"/>
              </a:ext>
            </a:extLst>
          </p:cNvPr>
          <p:cNvSpPr>
            <a:spLocks noGrp="1"/>
          </p:cNvSpPr>
          <p:nvPr>
            <p:ph type="title"/>
          </p:nvPr>
        </p:nvSpPr>
        <p:spPr/>
        <p:txBody>
          <a:bodyPr/>
          <a:lstStyle/>
          <a:p>
            <a:r>
              <a:rPr lang="en-US" dirty="0"/>
              <a:t>Abyss Tutorial</a:t>
            </a:r>
          </a:p>
        </p:txBody>
      </p:sp>
      <p:sp>
        <p:nvSpPr>
          <p:cNvPr id="3" name="Content Placeholder 2">
            <a:extLst>
              <a:ext uri="{FF2B5EF4-FFF2-40B4-BE49-F238E27FC236}">
                <a16:creationId xmlns:a16="http://schemas.microsoft.com/office/drawing/2014/main" id="{0D90C83E-898A-46E6-C97E-DBF4BDC17971}"/>
              </a:ext>
            </a:extLst>
          </p:cNvPr>
          <p:cNvSpPr>
            <a:spLocks noGrp="1"/>
          </p:cNvSpPr>
          <p:nvPr>
            <p:ph idx="1"/>
          </p:nvPr>
        </p:nvSpPr>
        <p:spPr/>
        <p:txBody>
          <a:bodyPr/>
          <a:lstStyle/>
          <a:p>
            <a:r>
              <a:rPr lang="en-US" dirty="0"/>
              <a:t>Run abyss-pe on simulated reads. </a:t>
            </a:r>
          </a:p>
          <a:p>
            <a:pPr lvl="1"/>
            <a:r>
              <a:rPr lang="en-US" dirty="0"/>
              <a:t>abyss-pe k=25 name=TWU in="simsam_R1.fasta simsam_R2.fasta“</a:t>
            </a:r>
          </a:p>
          <a:p>
            <a:pPr marL="0" indent="0">
              <a:buNone/>
            </a:pPr>
            <a:endParaRPr lang="en-US" dirty="0"/>
          </a:p>
        </p:txBody>
      </p:sp>
      <p:pic>
        <p:nvPicPr>
          <p:cNvPr id="5" name="Picture 4">
            <a:extLst>
              <a:ext uri="{FF2B5EF4-FFF2-40B4-BE49-F238E27FC236}">
                <a16:creationId xmlns:a16="http://schemas.microsoft.com/office/drawing/2014/main" id="{6960DCBC-4EC7-74C6-12E7-CC635292C74E}"/>
              </a:ext>
            </a:extLst>
          </p:cNvPr>
          <p:cNvPicPr>
            <a:picLocks noChangeAspect="1"/>
          </p:cNvPicPr>
          <p:nvPr/>
        </p:nvPicPr>
        <p:blipFill>
          <a:blip r:embed="rId2"/>
          <a:stretch>
            <a:fillRect/>
          </a:stretch>
        </p:blipFill>
        <p:spPr>
          <a:xfrm>
            <a:off x="394854" y="2831284"/>
            <a:ext cx="8167255" cy="1330256"/>
          </a:xfrm>
          <a:prstGeom prst="rect">
            <a:avLst/>
          </a:prstGeom>
        </p:spPr>
      </p:pic>
    </p:spTree>
    <p:extLst>
      <p:ext uri="{BB962C8B-B14F-4D97-AF65-F5344CB8AC3E}">
        <p14:creationId xmlns:p14="http://schemas.microsoft.com/office/powerpoint/2010/main" val="1090393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E4FA4-990E-94B5-128E-79844B0EA837}"/>
              </a:ext>
            </a:extLst>
          </p:cNvPr>
          <p:cNvSpPr>
            <a:spLocks noGrp="1"/>
          </p:cNvSpPr>
          <p:nvPr>
            <p:ph type="title"/>
          </p:nvPr>
        </p:nvSpPr>
        <p:spPr/>
        <p:txBody>
          <a:bodyPr/>
          <a:lstStyle/>
          <a:p>
            <a:r>
              <a:rPr lang="en-US" dirty="0"/>
              <a:t>Abyss Tutorial</a:t>
            </a:r>
          </a:p>
        </p:txBody>
      </p:sp>
      <p:sp>
        <p:nvSpPr>
          <p:cNvPr id="3" name="Content Placeholder 2">
            <a:extLst>
              <a:ext uri="{FF2B5EF4-FFF2-40B4-BE49-F238E27FC236}">
                <a16:creationId xmlns:a16="http://schemas.microsoft.com/office/drawing/2014/main" id="{28904CF4-B813-574E-D1B7-FA4426360E9A}"/>
              </a:ext>
            </a:extLst>
          </p:cNvPr>
          <p:cNvSpPr>
            <a:spLocks noGrp="1"/>
          </p:cNvSpPr>
          <p:nvPr>
            <p:ph idx="1"/>
          </p:nvPr>
        </p:nvSpPr>
        <p:spPr/>
        <p:txBody>
          <a:bodyPr/>
          <a:lstStyle/>
          <a:p>
            <a:r>
              <a:rPr lang="en-US" dirty="0"/>
              <a:t>Check output in file TWU-1.fa</a:t>
            </a:r>
          </a:p>
        </p:txBody>
      </p:sp>
    </p:spTree>
    <p:extLst>
      <p:ext uri="{BB962C8B-B14F-4D97-AF65-F5344CB8AC3E}">
        <p14:creationId xmlns:p14="http://schemas.microsoft.com/office/powerpoint/2010/main" val="11310079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518B-D182-7658-8EE4-199D86350014}"/>
              </a:ext>
            </a:extLst>
          </p:cNvPr>
          <p:cNvSpPr>
            <a:spLocks noGrp="1"/>
          </p:cNvSpPr>
          <p:nvPr>
            <p:ph type="title"/>
          </p:nvPr>
        </p:nvSpPr>
        <p:spPr/>
        <p:txBody>
          <a:bodyPr/>
          <a:lstStyle/>
          <a:p>
            <a:r>
              <a:rPr lang="en-US" dirty="0"/>
              <a:t>Abyss Tutorial</a:t>
            </a:r>
          </a:p>
        </p:txBody>
      </p:sp>
      <p:sp>
        <p:nvSpPr>
          <p:cNvPr id="3" name="Content Placeholder 2">
            <a:extLst>
              <a:ext uri="{FF2B5EF4-FFF2-40B4-BE49-F238E27FC236}">
                <a16:creationId xmlns:a16="http://schemas.microsoft.com/office/drawing/2014/main" id="{07EC0711-39E8-CC74-EF20-13F0AE096DE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8D480A0F-9BA7-D668-59A7-9F201F5028AF}"/>
              </a:ext>
            </a:extLst>
          </p:cNvPr>
          <p:cNvPicPr>
            <a:picLocks noChangeAspect="1"/>
          </p:cNvPicPr>
          <p:nvPr/>
        </p:nvPicPr>
        <p:blipFill>
          <a:blip r:embed="rId2"/>
          <a:stretch>
            <a:fillRect/>
          </a:stretch>
        </p:blipFill>
        <p:spPr>
          <a:xfrm>
            <a:off x="0" y="803305"/>
            <a:ext cx="9144000" cy="1302121"/>
          </a:xfrm>
          <a:prstGeom prst="rect">
            <a:avLst/>
          </a:prstGeom>
        </p:spPr>
      </p:pic>
      <p:pic>
        <p:nvPicPr>
          <p:cNvPr id="7" name="Picture 6">
            <a:extLst>
              <a:ext uri="{FF2B5EF4-FFF2-40B4-BE49-F238E27FC236}">
                <a16:creationId xmlns:a16="http://schemas.microsoft.com/office/drawing/2014/main" id="{070E5C77-A07D-E89E-8DE7-4249AA60B5A1}"/>
              </a:ext>
            </a:extLst>
          </p:cNvPr>
          <p:cNvPicPr>
            <a:picLocks noChangeAspect="1"/>
          </p:cNvPicPr>
          <p:nvPr/>
        </p:nvPicPr>
        <p:blipFill>
          <a:blip r:embed="rId3"/>
          <a:stretch>
            <a:fillRect/>
          </a:stretch>
        </p:blipFill>
        <p:spPr>
          <a:xfrm>
            <a:off x="173182" y="2318032"/>
            <a:ext cx="7599218" cy="1897794"/>
          </a:xfrm>
          <a:prstGeom prst="rect">
            <a:avLst/>
          </a:prstGeom>
        </p:spPr>
      </p:pic>
    </p:spTree>
    <p:extLst>
      <p:ext uri="{BB962C8B-B14F-4D97-AF65-F5344CB8AC3E}">
        <p14:creationId xmlns:p14="http://schemas.microsoft.com/office/powerpoint/2010/main" val="374611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2F73-11B8-0F65-5394-4D95B093F256}"/>
              </a:ext>
            </a:extLst>
          </p:cNvPr>
          <p:cNvSpPr>
            <a:spLocks noGrp="1"/>
          </p:cNvSpPr>
          <p:nvPr>
            <p:ph type="title"/>
          </p:nvPr>
        </p:nvSpPr>
        <p:spPr>
          <a:xfrm>
            <a:off x="3799609" y="1882379"/>
            <a:ext cx="1544782" cy="857250"/>
          </a:xfrm>
        </p:spPr>
        <p:txBody>
          <a:bodyPr/>
          <a:lstStyle/>
          <a:p>
            <a:r>
              <a:rPr lang="en-US" dirty="0"/>
              <a:t>Day 1</a:t>
            </a:r>
          </a:p>
        </p:txBody>
      </p:sp>
    </p:spTree>
    <p:extLst>
      <p:ext uri="{BB962C8B-B14F-4D97-AF65-F5344CB8AC3E}">
        <p14:creationId xmlns:p14="http://schemas.microsoft.com/office/powerpoint/2010/main" val="280793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8B8E9-8398-4DA6-9AFC-AD76F47FE165}"/>
              </a:ext>
            </a:extLst>
          </p:cNvPr>
          <p:cNvSpPr>
            <a:spLocks noGrp="1"/>
          </p:cNvSpPr>
          <p:nvPr>
            <p:ph type="title"/>
          </p:nvPr>
        </p:nvSpPr>
        <p:spPr/>
        <p:txBody>
          <a:bodyPr/>
          <a:lstStyle/>
          <a:p>
            <a:r>
              <a:rPr lang="en-US" dirty="0"/>
              <a:t>Human Reference Genome</a:t>
            </a:r>
          </a:p>
        </p:txBody>
      </p:sp>
      <p:pic>
        <p:nvPicPr>
          <p:cNvPr id="5" name="Content Placeholder 4">
            <a:extLst>
              <a:ext uri="{FF2B5EF4-FFF2-40B4-BE49-F238E27FC236}">
                <a16:creationId xmlns:a16="http://schemas.microsoft.com/office/drawing/2014/main" id="{C6207C4A-7C37-11E5-FEBD-6F0BCF349BF9}"/>
              </a:ext>
            </a:extLst>
          </p:cNvPr>
          <p:cNvPicPr>
            <a:picLocks noGrp="1" noChangeAspect="1"/>
          </p:cNvPicPr>
          <p:nvPr>
            <p:ph idx="1"/>
          </p:nvPr>
        </p:nvPicPr>
        <p:blipFill>
          <a:blip r:embed="rId2"/>
          <a:stretch>
            <a:fillRect/>
          </a:stretch>
        </p:blipFill>
        <p:spPr>
          <a:xfrm>
            <a:off x="5463725" y="927300"/>
            <a:ext cx="3078623" cy="2689947"/>
          </a:xfrm>
        </p:spPr>
      </p:pic>
      <p:sp>
        <p:nvSpPr>
          <p:cNvPr id="8" name="TextBox 7">
            <a:extLst>
              <a:ext uri="{FF2B5EF4-FFF2-40B4-BE49-F238E27FC236}">
                <a16:creationId xmlns:a16="http://schemas.microsoft.com/office/drawing/2014/main" id="{698D7CD3-80C9-178C-6776-CDD0B18D7EAF}"/>
              </a:ext>
            </a:extLst>
          </p:cNvPr>
          <p:cNvSpPr txBox="1"/>
          <p:nvPr/>
        </p:nvSpPr>
        <p:spPr>
          <a:xfrm>
            <a:off x="5140036" y="3649374"/>
            <a:ext cx="4156364" cy="461665"/>
          </a:xfrm>
          <a:prstGeom prst="rect">
            <a:avLst/>
          </a:prstGeom>
          <a:noFill/>
        </p:spPr>
        <p:txBody>
          <a:bodyPr wrap="square">
            <a:spAutoFit/>
          </a:bodyPr>
          <a:lstStyle/>
          <a:p>
            <a:r>
              <a:rPr lang="en-US" sz="1200" dirty="0"/>
              <a:t>By Russ London at English Wikipedia, CC BY-SA 3.0, </a:t>
            </a:r>
            <a:r>
              <a:rPr lang="en-US" sz="1200" dirty="0">
                <a:hlinkClick r:id="rId3"/>
              </a:rPr>
              <a:t>https://commons.wikimedia.org/w/index.php?curid=9923576</a:t>
            </a:r>
            <a:r>
              <a:rPr lang="en-US" sz="1200" dirty="0"/>
              <a:t> </a:t>
            </a:r>
          </a:p>
        </p:txBody>
      </p:sp>
      <p:sp>
        <p:nvSpPr>
          <p:cNvPr id="3" name="TextBox 2">
            <a:extLst>
              <a:ext uri="{FF2B5EF4-FFF2-40B4-BE49-F238E27FC236}">
                <a16:creationId xmlns:a16="http://schemas.microsoft.com/office/drawing/2014/main" id="{CA9CB01A-0B2C-9E45-37A9-24001EFF6F96}"/>
              </a:ext>
            </a:extLst>
          </p:cNvPr>
          <p:cNvSpPr txBox="1"/>
          <p:nvPr/>
        </p:nvSpPr>
        <p:spPr>
          <a:xfrm>
            <a:off x="242455" y="817418"/>
            <a:ext cx="4753129"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human reference genome (GRCh38) is a complete assembly of the human genome</a:t>
            </a:r>
          </a:p>
          <a:p>
            <a:pPr marL="285750" indent="-285750">
              <a:buFont typeface="Arial" panose="020B0604020202020204" pitchFamily="34" charset="0"/>
              <a:buChar char="•"/>
            </a:pPr>
            <a:r>
              <a:rPr lang="en-US" dirty="0"/>
              <a:t>It is a haploid representation of a diploid sequence. </a:t>
            </a:r>
          </a:p>
          <a:p>
            <a:pPr marL="285750" indent="-285750">
              <a:buFont typeface="Arial" panose="020B0604020202020204" pitchFamily="34" charset="0"/>
              <a:buChar char="•"/>
            </a:pPr>
            <a:r>
              <a:rPr lang="en-US" dirty="0"/>
              <a:t>It is comprised of the DNA from eight people</a:t>
            </a:r>
          </a:p>
          <a:p>
            <a:pPr marL="742950" lvl="1" indent="-285750">
              <a:buFont typeface="Arial" panose="020B0604020202020204" pitchFamily="34" charset="0"/>
              <a:buChar char="•"/>
            </a:pPr>
            <a:r>
              <a:rPr lang="en-US" dirty="0"/>
              <a:t>One individual accounts for 66 % of the DNA. </a:t>
            </a:r>
          </a:p>
          <a:p>
            <a:pPr marL="285750" indent="-285750">
              <a:buFont typeface="Arial" panose="020B0604020202020204" pitchFamily="34" charset="0"/>
              <a:buChar char="•"/>
            </a:pPr>
            <a:r>
              <a:rPr lang="en-US" dirty="0"/>
              <a:t>Contains the O allele for ABO blood group (but others are annotated).</a:t>
            </a:r>
          </a:p>
          <a:p>
            <a:pPr marL="285750" indent="-285750">
              <a:buFont typeface="Arial" panose="020B0604020202020204" pitchFamily="34" charset="0"/>
              <a:buChar char="•"/>
            </a:pPr>
            <a:r>
              <a:rPr lang="en-US" dirty="0"/>
              <a:t>Can be accessed and downloaded here:</a:t>
            </a:r>
          </a:p>
          <a:p>
            <a:r>
              <a:rPr lang="en-US" dirty="0">
                <a:hlinkClick r:id="rId4"/>
              </a:rPr>
              <a:t>https://www.ncbi.nlm.nih.gov/datasets/genome/GCF_000001405.26/</a:t>
            </a:r>
            <a:endParaRPr lang="en-US" dirty="0"/>
          </a:p>
          <a:p>
            <a:pPr marL="285750" indent="-285750">
              <a:buFont typeface="Arial" panose="020B0604020202020204" pitchFamily="34" charset="0"/>
              <a:buChar char="•"/>
            </a:pPr>
            <a:r>
              <a:rPr lang="en-US" dirty="0"/>
              <a:t> Approximately 3.2 GB in size.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6535669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DA374-BD72-0821-2151-A797C15CE89F}"/>
              </a:ext>
            </a:extLst>
          </p:cNvPr>
          <p:cNvSpPr>
            <a:spLocks noGrp="1"/>
          </p:cNvSpPr>
          <p:nvPr>
            <p:ph type="title"/>
          </p:nvPr>
        </p:nvSpPr>
        <p:spPr/>
        <p:txBody>
          <a:bodyPr/>
          <a:lstStyle/>
          <a:p>
            <a:r>
              <a:rPr lang="en-US" dirty="0"/>
              <a:t>Standard FASTA Format</a:t>
            </a:r>
          </a:p>
        </p:txBody>
      </p:sp>
      <p:sp>
        <p:nvSpPr>
          <p:cNvPr id="3" name="Content Placeholder 2">
            <a:extLst>
              <a:ext uri="{FF2B5EF4-FFF2-40B4-BE49-F238E27FC236}">
                <a16:creationId xmlns:a16="http://schemas.microsoft.com/office/drawing/2014/main" id="{8C125871-42EE-9DD2-CFDC-C749A2E608AD}"/>
              </a:ext>
            </a:extLst>
          </p:cNvPr>
          <p:cNvSpPr>
            <a:spLocks noGrp="1"/>
          </p:cNvSpPr>
          <p:nvPr>
            <p:ph idx="1"/>
          </p:nvPr>
        </p:nvSpPr>
        <p:spPr/>
        <p:txBody>
          <a:bodyPr/>
          <a:lstStyle/>
          <a:p>
            <a:r>
              <a:rPr lang="en-US" dirty="0"/>
              <a:t>FASTA stands for Fast-All </a:t>
            </a:r>
          </a:p>
          <a:p>
            <a:pPr lvl="1"/>
            <a:r>
              <a:rPr lang="en-US" dirty="0"/>
              <a:t>All refers to any possible sequence of Latin or Alphanumeric/Special characters </a:t>
            </a:r>
          </a:p>
          <a:p>
            <a:r>
              <a:rPr lang="en-US" dirty="0"/>
              <a:t>Utilizes standard “alphabets” for protein sequences or genetic sequences</a:t>
            </a:r>
          </a:p>
        </p:txBody>
      </p:sp>
    </p:spTree>
    <p:extLst>
      <p:ext uri="{BB962C8B-B14F-4D97-AF65-F5344CB8AC3E}">
        <p14:creationId xmlns:p14="http://schemas.microsoft.com/office/powerpoint/2010/main" val="21185987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D4FCE-213B-0434-B4B8-1BCE28408EAA}"/>
              </a:ext>
            </a:extLst>
          </p:cNvPr>
          <p:cNvSpPr>
            <a:spLocks noGrp="1"/>
          </p:cNvSpPr>
          <p:nvPr>
            <p:ph type="title"/>
          </p:nvPr>
        </p:nvSpPr>
        <p:spPr/>
        <p:txBody>
          <a:bodyPr/>
          <a:lstStyle/>
          <a:p>
            <a:r>
              <a:rPr lang="en-US" dirty="0"/>
              <a:t>FASTA Format</a:t>
            </a:r>
          </a:p>
        </p:txBody>
      </p:sp>
      <p:sp>
        <p:nvSpPr>
          <p:cNvPr id="3" name="Content Placeholder 2">
            <a:extLst>
              <a:ext uri="{FF2B5EF4-FFF2-40B4-BE49-F238E27FC236}">
                <a16:creationId xmlns:a16="http://schemas.microsoft.com/office/drawing/2014/main" id="{00A0280B-711C-2D60-B2CF-DE8DABF008E7}"/>
              </a:ext>
            </a:extLst>
          </p:cNvPr>
          <p:cNvSpPr>
            <a:spLocks noGrp="1"/>
          </p:cNvSpPr>
          <p:nvPr>
            <p:ph idx="1"/>
          </p:nvPr>
        </p:nvSpPr>
        <p:spPr/>
        <p:txBody>
          <a:bodyPr/>
          <a:lstStyle/>
          <a:p>
            <a:r>
              <a:rPr lang="en-US" dirty="0"/>
              <a:t>Starts label lines with “&gt;” followed by the label of the subsequent sequence.</a:t>
            </a:r>
          </a:p>
          <a:p>
            <a:endParaRPr lang="en-US" dirty="0"/>
          </a:p>
          <a:p>
            <a:endParaRPr lang="en-US" dirty="0"/>
          </a:p>
          <a:p>
            <a:r>
              <a:rPr lang="en-US" dirty="0"/>
              <a:t> Basis for the </a:t>
            </a:r>
            <a:r>
              <a:rPr lang="en-US" dirty="0" err="1"/>
              <a:t>fasta</a:t>
            </a:r>
            <a:r>
              <a:rPr lang="en-US" dirty="0"/>
              <a:t>-quality files we will discuss next</a:t>
            </a:r>
          </a:p>
        </p:txBody>
      </p:sp>
      <p:pic>
        <p:nvPicPr>
          <p:cNvPr id="5" name="Picture 4">
            <a:extLst>
              <a:ext uri="{FF2B5EF4-FFF2-40B4-BE49-F238E27FC236}">
                <a16:creationId xmlns:a16="http://schemas.microsoft.com/office/drawing/2014/main" id="{BA7884FB-9854-E793-0891-4CC439F24026}"/>
              </a:ext>
            </a:extLst>
          </p:cNvPr>
          <p:cNvPicPr>
            <a:picLocks noChangeAspect="1"/>
          </p:cNvPicPr>
          <p:nvPr/>
        </p:nvPicPr>
        <p:blipFill>
          <a:blip r:embed="rId2"/>
          <a:stretch>
            <a:fillRect/>
          </a:stretch>
        </p:blipFill>
        <p:spPr>
          <a:xfrm>
            <a:off x="2652444" y="2392034"/>
            <a:ext cx="3839111" cy="581106"/>
          </a:xfrm>
          <a:prstGeom prst="rect">
            <a:avLst/>
          </a:prstGeom>
        </p:spPr>
      </p:pic>
    </p:spTree>
    <p:extLst>
      <p:ext uri="{BB962C8B-B14F-4D97-AF65-F5344CB8AC3E}">
        <p14:creationId xmlns:p14="http://schemas.microsoft.com/office/powerpoint/2010/main" val="34305994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6F997-D0F1-755D-C8D8-3B9431DE8255}"/>
              </a:ext>
            </a:extLst>
          </p:cNvPr>
          <p:cNvSpPr>
            <a:spLocks noGrp="1"/>
          </p:cNvSpPr>
          <p:nvPr>
            <p:ph type="title"/>
          </p:nvPr>
        </p:nvSpPr>
        <p:spPr/>
        <p:txBody>
          <a:bodyPr/>
          <a:lstStyle/>
          <a:p>
            <a:r>
              <a:rPr lang="en-US" dirty="0"/>
              <a:t>FASTA Format - Genes</a:t>
            </a:r>
          </a:p>
        </p:txBody>
      </p:sp>
      <p:pic>
        <p:nvPicPr>
          <p:cNvPr id="5" name="Picture 4">
            <a:extLst>
              <a:ext uri="{FF2B5EF4-FFF2-40B4-BE49-F238E27FC236}">
                <a16:creationId xmlns:a16="http://schemas.microsoft.com/office/drawing/2014/main" id="{4BD25DF0-9077-C38B-1B23-BF71675C759F}"/>
              </a:ext>
            </a:extLst>
          </p:cNvPr>
          <p:cNvPicPr>
            <a:picLocks noChangeAspect="1"/>
          </p:cNvPicPr>
          <p:nvPr/>
        </p:nvPicPr>
        <p:blipFill>
          <a:blip r:embed="rId2"/>
          <a:stretch>
            <a:fillRect/>
          </a:stretch>
        </p:blipFill>
        <p:spPr>
          <a:xfrm>
            <a:off x="5622534" y="374072"/>
            <a:ext cx="3384926" cy="3746422"/>
          </a:xfrm>
          <a:prstGeom prst="rect">
            <a:avLst/>
          </a:prstGeom>
        </p:spPr>
      </p:pic>
      <p:sp>
        <p:nvSpPr>
          <p:cNvPr id="8" name="TextBox 7">
            <a:extLst>
              <a:ext uri="{FF2B5EF4-FFF2-40B4-BE49-F238E27FC236}">
                <a16:creationId xmlns:a16="http://schemas.microsoft.com/office/drawing/2014/main" id="{90935C2A-390A-F0B8-054E-83E2C3E7EE01}"/>
              </a:ext>
            </a:extLst>
          </p:cNvPr>
          <p:cNvSpPr txBox="1"/>
          <p:nvPr/>
        </p:nvSpPr>
        <p:spPr>
          <a:xfrm>
            <a:off x="457200" y="1149927"/>
            <a:ext cx="494607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Nucleic Acid Codes contain more than just ACGTU</a:t>
            </a:r>
          </a:p>
          <a:p>
            <a:pPr marL="742950" lvl="1" indent="-285750">
              <a:buFont typeface="Arial" panose="020B0604020202020204" pitchFamily="34" charset="0"/>
              <a:buChar char="•"/>
            </a:pPr>
            <a:r>
              <a:rPr lang="en-US" dirty="0"/>
              <a:t>Can be upper or lower case – meaning differs</a:t>
            </a:r>
          </a:p>
          <a:p>
            <a:pPr marL="742950" lvl="1" indent="-285750">
              <a:buFont typeface="Arial" panose="020B0604020202020204" pitchFamily="34" charset="0"/>
              <a:buChar char="•"/>
            </a:pPr>
            <a:r>
              <a:rPr lang="en-US" dirty="0"/>
              <a:t>Lower case – can indicated low-confidence calls or masked bases</a:t>
            </a:r>
          </a:p>
          <a:p>
            <a:endParaRPr lang="en-US" dirty="0"/>
          </a:p>
        </p:txBody>
      </p:sp>
    </p:spTree>
    <p:extLst>
      <p:ext uri="{BB962C8B-B14F-4D97-AF65-F5344CB8AC3E}">
        <p14:creationId xmlns:p14="http://schemas.microsoft.com/office/powerpoint/2010/main" val="610931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77C22-8475-EC16-C94C-E63C15428360}"/>
              </a:ext>
            </a:extLst>
          </p:cNvPr>
          <p:cNvSpPr>
            <a:spLocks noGrp="1"/>
          </p:cNvSpPr>
          <p:nvPr>
            <p:ph type="title"/>
          </p:nvPr>
        </p:nvSpPr>
        <p:spPr/>
        <p:txBody>
          <a:bodyPr/>
          <a:lstStyle/>
          <a:p>
            <a:r>
              <a:rPr lang="en-US" dirty="0"/>
              <a:t>FASTA Format – Proteins </a:t>
            </a:r>
          </a:p>
        </p:txBody>
      </p:sp>
      <p:pic>
        <p:nvPicPr>
          <p:cNvPr id="5" name="Picture 4">
            <a:extLst>
              <a:ext uri="{FF2B5EF4-FFF2-40B4-BE49-F238E27FC236}">
                <a16:creationId xmlns:a16="http://schemas.microsoft.com/office/drawing/2014/main" id="{6E9D7804-9468-1844-48DC-985901DD65D0}"/>
              </a:ext>
            </a:extLst>
          </p:cNvPr>
          <p:cNvPicPr>
            <a:picLocks noChangeAspect="1"/>
          </p:cNvPicPr>
          <p:nvPr/>
        </p:nvPicPr>
        <p:blipFill>
          <a:blip r:embed="rId2"/>
          <a:stretch>
            <a:fillRect/>
          </a:stretch>
        </p:blipFill>
        <p:spPr>
          <a:xfrm>
            <a:off x="902454" y="907473"/>
            <a:ext cx="3146729" cy="3440969"/>
          </a:xfrm>
          <a:prstGeom prst="rect">
            <a:avLst/>
          </a:prstGeom>
        </p:spPr>
      </p:pic>
      <p:pic>
        <p:nvPicPr>
          <p:cNvPr id="7" name="Picture 6">
            <a:extLst>
              <a:ext uri="{FF2B5EF4-FFF2-40B4-BE49-F238E27FC236}">
                <a16:creationId xmlns:a16="http://schemas.microsoft.com/office/drawing/2014/main" id="{E9DEF1E4-034E-81A4-9F6A-DF3B1DE87864}"/>
              </a:ext>
            </a:extLst>
          </p:cNvPr>
          <p:cNvPicPr>
            <a:picLocks noChangeAspect="1"/>
          </p:cNvPicPr>
          <p:nvPr/>
        </p:nvPicPr>
        <p:blipFill>
          <a:blip r:embed="rId3"/>
          <a:stretch>
            <a:fillRect/>
          </a:stretch>
        </p:blipFill>
        <p:spPr>
          <a:xfrm>
            <a:off x="4494437" y="966417"/>
            <a:ext cx="2928062" cy="3382025"/>
          </a:xfrm>
          <a:prstGeom prst="rect">
            <a:avLst/>
          </a:prstGeom>
        </p:spPr>
      </p:pic>
    </p:spTree>
    <p:extLst>
      <p:ext uri="{BB962C8B-B14F-4D97-AF65-F5344CB8AC3E}">
        <p14:creationId xmlns:p14="http://schemas.microsoft.com/office/powerpoint/2010/main" val="41783842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A92AD-817F-938F-949E-B315D2E3FC71}"/>
              </a:ext>
            </a:extLst>
          </p:cNvPr>
          <p:cNvSpPr>
            <a:spLocks noGrp="1"/>
          </p:cNvSpPr>
          <p:nvPr>
            <p:ph type="title"/>
          </p:nvPr>
        </p:nvSpPr>
        <p:spPr/>
        <p:txBody>
          <a:bodyPr/>
          <a:lstStyle/>
          <a:p>
            <a:r>
              <a:rPr lang="en-US" dirty="0"/>
              <a:t>FASTQ Format - Quality</a:t>
            </a:r>
          </a:p>
        </p:txBody>
      </p:sp>
      <p:sp>
        <p:nvSpPr>
          <p:cNvPr id="3" name="Content Placeholder 2">
            <a:extLst>
              <a:ext uri="{FF2B5EF4-FFF2-40B4-BE49-F238E27FC236}">
                <a16:creationId xmlns:a16="http://schemas.microsoft.com/office/drawing/2014/main" id="{B5D898D5-44C4-E14F-2446-2F816323DD93}"/>
              </a:ext>
            </a:extLst>
          </p:cNvPr>
          <p:cNvSpPr>
            <a:spLocks noGrp="1"/>
          </p:cNvSpPr>
          <p:nvPr>
            <p:ph idx="1"/>
          </p:nvPr>
        </p:nvSpPr>
        <p:spPr/>
        <p:txBody>
          <a:bodyPr/>
          <a:lstStyle/>
          <a:p>
            <a:r>
              <a:rPr lang="en-US" dirty="0"/>
              <a:t>Instead of 2 lines per sequence has 4 lines</a:t>
            </a:r>
          </a:p>
          <a:p>
            <a:pPr lvl="1"/>
            <a:r>
              <a:rPr lang="en-US" dirty="0"/>
              <a:t>Line 1 starts with @ and has Sequence ID</a:t>
            </a:r>
          </a:p>
          <a:p>
            <a:pPr lvl="1"/>
            <a:r>
              <a:rPr lang="en-US" dirty="0"/>
              <a:t>Line 2 Contains the sequence </a:t>
            </a:r>
          </a:p>
          <a:p>
            <a:pPr lvl="1"/>
            <a:r>
              <a:rPr lang="en-US" dirty="0"/>
              <a:t>Line 3 is + just as a separator </a:t>
            </a:r>
          </a:p>
          <a:p>
            <a:pPr lvl="1"/>
            <a:r>
              <a:rPr lang="en-US" dirty="0"/>
              <a:t>Line 4 contains quality information stored as ASCII character where 0x21 (!) is lowest quality and 0x7e (~) is highest</a:t>
            </a:r>
          </a:p>
        </p:txBody>
      </p:sp>
    </p:spTree>
    <p:extLst>
      <p:ext uri="{BB962C8B-B14F-4D97-AF65-F5344CB8AC3E}">
        <p14:creationId xmlns:p14="http://schemas.microsoft.com/office/powerpoint/2010/main" val="16347869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0B40-3264-4A55-A9CC-3C0FAB7EFE42}"/>
              </a:ext>
            </a:extLst>
          </p:cNvPr>
          <p:cNvSpPr>
            <a:spLocks noGrp="1"/>
          </p:cNvSpPr>
          <p:nvPr>
            <p:ph type="title"/>
          </p:nvPr>
        </p:nvSpPr>
        <p:spPr/>
        <p:txBody>
          <a:bodyPr/>
          <a:lstStyle/>
          <a:p>
            <a:r>
              <a:rPr lang="en-US" dirty="0"/>
              <a:t>FASTQ quality (Phred Scores)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79F0E-FFEE-7ABE-4D95-5B19FC2123BA}"/>
                  </a:ext>
                </a:extLst>
              </p:cNvPr>
              <p:cNvSpPr>
                <a:spLocks noGrp="1"/>
              </p:cNvSpPr>
              <p:nvPr>
                <p:ph idx="1"/>
              </p:nvPr>
            </p:nvSpPr>
            <p:spPr>
              <a:xfrm>
                <a:off x="457200" y="888600"/>
                <a:ext cx="8229600" cy="3366299"/>
              </a:xfrm>
            </p:spPr>
            <p:txBody>
              <a:bodyPr/>
              <a:lstStyle/>
              <a:p>
                <a:r>
                  <a:rPr lang="en-US" sz="2800" dirty="0"/>
                  <a:t>Quality values are integer mappings (hexadecimal) of </a:t>
                </a:r>
              </a:p>
              <a:p>
                <a:pPr lvl="1"/>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m:t>
                    </m:r>
                  </m:oMath>
                </a14:m>
                <a:r>
                  <a:rPr lang="en-US" sz="2400" dirty="0"/>
                  <a:t> </a:t>
                </a:r>
                <a:r>
                  <a:rPr lang="en-US" sz="2400" dirty="0" err="1"/>
                  <a:t>Pr</a:t>
                </a:r>
                <a:r>
                  <a:rPr lang="en-US" sz="2400" dirty="0"/>
                  <a:t>(base </a:t>
                </a:r>
                <a14:m>
                  <m:oMath xmlns:m="http://schemas.openxmlformats.org/officeDocument/2006/math">
                    <m:r>
                      <a:rPr lang="en-US" sz="2400" b="0" i="1" smtClean="0">
                        <a:latin typeface="Cambria Math" panose="02040503050406030204" pitchFamily="18" charset="0"/>
                      </a:rPr>
                      <m:t>𝑘</m:t>
                    </m:r>
                  </m:oMath>
                </a14:m>
                <a:r>
                  <a:rPr lang="en-US" sz="2400" dirty="0"/>
                  <a:t> is incorrect)</a:t>
                </a:r>
              </a:p>
              <a:p>
                <a:r>
                  <a:rPr lang="en-US" sz="2800" dirty="0"/>
                  <a:t>Phred Score (probability formulation) </a:t>
                </a:r>
              </a:p>
              <a:p>
                <a:pPr lvl="1"/>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=−10</m:t>
                    </m:r>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log</m:t>
                            </m:r>
                          </m:e>
                          <m:sub>
                            <m:r>
                              <a:rPr lang="en-US" sz="2400" b="0" i="1" smtClean="0">
                                <a:latin typeface="Cambria Math" panose="02040503050406030204" pitchFamily="18" charset="0"/>
                              </a:rPr>
                              <m:t>10</m:t>
                            </m:r>
                          </m:sub>
                        </m:sSub>
                      </m:fName>
                      <m:e>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𝑘</m:t>
                                </m:r>
                              </m:sub>
                            </m:sSub>
                          </m:e>
                        </m:d>
                      </m:e>
                    </m:func>
                  </m:oMath>
                </a14:m>
                <a:endParaRPr lang="en-US" sz="2400" dirty="0"/>
              </a:p>
              <a:p>
                <a:r>
                  <a:rPr lang="en-US" sz="2800" dirty="0"/>
                  <a:t>Earlier Illumina Score (odds formulation)</a:t>
                </a:r>
              </a:p>
              <a:p>
                <a:pPr lvl="1"/>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𝑄</m:t>
                        </m:r>
                      </m:e>
                      <m:sub>
                        <m:r>
                          <a:rPr lang="en-US" sz="2400" b="0" i="1" smtClean="0">
                            <a:latin typeface="Cambria Math" panose="02040503050406030204" pitchFamily="18" charset="0"/>
                          </a:rPr>
                          <m:t>𝑘</m:t>
                        </m:r>
                      </m:sub>
                    </m:sSub>
                    <m:r>
                      <a:rPr lang="en-US" sz="2400" b="0" i="1" smtClean="0">
                        <a:latin typeface="Cambria Math" panose="02040503050406030204" pitchFamily="18" charset="0"/>
                      </a:rPr>
                      <m:t>=−10</m:t>
                    </m:r>
                    <m:func>
                      <m:funcPr>
                        <m:ctrlPr>
                          <a:rPr lang="en-US" sz="2400" b="0" i="1" smtClean="0">
                            <a:latin typeface="Cambria Math" panose="02040503050406030204" pitchFamily="18" charset="0"/>
                          </a:rPr>
                        </m:ctrlPr>
                      </m:funcPr>
                      <m:fName>
                        <m:sSub>
                          <m:sSubPr>
                            <m:ctrlPr>
                              <a:rPr lang="en-US" sz="2400" b="0" i="1" smtClean="0">
                                <a:latin typeface="Cambria Math" panose="02040503050406030204" pitchFamily="18" charset="0"/>
                              </a:rPr>
                            </m:ctrlPr>
                          </m:sSubPr>
                          <m:e>
                            <m:r>
                              <m:rPr>
                                <m:sty m:val="p"/>
                              </m:rPr>
                              <a:rPr lang="en-US" sz="2400" b="0" i="0" smtClean="0">
                                <a:latin typeface="Cambria Math" panose="02040503050406030204" pitchFamily="18" charset="0"/>
                              </a:rPr>
                              <m:t>log</m:t>
                            </m:r>
                          </m:e>
                          <m:sub>
                            <m:r>
                              <a:rPr lang="en-US" sz="2400" b="0" i="1" smtClean="0">
                                <a:latin typeface="Cambria Math" panose="02040503050406030204" pitchFamily="18" charset="0"/>
                              </a:rPr>
                              <m:t>10</m:t>
                            </m:r>
                          </m:sub>
                        </m:sSub>
                      </m:fName>
                      <m:e>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𝑘</m:t>
                                    </m:r>
                                  </m:sub>
                                </m:sSub>
                              </m:num>
                              <m:den>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𝑝</m:t>
                                    </m:r>
                                  </m:e>
                                  <m:sub>
                                    <m:r>
                                      <a:rPr lang="en-US" sz="2400" b="0" i="1" smtClean="0">
                                        <a:latin typeface="Cambria Math" panose="02040503050406030204" pitchFamily="18" charset="0"/>
                                      </a:rPr>
                                      <m:t>𝑘</m:t>
                                    </m:r>
                                  </m:sub>
                                </m:sSub>
                              </m:den>
                            </m:f>
                          </m:e>
                        </m:d>
                      </m:e>
                    </m:func>
                  </m:oMath>
                </a14:m>
                <a:endParaRPr lang="en-US" sz="2400" dirty="0"/>
              </a:p>
            </p:txBody>
          </p:sp>
        </mc:Choice>
        <mc:Fallback xmlns="">
          <p:sp>
            <p:nvSpPr>
              <p:cNvPr id="3" name="Content Placeholder 2">
                <a:extLst>
                  <a:ext uri="{FF2B5EF4-FFF2-40B4-BE49-F238E27FC236}">
                    <a16:creationId xmlns:a16="http://schemas.microsoft.com/office/drawing/2014/main" id="{92279F0E-FFEE-7ABE-4D95-5B19FC2123BA}"/>
                  </a:ext>
                </a:extLst>
              </p:cNvPr>
              <p:cNvSpPr>
                <a:spLocks noGrp="1" noRot="1" noChangeAspect="1" noMove="1" noResize="1" noEditPoints="1" noAdjustHandles="1" noChangeArrowheads="1" noChangeShapeType="1" noTextEdit="1"/>
              </p:cNvSpPr>
              <p:nvPr>
                <p:ph idx="1"/>
              </p:nvPr>
            </p:nvSpPr>
            <p:spPr>
              <a:xfrm>
                <a:off x="457200" y="888600"/>
                <a:ext cx="8229600" cy="3366299"/>
              </a:xfrm>
              <a:blipFill>
                <a:blip r:embed="rId2"/>
                <a:stretch>
                  <a:fillRect l="-1333" t="-1993" b="-4167"/>
                </a:stretch>
              </a:blipFill>
            </p:spPr>
            <p:txBody>
              <a:bodyPr/>
              <a:lstStyle/>
              <a:p>
                <a:r>
                  <a:rPr lang="en-US">
                    <a:noFill/>
                  </a:rPr>
                  <a:t> </a:t>
                </a:r>
              </a:p>
            </p:txBody>
          </p:sp>
        </mc:Fallback>
      </mc:AlternateContent>
    </p:spTree>
    <p:extLst>
      <p:ext uri="{BB962C8B-B14F-4D97-AF65-F5344CB8AC3E}">
        <p14:creationId xmlns:p14="http://schemas.microsoft.com/office/powerpoint/2010/main" val="1869988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2AA40-77E7-9E80-1070-2C982A05E3D5}"/>
              </a:ext>
            </a:extLst>
          </p:cNvPr>
          <p:cNvSpPr>
            <a:spLocks noGrp="1"/>
          </p:cNvSpPr>
          <p:nvPr>
            <p:ph type="title"/>
          </p:nvPr>
        </p:nvSpPr>
        <p:spPr/>
        <p:txBody>
          <a:bodyPr>
            <a:normAutofit fontScale="90000"/>
          </a:bodyPr>
          <a:lstStyle/>
          <a:p>
            <a:r>
              <a:rPr lang="en-US" dirty="0"/>
              <a:t>Break-out Session 1 – Quality Scores</a:t>
            </a:r>
          </a:p>
        </p:txBody>
      </p:sp>
      <p:sp>
        <p:nvSpPr>
          <p:cNvPr id="3" name="Content Placeholder 2">
            <a:extLst>
              <a:ext uri="{FF2B5EF4-FFF2-40B4-BE49-F238E27FC236}">
                <a16:creationId xmlns:a16="http://schemas.microsoft.com/office/drawing/2014/main" id="{4BD9A90B-4820-6F89-D0AF-5ECBD490D756}"/>
              </a:ext>
            </a:extLst>
          </p:cNvPr>
          <p:cNvSpPr>
            <a:spLocks noGrp="1"/>
          </p:cNvSpPr>
          <p:nvPr>
            <p:ph idx="1"/>
          </p:nvPr>
        </p:nvSpPr>
        <p:spPr>
          <a:xfrm>
            <a:off x="457200" y="1200151"/>
            <a:ext cx="6075218" cy="3366299"/>
          </a:xfrm>
        </p:spPr>
        <p:txBody>
          <a:bodyPr/>
          <a:lstStyle/>
          <a:p>
            <a:r>
              <a:rPr lang="en-US" dirty="0"/>
              <a:t>Using the probability formulation, what is the probability of an incorrect base at a PHRED score of ‘;’? </a:t>
            </a:r>
          </a:p>
          <a:p>
            <a:r>
              <a:rPr lang="en-US" dirty="0"/>
              <a:t>Using the odds formulation? </a:t>
            </a:r>
          </a:p>
        </p:txBody>
      </p:sp>
      <p:pic>
        <p:nvPicPr>
          <p:cNvPr id="5" name="Picture 4">
            <a:extLst>
              <a:ext uri="{FF2B5EF4-FFF2-40B4-BE49-F238E27FC236}">
                <a16:creationId xmlns:a16="http://schemas.microsoft.com/office/drawing/2014/main" id="{DA4B7BF3-AAD0-8D54-15FF-30DF7B5B6C4C}"/>
              </a:ext>
            </a:extLst>
          </p:cNvPr>
          <p:cNvPicPr>
            <a:picLocks noChangeAspect="1"/>
          </p:cNvPicPr>
          <p:nvPr/>
        </p:nvPicPr>
        <p:blipFill>
          <a:blip r:embed="rId2"/>
          <a:stretch>
            <a:fillRect/>
          </a:stretch>
        </p:blipFill>
        <p:spPr>
          <a:xfrm>
            <a:off x="6428510" y="945465"/>
            <a:ext cx="2664540" cy="3197044"/>
          </a:xfrm>
          <a:prstGeom prst="rect">
            <a:avLst/>
          </a:prstGeom>
        </p:spPr>
      </p:pic>
    </p:spTree>
    <p:extLst>
      <p:ext uri="{BB962C8B-B14F-4D97-AF65-F5344CB8AC3E}">
        <p14:creationId xmlns:p14="http://schemas.microsoft.com/office/powerpoint/2010/main" val="18481029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0C71F-7463-1748-169C-935DA7F31A6C}"/>
              </a:ext>
            </a:extLst>
          </p:cNvPr>
          <p:cNvSpPr>
            <a:spLocks noGrp="1"/>
          </p:cNvSpPr>
          <p:nvPr>
            <p:ph type="title"/>
          </p:nvPr>
        </p:nvSpPr>
        <p:spPr/>
        <p:txBody>
          <a:bodyPr>
            <a:normAutofit/>
          </a:bodyPr>
          <a:lstStyle/>
          <a:p>
            <a:r>
              <a:rPr lang="en-US" dirty="0"/>
              <a:t>Quality Scores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AAA976-F3E2-9CD5-C5E8-6E8D6256F617}"/>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sub>
                      </m:sSub>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−10</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−10</m:t>
                              </m:r>
                            </m:den>
                          </m:f>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oMath>
                  </m:oMathPara>
                </a14:m>
                <a:endParaRPr lang="en-US" dirty="0"/>
              </a:p>
              <a:p>
                <a:pPr marL="0" indent="0">
                  <a:buNone/>
                </a:pPr>
                <a:r>
                  <a:rPr lang="en-US" sz="2800" dirty="0"/>
                  <a:t>PHRED = “;” </a:t>
                </a:r>
                <a14:m>
                  <m:oMath xmlns:m="http://schemas.openxmlformats.org/officeDocument/2006/math">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=59−33=26⇒</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−2.6</m:t>
                        </m:r>
                      </m:sup>
                    </m:sSup>
                  </m:oMath>
                </a14:m>
                <a:endParaRPr lang="en-US" sz="2800" dirty="0"/>
              </a:p>
              <a:p>
                <a:pPr marL="0"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≈0.002512</m:t>
                      </m:r>
                    </m:oMath>
                  </m:oMathPara>
                </a14:m>
                <a:endParaRPr lang="en-US" sz="2800" dirty="0"/>
              </a:p>
            </p:txBody>
          </p:sp>
        </mc:Choice>
        <mc:Fallback xmlns="">
          <p:sp>
            <p:nvSpPr>
              <p:cNvPr id="3" name="Content Placeholder 2">
                <a:extLst>
                  <a:ext uri="{FF2B5EF4-FFF2-40B4-BE49-F238E27FC236}">
                    <a16:creationId xmlns:a16="http://schemas.microsoft.com/office/drawing/2014/main" id="{ACAAA976-F3E2-9CD5-C5E8-6E8D6256F617}"/>
                  </a:ext>
                </a:extLst>
              </p:cNvPr>
              <p:cNvSpPr>
                <a:spLocks noGrp="1" noRot="1" noChangeAspect="1" noMove="1" noResize="1" noEditPoints="1" noAdjustHandles="1" noChangeArrowheads="1" noChangeShapeType="1" noTextEdit="1"/>
              </p:cNvSpPr>
              <p:nvPr>
                <p:ph idx="1"/>
              </p:nvPr>
            </p:nvSpPr>
            <p:spPr>
              <a:blipFill>
                <a:blip r:embed="rId2"/>
                <a:stretch>
                  <a:fillRect l="-1481"/>
                </a:stretch>
              </a:blipFill>
            </p:spPr>
            <p:txBody>
              <a:bodyPr/>
              <a:lstStyle/>
              <a:p>
                <a:r>
                  <a:rPr lang="en-US">
                    <a:noFill/>
                  </a:rPr>
                  <a:t> </a:t>
                </a:r>
              </a:p>
            </p:txBody>
          </p:sp>
        </mc:Fallback>
      </mc:AlternateContent>
    </p:spTree>
    <p:extLst>
      <p:ext uri="{BB962C8B-B14F-4D97-AF65-F5344CB8AC3E}">
        <p14:creationId xmlns:p14="http://schemas.microsoft.com/office/powerpoint/2010/main" val="2192496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2B6-718B-F72E-3538-CD908414D69A}"/>
              </a:ext>
            </a:extLst>
          </p:cNvPr>
          <p:cNvSpPr>
            <a:spLocks noGrp="1"/>
          </p:cNvSpPr>
          <p:nvPr>
            <p:ph type="title"/>
          </p:nvPr>
        </p:nvSpPr>
        <p:spPr/>
        <p:txBody>
          <a:bodyPr>
            <a:normAutofit/>
          </a:bodyPr>
          <a:lstStyle/>
          <a:p>
            <a:r>
              <a:rPr lang="en-US" dirty="0"/>
              <a:t>Quality Scores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F0580A-B7F6-BECF-52D8-D153E58E463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sub>
                      </m:sSub>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den>
                              </m:f>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−10</m:t>
                          </m:r>
                        </m:den>
                      </m:f>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num>
                                <m:den>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den>
                              </m:f>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−10</m:t>
                              </m:r>
                            </m:den>
                          </m:f>
                        </m:sup>
                      </m:sSup>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den>
                      </m:f>
                    </m:oMath>
                  </m:oMathPara>
                </a14:m>
                <a:endParaRPr lang="en-US" b="0" dirty="0"/>
              </a:p>
            </p:txBody>
          </p:sp>
        </mc:Choice>
        <mc:Fallback xmlns="">
          <p:sp>
            <p:nvSpPr>
              <p:cNvPr id="3" name="Content Placeholder 2">
                <a:extLst>
                  <a:ext uri="{FF2B5EF4-FFF2-40B4-BE49-F238E27FC236}">
                    <a16:creationId xmlns:a16="http://schemas.microsoft.com/office/drawing/2014/main" id="{2DF0580A-B7F6-BECF-52D8-D153E58E463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82964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51D4-1F10-0210-B6B2-002B722A91A6}"/>
              </a:ext>
            </a:extLst>
          </p:cNvPr>
          <p:cNvSpPr>
            <a:spLocks noGrp="1"/>
          </p:cNvSpPr>
          <p:nvPr>
            <p:ph type="title"/>
          </p:nvPr>
        </p:nvSpPr>
        <p:spPr/>
        <p:txBody>
          <a:bodyPr/>
          <a:lstStyle/>
          <a:p>
            <a:r>
              <a:rPr lang="en-US" dirty="0"/>
              <a:t>Introduction to Bioinformatics</a:t>
            </a:r>
          </a:p>
        </p:txBody>
      </p:sp>
      <p:sp>
        <p:nvSpPr>
          <p:cNvPr id="4" name="PlaceHolder 2">
            <a:extLst>
              <a:ext uri="{FF2B5EF4-FFF2-40B4-BE49-F238E27FC236}">
                <a16:creationId xmlns:a16="http://schemas.microsoft.com/office/drawing/2014/main" id="{A81D55A0-37C6-52D1-8545-913BBE2CDA62}"/>
              </a:ext>
            </a:extLst>
          </p:cNvPr>
          <p:cNvSpPr txBox="1">
            <a:spLocks/>
          </p:cNvSpPr>
          <p:nvPr/>
        </p:nvSpPr>
        <p:spPr>
          <a:xfrm>
            <a:off x="-36720" y="3983040"/>
            <a:ext cx="7121880" cy="816120"/>
          </a:xfrm>
          <a:prstGeom prst="rect">
            <a:avLst/>
          </a:prstGeom>
          <a:noFill/>
          <a:ln w="0">
            <a:noFill/>
          </a:ln>
        </p:spPr>
        <p:txBody>
          <a:bodyPr lIns="90000" tIns="45000" rIns="90000" bIns="45000" anchor="t">
            <a:noAutofit/>
          </a:bodyPr>
          <a:lstStyle>
            <a:lvl1pPr algn="l" defTabSz="457200" rtl="0" eaLnBrk="1" latinLnBrk="0" hangingPunct="1">
              <a:spcBef>
                <a:spcPct val="0"/>
              </a:spcBef>
              <a:buNone/>
              <a:defRPr sz="3600" b="1" kern="1200">
                <a:solidFill>
                  <a:srgbClr val="800000"/>
                </a:solidFill>
                <a:latin typeface="Arial" charset="0"/>
                <a:ea typeface="Arial" charset="0"/>
                <a:cs typeface="Arial" charset="0"/>
              </a:defRPr>
            </a:lvl1pPr>
          </a:lstStyle>
          <a:p>
            <a:pPr marL="432000" indent="-324000">
              <a:spcBef>
                <a:spcPts val="1417"/>
              </a:spcBef>
              <a:buClr>
                <a:srgbClr val="000000"/>
              </a:buClr>
              <a:buSzPct val="45000"/>
              <a:buFont typeface="Wingdings" charset="2"/>
              <a:buChar char=""/>
            </a:pPr>
            <a:r>
              <a:rPr lang="en-US" sz="1500" b="0" spc="-1">
                <a:solidFill>
                  <a:srgbClr val="000000"/>
                </a:solidFill>
                <a:latin typeface="Times New Roman"/>
              </a:rPr>
              <a:t>Lin, Y., Michel, J.-B., Aiden, E. L., Orwant, J., Brockman, W., and Petrov, S. (2012). Syntactic annotations for the Google Books Ngram Corpus. Proceedings of the ACL 2012 system demonstrations, 169-174.</a:t>
            </a:r>
            <a:endParaRPr lang="en-US" sz="1500" b="0" spc="-1">
              <a:latin typeface="Arial"/>
            </a:endParaRPr>
          </a:p>
        </p:txBody>
      </p:sp>
      <p:pic>
        <p:nvPicPr>
          <p:cNvPr id="5" name="Picture 4">
            <a:extLst>
              <a:ext uri="{FF2B5EF4-FFF2-40B4-BE49-F238E27FC236}">
                <a16:creationId xmlns:a16="http://schemas.microsoft.com/office/drawing/2014/main" id="{B71F3DD2-CA4B-1A13-449C-619C36E0EEB8}"/>
              </a:ext>
            </a:extLst>
          </p:cNvPr>
          <p:cNvPicPr/>
          <p:nvPr/>
        </p:nvPicPr>
        <p:blipFill>
          <a:blip r:embed="rId2"/>
          <a:stretch/>
        </p:blipFill>
        <p:spPr>
          <a:xfrm>
            <a:off x="119880" y="858600"/>
            <a:ext cx="9022680" cy="3123000"/>
          </a:xfrm>
          <a:prstGeom prst="rect">
            <a:avLst/>
          </a:prstGeom>
          <a:ln w="0">
            <a:noFill/>
          </a:ln>
        </p:spPr>
      </p:pic>
      <p:sp>
        <p:nvSpPr>
          <p:cNvPr id="6" name="Content Placeholder 16">
            <a:extLst>
              <a:ext uri="{FF2B5EF4-FFF2-40B4-BE49-F238E27FC236}">
                <a16:creationId xmlns:a16="http://schemas.microsoft.com/office/drawing/2014/main" id="{2DFADB8C-E342-C46B-122F-48367FB04E8C}"/>
              </a:ext>
            </a:extLst>
          </p:cNvPr>
          <p:cNvSpPr/>
          <p:nvPr/>
        </p:nvSpPr>
        <p:spPr>
          <a:xfrm>
            <a:off x="457200" y="1110600"/>
            <a:ext cx="662796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Times New Roman"/>
                <a:ea typeface="DejaVu Sans"/>
              </a:rPr>
              <a:t>First recorded use of the term Bioinformatics was in 1970.</a:t>
            </a:r>
            <a:endParaRPr lang="en-US" sz="1500" b="0" strike="noStrike" spc="-1">
              <a:latin typeface="Arial"/>
            </a:endParaRPr>
          </a:p>
        </p:txBody>
      </p:sp>
      <p:pic>
        <p:nvPicPr>
          <p:cNvPr id="7" name="Picture 6">
            <a:extLst>
              <a:ext uri="{FF2B5EF4-FFF2-40B4-BE49-F238E27FC236}">
                <a16:creationId xmlns:a16="http://schemas.microsoft.com/office/drawing/2014/main" id="{7A5CC7E7-7953-B3DC-AB10-BF1270DC0200}"/>
              </a:ext>
            </a:extLst>
          </p:cNvPr>
          <p:cNvPicPr/>
          <p:nvPr/>
        </p:nvPicPr>
        <p:blipFill>
          <a:blip r:embed="rId3"/>
          <a:stretch/>
        </p:blipFill>
        <p:spPr>
          <a:xfrm>
            <a:off x="1600200" y="1544760"/>
            <a:ext cx="5508360" cy="1027800"/>
          </a:xfrm>
          <a:prstGeom prst="rect">
            <a:avLst/>
          </a:prstGeom>
          <a:ln w="0">
            <a:noFill/>
          </a:ln>
        </p:spPr>
      </p:pic>
      <p:sp>
        <p:nvSpPr>
          <p:cNvPr id="8" name="Content Placeholder 26">
            <a:extLst>
              <a:ext uri="{FF2B5EF4-FFF2-40B4-BE49-F238E27FC236}">
                <a16:creationId xmlns:a16="http://schemas.microsoft.com/office/drawing/2014/main" id="{F552E120-88D4-6F13-E441-EB7D9B44E09E}"/>
              </a:ext>
            </a:extLst>
          </p:cNvPr>
          <p:cNvSpPr/>
          <p:nvPr/>
        </p:nvSpPr>
        <p:spPr>
          <a:xfrm>
            <a:off x="480600" y="2766600"/>
            <a:ext cx="6627960" cy="9129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1" strike="noStrike" spc="-1">
                <a:solidFill>
                  <a:srgbClr val="000000"/>
                </a:solidFill>
                <a:latin typeface="Times New Roman"/>
                <a:ea typeface="DejaVu Sans"/>
              </a:rPr>
              <a:t>Development of systematic and algorithmic methods (mathematical, statistical, computational) for drawing biological and medical insights from large and complex data sources</a:t>
            </a:r>
            <a:r>
              <a:rPr lang="en-US" sz="1500" b="0" strike="noStrike" spc="-1">
                <a:solidFill>
                  <a:srgbClr val="000000"/>
                </a:solidFill>
                <a:latin typeface="Times New Roman"/>
                <a:ea typeface="DejaVu Sans"/>
              </a:rPr>
              <a:t>.</a:t>
            </a:r>
            <a:endParaRPr lang="en-US" sz="1500" b="0" strike="noStrike" spc="-1">
              <a:latin typeface="Arial"/>
            </a:endParaRPr>
          </a:p>
        </p:txBody>
      </p:sp>
    </p:spTree>
    <p:extLst>
      <p:ext uri="{BB962C8B-B14F-4D97-AF65-F5344CB8AC3E}">
        <p14:creationId xmlns:p14="http://schemas.microsoft.com/office/powerpoint/2010/main" val="2792630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409DF-DCD3-77B8-B34D-041698B6CF18}"/>
              </a:ext>
            </a:extLst>
          </p:cNvPr>
          <p:cNvSpPr>
            <a:spLocks noGrp="1"/>
          </p:cNvSpPr>
          <p:nvPr>
            <p:ph type="title"/>
          </p:nvPr>
        </p:nvSpPr>
        <p:spPr/>
        <p:txBody>
          <a:bodyPr>
            <a:normAutofit/>
          </a:bodyPr>
          <a:lstStyle/>
          <a:p>
            <a:r>
              <a:rPr lang="en-US" dirty="0"/>
              <a:t>Quality Scores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B1A7A9-9809-4C92-2B07-DEB0A34B6B28}"/>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10</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𝑘</m:t>
                                  </m:r>
                                </m:sub>
                              </m:sSub>
                            </m:num>
                            <m:den>
                              <m:r>
                                <a:rPr lang="en-US" i="1">
                                  <a:latin typeface="Cambria Math" panose="02040503050406030204" pitchFamily="18" charset="0"/>
                                </a:rPr>
                                <m:t>−10</m:t>
                              </m:r>
                            </m:den>
                          </m:f>
                        </m:sup>
                      </m:sSup>
                      <m:d>
                        <m:dPr>
                          <m:ctrlPr>
                            <a:rPr lang="en-US" b="0" i="1" smtClean="0">
                              <a:latin typeface="Cambria Math" panose="02040503050406030204" pitchFamily="18" charset="0"/>
                            </a:rPr>
                          </m:ctrlPr>
                        </m:dPr>
                        <m:e>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−10</m:t>
                              </m:r>
                            </m:den>
                          </m:f>
                        </m:sup>
                      </m:sSup>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−10</m:t>
                                  </m:r>
                                </m:den>
                              </m:f>
                            </m:sup>
                          </m:sSup>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𝑄</m:t>
                                      </m:r>
                                    </m:e>
                                    <m:sub>
                                      <m:r>
                                        <a:rPr lang="en-US" b="0" i="1" smtClean="0">
                                          <a:latin typeface="Cambria Math" panose="02040503050406030204" pitchFamily="18" charset="0"/>
                                        </a:rPr>
                                        <m:t>𝑘</m:t>
                                      </m:r>
                                    </m:sub>
                                  </m:sSub>
                                </m:num>
                                <m:den>
                                  <m:r>
                                    <a:rPr lang="en-US" b="0" i="1" smtClean="0">
                                      <a:latin typeface="Cambria Math" panose="02040503050406030204" pitchFamily="18" charset="0"/>
                                    </a:rPr>
                                    <m:t>−10</m:t>
                                  </m:r>
                                </m:den>
                              </m:f>
                            </m:sup>
                          </m:sSup>
                        </m:num>
                        <m:den>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10</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𝑘</m:t>
                                      </m:r>
                                    </m:sub>
                                  </m:sSub>
                                </m:num>
                                <m:den>
                                  <m:r>
                                    <a:rPr lang="en-US" i="1">
                                      <a:latin typeface="Cambria Math" panose="02040503050406030204" pitchFamily="18" charset="0"/>
                                    </a:rPr>
                                    <m:t>−10</m:t>
                                  </m:r>
                                </m:den>
                              </m:f>
                            </m:sup>
                          </m:sSup>
                        </m:den>
                      </m:f>
                    </m:oMath>
                  </m:oMathPara>
                </a14:m>
                <a:endParaRPr lang="en-US" dirty="0"/>
              </a:p>
            </p:txBody>
          </p:sp>
        </mc:Choice>
        <mc:Fallback xmlns="">
          <p:sp>
            <p:nvSpPr>
              <p:cNvPr id="3" name="Content Placeholder 2">
                <a:extLst>
                  <a:ext uri="{FF2B5EF4-FFF2-40B4-BE49-F238E27FC236}">
                    <a16:creationId xmlns:a16="http://schemas.microsoft.com/office/drawing/2014/main" id="{01B1A7A9-9809-4C92-2B07-DEB0A34B6B28}"/>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112848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DB73E-CCD5-B259-3075-EAEB40D23E57}"/>
              </a:ext>
            </a:extLst>
          </p:cNvPr>
          <p:cNvSpPr>
            <a:spLocks noGrp="1"/>
          </p:cNvSpPr>
          <p:nvPr>
            <p:ph type="title"/>
          </p:nvPr>
        </p:nvSpPr>
        <p:spPr/>
        <p:txBody>
          <a:bodyPr>
            <a:normAutofit/>
          </a:bodyPr>
          <a:lstStyle/>
          <a:p>
            <a:r>
              <a:rPr lang="en-US" dirty="0"/>
              <a:t>Quality Scores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B8ED7D8-6131-030F-8080-4A8039CA1B9B}"/>
                  </a:ext>
                </a:extLst>
              </p:cNvPr>
              <p:cNvSpPr>
                <a:spLocks noGrp="1"/>
              </p:cNvSpPr>
              <p:nvPr>
                <p:ph idx="1"/>
              </p:nvPr>
            </p:nvSpPr>
            <p:spPr/>
            <p:txBody>
              <a:bodyPr/>
              <a:lstStyle/>
              <a:p>
                <a:pPr marL="0" indent="0">
                  <a:buNone/>
                </a:pPr>
                <a:r>
                  <a:rPr lang="en-US" dirty="0"/>
                  <a:t>PHRED = “;”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−2.6</m:t>
                            </m:r>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−2.6</m:t>
                            </m:r>
                          </m:sup>
                        </m:sSup>
                      </m:den>
                    </m:f>
                    <m:r>
                      <a:rPr lang="en-US" b="0" i="1" smtClean="0">
                        <a:latin typeface="Cambria Math" panose="02040503050406030204" pitchFamily="18" charset="0"/>
                      </a:rPr>
                      <m:t>≈0.0025056</m:t>
                    </m:r>
                  </m:oMath>
                </a14:m>
                <a:endParaRPr lang="en-US" dirty="0"/>
              </a:p>
            </p:txBody>
          </p:sp>
        </mc:Choice>
        <mc:Fallback xmlns="">
          <p:sp>
            <p:nvSpPr>
              <p:cNvPr id="3" name="Content Placeholder 2">
                <a:extLst>
                  <a:ext uri="{FF2B5EF4-FFF2-40B4-BE49-F238E27FC236}">
                    <a16:creationId xmlns:a16="http://schemas.microsoft.com/office/drawing/2014/main" id="{BB8ED7D8-6131-030F-8080-4A8039CA1B9B}"/>
                  </a:ext>
                </a:extLst>
              </p:cNvPr>
              <p:cNvSpPr>
                <a:spLocks noGrp="1" noRot="1" noChangeAspect="1" noMove="1" noResize="1" noEditPoints="1" noAdjustHandles="1" noChangeArrowheads="1" noChangeShapeType="1" noTextEdit="1"/>
              </p:cNvSpPr>
              <p:nvPr>
                <p:ph idx="1"/>
              </p:nvPr>
            </p:nvSpPr>
            <p:spPr>
              <a:blipFill>
                <a:blip r:embed="rId2"/>
                <a:stretch>
                  <a:fillRect l="-1852"/>
                </a:stretch>
              </a:blipFill>
            </p:spPr>
            <p:txBody>
              <a:bodyPr/>
              <a:lstStyle/>
              <a:p>
                <a:r>
                  <a:rPr lang="en-US">
                    <a:noFill/>
                  </a:rPr>
                  <a:t> </a:t>
                </a:r>
              </a:p>
            </p:txBody>
          </p:sp>
        </mc:Fallback>
      </mc:AlternateContent>
    </p:spTree>
    <p:extLst>
      <p:ext uri="{BB962C8B-B14F-4D97-AF65-F5344CB8AC3E}">
        <p14:creationId xmlns:p14="http://schemas.microsoft.com/office/powerpoint/2010/main" val="34706191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42BC3-76AD-CD6F-7E16-B4510E6F2342}"/>
              </a:ext>
            </a:extLst>
          </p:cNvPr>
          <p:cNvSpPr>
            <a:spLocks noGrp="1"/>
          </p:cNvSpPr>
          <p:nvPr>
            <p:ph type="title"/>
          </p:nvPr>
        </p:nvSpPr>
        <p:spPr/>
        <p:txBody>
          <a:bodyPr>
            <a:normAutofit/>
          </a:bodyPr>
          <a:lstStyle/>
          <a:p>
            <a:r>
              <a:rPr lang="en-US" dirty="0"/>
              <a:t>Quality Scores</a:t>
            </a:r>
          </a:p>
        </p:txBody>
      </p:sp>
      <p:sp>
        <p:nvSpPr>
          <p:cNvPr id="3" name="Content Placeholder 2">
            <a:extLst>
              <a:ext uri="{FF2B5EF4-FFF2-40B4-BE49-F238E27FC236}">
                <a16:creationId xmlns:a16="http://schemas.microsoft.com/office/drawing/2014/main" id="{C15A25BA-59B4-8409-1F95-EAE9BC07595C}"/>
              </a:ext>
            </a:extLst>
          </p:cNvPr>
          <p:cNvSpPr>
            <a:spLocks noGrp="1"/>
          </p:cNvSpPr>
          <p:nvPr>
            <p:ph idx="1"/>
          </p:nvPr>
        </p:nvSpPr>
        <p:spPr>
          <a:xfrm>
            <a:off x="457200" y="1200151"/>
            <a:ext cx="4059382" cy="3366299"/>
          </a:xfrm>
        </p:spPr>
        <p:txBody>
          <a:bodyPr/>
          <a:lstStyle/>
          <a:p>
            <a:r>
              <a:rPr lang="en-US" dirty="0"/>
              <a:t>Probability formulation at “!”</a:t>
            </a:r>
          </a:p>
          <a:p>
            <a:r>
              <a:rPr lang="en-US" dirty="0"/>
              <a:t>Odds formulation?</a:t>
            </a:r>
          </a:p>
        </p:txBody>
      </p:sp>
      <p:pic>
        <p:nvPicPr>
          <p:cNvPr id="5" name="Picture 4">
            <a:extLst>
              <a:ext uri="{FF2B5EF4-FFF2-40B4-BE49-F238E27FC236}">
                <a16:creationId xmlns:a16="http://schemas.microsoft.com/office/drawing/2014/main" id="{7B6305A4-4AD7-95C6-24C9-02A366992B63}"/>
              </a:ext>
            </a:extLst>
          </p:cNvPr>
          <p:cNvPicPr>
            <a:picLocks noChangeAspect="1"/>
          </p:cNvPicPr>
          <p:nvPr/>
        </p:nvPicPr>
        <p:blipFill>
          <a:blip r:embed="rId2"/>
          <a:stretch>
            <a:fillRect/>
          </a:stretch>
        </p:blipFill>
        <p:spPr>
          <a:xfrm>
            <a:off x="5367967" y="779211"/>
            <a:ext cx="3381847" cy="3334215"/>
          </a:xfrm>
          <a:prstGeom prst="rect">
            <a:avLst/>
          </a:prstGeom>
        </p:spPr>
      </p:pic>
    </p:spTree>
    <p:extLst>
      <p:ext uri="{BB962C8B-B14F-4D97-AF65-F5344CB8AC3E}">
        <p14:creationId xmlns:p14="http://schemas.microsoft.com/office/powerpoint/2010/main" val="3020071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5B524-011A-159D-B6E3-2DC4E2AEDAAF}"/>
              </a:ext>
            </a:extLst>
          </p:cNvPr>
          <p:cNvSpPr>
            <a:spLocks noGrp="1"/>
          </p:cNvSpPr>
          <p:nvPr>
            <p:ph type="title"/>
          </p:nvPr>
        </p:nvSpPr>
        <p:spPr/>
        <p:txBody>
          <a:bodyPr>
            <a:normAutofit/>
          </a:bodyPr>
          <a:lstStyle/>
          <a:p>
            <a:r>
              <a:rPr lang="en-US" dirty="0"/>
              <a:t>Quality Scores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25C2F9-ECFA-51C6-3F31-62CE4235C11F}"/>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𝑘</m:t>
                          </m:r>
                        </m:sub>
                      </m:sSub>
                      <m:r>
                        <a:rPr lang="en-US" i="1">
                          <a:latin typeface="Cambria Math" panose="02040503050406030204" pitchFamily="18" charset="0"/>
                        </a:rPr>
                        <m:t>=−10</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10</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𝑘</m:t>
                                  </m:r>
                                </m:sub>
                              </m:sSub>
                            </m:num>
                            <m:den>
                              <m:r>
                                <a:rPr lang="en-US" i="1">
                                  <a:latin typeface="Cambria Math" panose="02040503050406030204" pitchFamily="18" charset="0"/>
                                </a:rPr>
                                <m:t>−10</m:t>
                              </m:r>
                            </m:den>
                          </m:f>
                        </m:sup>
                      </m:sSup>
                    </m:oMath>
                  </m:oMathPara>
                </a14:m>
                <a:endParaRPr lang="en-US" dirty="0"/>
              </a:p>
              <a:p>
                <a:pPr marL="0" indent="0">
                  <a:buNone/>
                </a:pPr>
                <a:r>
                  <a:rPr lang="en-US" sz="2800" dirty="0"/>
                  <a:t>PHRED = “!” </a:t>
                </a:r>
                <a14:m>
                  <m:oMath xmlns:m="http://schemas.openxmlformats.org/officeDocument/2006/math">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𝑄</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=33−33=0⇒</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𝑝</m:t>
                        </m:r>
                      </m:e>
                      <m:sub>
                        <m:r>
                          <a:rPr lang="en-US" sz="2800" b="0" i="1" smtClean="0">
                            <a:latin typeface="Cambria Math" panose="02040503050406030204" pitchFamily="18" charset="0"/>
                          </a:rPr>
                          <m:t>𝑘</m:t>
                        </m:r>
                      </m:sub>
                    </m:sSub>
                    <m:r>
                      <a:rPr lang="en-US" sz="2800" b="0" i="1" smtClean="0">
                        <a:latin typeface="Cambria Math" panose="02040503050406030204" pitchFamily="18" charset="0"/>
                      </a:rPr>
                      <m:t>=</m:t>
                    </m:r>
                    <m:sSup>
                      <m:sSupPr>
                        <m:ctrlPr>
                          <a:rPr lang="en-US" sz="2800" b="0" i="1" smtClean="0">
                            <a:latin typeface="Cambria Math" panose="02040503050406030204" pitchFamily="18" charset="0"/>
                          </a:rPr>
                        </m:ctrlPr>
                      </m:sSupPr>
                      <m:e>
                        <m:r>
                          <a:rPr lang="en-US" sz="2800" b="0" i="1" smtClean="0">
                            <a:latin typeface="Cambria Math" panose="02040503050406030204" pitchFamily="18" charset="0"/>
                          </a:rPr>
                          <m:t>10</m:t>
                        </m:r>
                      </m:e>
                      <m:sup>
                        <m:r>
                          <a:rPr lang="en-US" sz="2800" b="0" i="1" smtClean="0">
                            <a:latin typeface="Cambria Math" panose="02040503050406030204" pitchFamily="18" charset="0"/>
                          </a:rPr>
                          <m:t>0</m:t>
                        </m:r>
                      </m:sup>
                    </m:sSup>
                    <m:r>
                      <a:rPr lang="en-US" sz="2800" b="0" i="1" smtClean="0">
                        <a:latin typeface="Cambria Math" panose="02040503050406030204" pitchFamily="18" charset="0"/>
                      </a:rPr>
                      <m:t>=1</m:t>
                    </m:r>
                  </m:oMath>
                </a14:m>
                <a:endParaRPr lang="en-US" sz="2800" dirty="0"/>
              </a:p>
            </p:txBody>
          </p:sp>
        </mc:Choice>
        <mc:Fallback xmlns="">
          <p:sp>
            <p:nvSpPr>
              <p:cNvPr id="3" name="Content Placeholder 2">
                <a:extLst>
                  <a:ext uri="{FF2B5EF4-FFF2-40B4-BE49-F238E27FC236}">
                    <a16:creationId xmlns:a16="http://schemas.microsoft.com/office/drawing/2014/main" id="{1A25C2F9-ECFA-51C6-3F31-62CE4235C11F}"/>
                  </a:ext>
                </a:extLst>
              </p:cNvPr>
              <p:cNvSpPr>
                <a:spLocks noGrp="1" noRot="1" noChangeAspect="1" noMove="1" noResize="1" noEditPoints="1" noAdjustHandles="1" noChangeArrowheads="1" noChangeShapeType="1" noTextEdit="1"/>
              </p:cNvSpPr>
              <p:nvPr>
                <p:ph idx="1"/>
              </p:nvPr>
            </p:nvSpPr>
            <p:spPr>
              <a:blipFill>
                <a:blip r:embed="rId2"/>
                <a:stretch>
                  <a:fillRect l="-1481"/>
                </a:stretch>
              </a:blipFill>
            </p:spPr>
            <p:txBody>
              <a:bodyPr/>
              <a:lstStyle/>
              <a:p>
                <a:r>
                  <a:rPr lang="en-US">
                    <a:noFill/>
                  </a:rPr>
                  <a:t> </a:t>
                </a:r>
              </a:p>
            </p:txBody>
          </p:sp>
        </mc:Fallback>
      </mc:AlternateContent>
    </p:spTree>
    <p:extLst>
      <p:ext uri="{BB962C8B-B14F-4D97-AF65-F5344CB8AC3E}">
        <p14:creationId xmlns:p14="http://schemas.microsoft.com/office/powerpoint/2010/main" val="39583335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C655D-5A13-41C1-7162-1E7AF3D3CF1D}"/>
              </a:ext>
            </a:extLst>
          </p:cNvPr>
          <p:cNvSpPr>
            <a:spLocks noGrp="1"/>
          </p:cNvSpPr>
          <p:nvPr>
            <p:ph type="title"/>
          </p:nvPr>
        </p:nvSpPr>
        <p:spPr/>
        <p:txBody>
          <a:bodyPr>
            <a:normAutofit/>
          </a:bodyPr>
          <a:lstStyle/>
          <a:p>
            <a:r>
              <a:rPr lang="en-US" dirty="0"/>
              <a:t>Quality Scores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679436A-852E-EC18-384B-8000E52B7AA2}"/>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𝑘</m:t>
                          </m:r>
                        </m:sub>
                      </m:sSub>
                      <m:r>
                        <a:rPr lang="en-US" i="1">
                          <a:latin typeface="Cambria Math" panose="02040503050406030204" pitchFamily="18" charset="0"/>
                        </a:rPr>
                        <m:t>=−10</m:t>
                      </m:r>
                      <m:func>
                        <m:funcPr>
                          <m:ctrlPr>
                            <a:rPr lang="en-US" i="1">
                              <a:latin typeface="Cambria Math" panose="02040503050406030204" pitchFamily="18" charset="0"/>
                            </a:rPr>
                          </m:ctrlPr>
                        </m:funcPr>
                        <m:fName>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num>
                                <m:den>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𝑘</m:t>
                                      </m:r>
                                    </m:sub>
                                  </m:sSub>
                                </m:den>
                              </m:f>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10</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𝑘</m:t>
                                      </m:r>
                                    </m:sub>
                                  </m:sSub>
                                </m:num>
                                <m:den>
                                  <m:r>
                                    <a:rPr lang="en-US" i="1">
                                      <a:latin typeface="Cambria Math" panose="02040503050406030204" pitchFamily="18" charset="0"/>
                                    </a:rPr>
                                    <m:t>−10</m:t>
                                  </m:r>
                                </m:den>
                              </m:f>
                            </m:sup>
                          </m:sSup>
                        </m:num>
                        <m:den>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10</m:t>
                              </m:r>
                            </m:e>
                            <m: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𝑘</m:t>
                                      </m:r>
                                    </m:sub>
                                  </m:sSub>
                                </m:num>
                                <m:den>
                                  <m:r>
                                    <a:rPr lang="en-US" i="1">
                                      <a:latin typeface="Cambria Math" panose="02040503050406030204" pitchFamily="18" charset="0"/>
                                    </a:rPr>
                                    <m:t>−10</m:t>
                                  </m:r>
                                </m:den>
                              </m:f>
                            </m:sup>
                          </m:sSup>
                        </m:den>
                      </m:f>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𝑘</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=0.5</m:t>
                      </m:r>
                    </m:oMath>
                  </m:oMathPara>
                </a14:m>
                <a:endParaRPr lang="en-US" dirty="0"/>
              </a:p>
            </p:txBody>
          </p:sp>
        </mc:Choice>
        <mc:Fallback xmlns="">
          <p:sp>
            <p:nvSpPr>
              <p:cNvPr id="3" name="Content Placeholder 2">
                <a:extLst>
                  <a:ext uri="{FF2B5EF4-FFF2-40B4-BE49-F238E27FC236}">
                    <a16:creationId xmlns:a16="http://schemas.microsoft.com/office/drawing/2014/main" id="{4679436A-852E-EC18-384B-8000E52B7AA2}"/>
                  </a:ext>
                </a:extLst>
              </p:cNvPr>
              <p:cNvSpPr>
                <a:spLocks noGrp="1" noRot="1" noChangeAspect="1" noMove="1" noResize="1" noEditPoints="1" noAdjustHandles="1" noChangeArrowheads="1" noChangeShapeType="1" noTextEdit="1"/>
              </p:cNvSpPr>
              <p:nvPr>
                <p:ph idx="1"/>
              </p:nvPr>
            </p:nvSpPr>
            <p:spPr>
              <a:blipFill>
                <a:blip r:embed="rId2"/>
                <a:stretch>
                  <a:fillRect b="-6884"/>
                </a:stretch>
              </a:blipFill>
            </p:spPr>
            <p:txBody>
              <a:bodyPr/>
              <a:lstStyle/>
              <a:p>
                <a:r>
                  <a:rPr lang="en-US">
                    <a:noFill/>
                  </a:rPr>
                  <a:t> </a:t>
                </a:r>
              </a:p>
            </p:txBody>
          </p:sp>
        </mc:Fallback>
      </mc:AlternateContent>
    </p:spTree>
    <p:extLst>
      <p:ext uri="{BB962C8B-B14F-4D97-AF65-F5344CB8AC3E}">
        <p14:creationId xmlns:p14="http://schemas.microsoft.com/office/powerpoint/2010/main" val="73512077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EEF5C-692B-1235-A22E-F34441831A0D}"/>
              </a:ext>
            </a:extLst>
          </p:cNvPr>
          <p:cNvSpPr>
            <a:spLocks noGrp="1"/>
          </p:cNvSpPr>
          <p:nvPr>
            <p:ph type="title"/>
          </p:nvPr>
        </p:nvSpPr>
        <p:spPr/>
        <p:txBody>
          <a:bodyPr>
            <a:normAutofit/>
          </a:bodyPr>
          <a:lstStyle/>
          <a:p>
            <a:r>
              <a:rPr lang="en-US" dirty="0"/>
              <a:t>Quality Scores</a:t>
            </a:r>
          </a:p>
        </p:txBody>
      </p:sp>
      <p:pic>
        <p:nvPicPr>
          <p:cNvPr id="11" name="Picture 10">
            <a:extLst>
              <a:ext uri="{FF2B5EF4-FFF2-40B4-BE49-F238E27FC236}">
                <a16:creationId xmlns:a16="http://schemas.microsoft.com/office/drawing/2014/main" id="{A4665610-3F8A-81F7-942A-44DC99A07F02}"/>
              </a:ext>
            </a:extLst>
          </p:cNvPr>
          <p:cNvPicPr>
            <a:picLocks noChangeAspect="1"/>
          </p:cNvPicPr>
          <p:nvPr/>
        </p:nvPicPr>
        <p:blipFill>
          <a:blip r:embed="rId2"/>
          <a:stretch>
            <a:fillRect/>
          </a:stretch>
        </p:blipFill>
        <p:spPr>
          <a:xfrm>
            <a:off x="183759" y="997526"/>
            <a:ext cx="4131616" cy="2440811"/>
          </a:xfrm>
          <a:prstGeom prst="rect">
            <a:avLst/>
          </a:prstGeom>
        </p:spPr>
      </p:pic>
      <p:pic>
        <p:nvPicPr>
          <p:cNvPr id="7" name="Picture 6">
            <a:extLst>
              <a:ext uri="{FF2B5EF4-FFF2-40B4-BE49-F238E27FC236}">
                <a16:creationId xmlns:a16="http://schemas.microsoft.com/office/drawing/2014/main" id="{3BD531ED-A192-0E86-F94C-BD0A25B35A42}"/>
              </a:ext>
            </a:extLst>
          </p:cNvPr>
          <p:cNvPicPr>
            <a:picLocks noChangeAspect="1"/>
          </p:cNvPicPr>
          <p:nvPr/>
        </p:nvPicPr>
        <p:blipFill>
          <a:blip r:embed="rId3"/>
          <a:stretch>
            <a:fillRect/>
          </a:stretch>
        </p:blipFill>
        <p:spPr>
          <a:xfrm>
            <a:off x="4315375" y="822739"/>
            <a:ext cx="4717473" cy="3023010"/>
          </a:xfrm>
          <a:prstGeom prst="rect">
            <a:avLst/>
          </a:prstGeom>
        </p:spPr>
      </p:pic>
    </p:spTree>
    <p:extLst>
      <p:ext uri="{BB962C8B-B14F-4D97-AF65-F5344CB8AC3E}">
        <p14:creationId xmlns:p14="http://schemas.microsoft.com/office/powerpoint/2010/main" val="41003351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AD9CEF-8026-1CB6-79D1-7D79AE04B0A7}"/>
              </a:ext>
            </a:extLst>
          </p:cNvPr>
          <p:cNvSpPr txBox="1"/>
          <p:nvPr/>
        </p:nvSpPr>
        <p:spPr>
          <a:xfrm>
            <a:off x="2895600" y="2024496"/>
            <a:ext cx="3719946" cy="707886"/>
          </a:xfrm>
          <a:prstGeom prst="rect">
            <a:avLst/>
          </a:prstGeom>
          <a:noFill/>
        </p:spPr>
        <p:txBody>
          <a:bodyPr wrap="square" rtlCol="0">
            <a:spAutoFit/>
          </a:bodyPr>
          <a:lstStyle/>
          <a:p>
            <a:r>
              <a:rPr lang="en-US" sz="4000" dirty="0"/>
              <a:t>Break (10 min)</a:t>
            </a:r>
          </a:p>
        </p:txBody>
      </p:sp>
    </p:spTree>
    <p:extLst>
      <p:ext uri="{BB962C8B-B14F-4D97-AF65-F5344CB8AC3E}">
        <p14:creationId xmlns:p14="http://schemas.microsoft.com/office/powerpoint/2010/main" val="24153837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4AFD4-4B5F-4378-BE18-4955C6B07B77}"/>
              </a:ext>
            </a:extLst>
          </p:cNvPr>
          <p:cNvSpPr>
            <a:spLocks noGrp="1"/>
          </p:cNvSpPr>
          <p:nvPr>
            <p:ph type="title"/>
          </p:nvPr>
        </p:nvSpPr>
        <p:spPr/>
        <p:txBody>
          <a:bodyPr/>
          <a:lstStyle/>
          <a:p>
            <a:r>
              <a:rPr lang="en-US" dirty="0"/>
              <a:t>Sequence Alignment Maps</a:t>
            </a:r>
          </a:p>
        </p:txBody>
      </p:sp>
      <p:sp>
        <p:nvSpPr>
          <p:cNvPr id="3" name="Content Placeholder 2">
            <a:extLst>
              <a:ext uri="{FF2B5EF4-FFF2-40B4-BE49-F238E27FC236}">
                <a16:creationId xmlns:a16="http://schemas.microsoft.com/office/drawing/2014/main" id="{019EB88F-92BA-A23F-E0C6-3438B5011B82}"/>
              </a:ext>
            </a:extLst>
          </p:cNvPr>
          <p:cNvSpPr>
            <a:spLocks noGrp="1"/>
          </p:cNvSpPr>
          <p:nvPr>
            <p:ph idx="1"/>
          </p:nvPr>
        </p:nvSpPr>
        <p:spPr/>
        <p:txBody>
          <a:bodyPr/>
          <a:lstStyle/>
          <a:p>
            <a:r>
              <a:rPr lang="en-US" sz="2800" dirty="0"/>
              <a:t>SAM Files are Sequence Alignment Maps</a:t>
            </a:r>
          </a:p>
          <a:p>
            <a:r>
              <a:rPr lang="en-US" sz="2800" dirty="0"/>
              <a:t>They are Tab-separated Files</a:t>
            </a:r>
          </a:p>
          <a:p>
            <a:r>
              <a:rPr lang="en-US" sz="2800" dirty="0"/>
              <a:t>The fields of SAM files are well defined. </a:t>
            </a:r>
          </a:p>
          <a:p>
            <a:r>
              <a:rPr lang="en-US" sz="2800" dirty="0"/>
              <a:t>SAM files are the output of alignment steps</a:t>
            </a:r>
          </a:p>
          <a:p>
            <a:r>
              <a:rPr lang="en-US" sz="2800" dirty="0"/>
              <a:t>SAM files tell you where each read in a read file maps to a genome from a genome file</a:t>
            </a:r>
          </a:p>
        </p:txBody>
      </p:sp>
    </p:spTree>
    <p:extLst>
      <p:ext uri="{BB962C8B-B14F-4D97-AF65-F5344CB8AC3E}">
        <p14:creationId xmlns:p14="http://schemas.microsoft.com/office/powerpoint/2010/main" val="14332873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45E0C-0C5F-A1A5-0A35-D62633DC5CB6}"/>
              </a:ext>
            </a:extLst>
          </p:cNvPr>
          <p:cNvSpPr>
            <a:spLocks noGrp="1"/>
          </p:cNvSpPr>
          <p:nvPr>
            <p:ph type="title"/>
          </p:nvPr>
        </p:nvSpPr>
        <p:spPr/>
        <p:txBody>
          <a:bodyPr/>
          <a:lstStyle/>
          <a:p>
            <a:r>
              <a:rPr lang="en-US" dirty="0"/>
              <a:t>Sequence Alignment Maps</a:t>
            </a:r>
          </a:p>
        </p:txBody>
      </p:sp>
      <p:sp>
        <p:nvSpPr>
          <p:cNvPr id="3" name="Content Placeholder 2">
            <a:extLst>
              <a:ext uri="{FF2B5EF4-FFF2-40B4-BE49-F238E27FC236}">
                <a16:creationId xmlns:a16="http://schemas.microsoft.com/office/drawing/2014/main" id="{C2FA493D-9263-F36B-4843-5D2DC28C3F90}"/>
              </a:ext>
            </a:extLst>
          </p:cNvPr>
          <p:cNvSpPr>
            <a:spLocks noGrp="1"/>
          </p:cNvSpPr>
          <p:nvPr>
            <p:ph idx="1"/>
          </p:nvPr>
        </p:nvSpPr>
        <p:spPr>
          <a:xfrm>
            <a:off x="457200" y="1200151"/>
            <a:ext cx="4045527" cy="3366299"/>
          </a:xfrm>
        </p:spPr>
        <p:txBody>
          <a:bodyPr/>
          <a:lstStyle/>
          <a:p>
            <a:r>
              <a:rPr lang="en-US" dirty="0"/>
              <a:t>Each field contains vital information about the alignment of a given read from a read file</a:t>
            </a:r>
          </a:p>
        </p:txBody>
      </p:sp>
      <p:pic>
        <p:nvPicPr>
          <p:cNvPr id="5" name="Picture 4">
            <a:extLst>
              <a:ext uri="{FF2B5EF4-FFF2-40B4-BE49-F238E27FC236}">
                <a16:creationId xmlns:a16="http://schemas.microsoft.com/office/drawing/2014/main" id="{7A3BBE1A-C41D-5A64-FB2F-F7657134BE15}"/>
              </a:ext>
            </a:extLst>
          </p:cNvPr>
          <p:cNvPicPr>
            <a:picLocks noChangeAspect="1"/>
          </p:cNvPicPr>
          <p:nvPr/>
        </p:nvPicPr>
        <p:blipFill>
          <a:blip r:embed="rId2"/>
          <a:stretch>
            <a:fillRect/>
          </a:stretch>
        </p:blipFill>
        <p:spPr>
          <a:xfrm>
            <a:off x="4918086" y="808955"/>
            <a:ext cx="3962953" cy="3400900"/>
          </a:xfrm>
          <a:prstGeom prst="rect">
            <a:avLst/>
          </a:prstGeom>
        </p:spPr>
      </p:pic>
    </p:spTree>
    <p:extLst>
      <p:ext uri="{BB962C8B-B14F-4D97-AF65-F5344CB8AC3E}">
        <p14:creationId xmlns:p14="http://schemas.microsoft.com/office/powerpoint/2010/main" val="35720096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AB5D8-494E-A732-7298-8E4C05632E7A}"/>
              </a:ext>
            </a:extLst>
          </p:cNvPr>
          <p:cNvSpPr>
            <a:spLocks noGrp="1"/>
          </p:cNvSpPr>
          <p:nvPr>
            <p:ph type="title"/>
          </p:nvPr>
        </p:nvSpPr>
        <p:spPr/>
        <p:txBody>
          <a:bodyPr/>
          <a:lstStyle/>
          <a:p>
            <a:r>
              <a:rPr lang="en-US" dirty="0"/>
              <a:t>Sequence Alignment Maps - Flags</a:t>
            </a:r>
          </a:p>
        </p:txBody>
      </p:sp>
      <p:sp>
        <p:nvSpPr>
          <p:cNvPr id="3" name="Content Placeholder 2">
            <a:extLst>
              <a:ext uri="{FF2B5EF4-FFF2-40B4-BE49-F238E27FC236}">
                <a16:creationId xmlns:a16="http://schemas.microsoft.com/office/drawing/2014/main" id="{21BCFE9F-419B-A26A-9A4F-4DF30D3D3F5A}"/>
              </a:ext>
            </a:extLst>
          </p:cNvPr>
          <p:cNvSpPr>
            <a:spLocks noGrp="1"/>
          </p:cNvSpPr>
          <p:nvPr>
            <p:ph idx="1"/>
          </p:nvPr>
        </p:nvSpPr>
        <p:spPr/>
        <p:txBody>
          <a:bodyPr/>
          <a:lstStyle/>
          <a:p>
            <a:r>
              <a:rPr lang="en-US" dirty="0"/>
              <a:t>FLAGS are field 2, displayed as integer</a:t>
            </a:r>
          </a:p>
        </p:txBody>
      </p:sp>
      <p:pic>
        <p:nvPicPr>
          <p:cNvPr id="5" name="Picture 4">
            <a:extLst>
              <a:ext uri="{FF2B5EF4-FFF2-40B4-BE49-F238E27FC236}">
                <a16:creationId xmlns:a16="http://schemas.microsoft.com/office/drawing/2014/main" id="{A1A18375-4936-5A17-8E02-1B84523AB80A}"/>
              </a:ext>
            </a:extLst>
          </p:cNvPr>
          <p:cNvPicPr>
            <a:picLocks noChangeAspect="1"/>
          </p:cNvPicPr>
          <p:nvPr/>
        </p:nvPicPr>
        <p:blipFill>
          <a:blip r:embed="rId2"/>
          <a:stretch>
            <a:fillRect/>
          </a:stretch>
        </p:blipFill>
        <p:spPr>
          <a:xfrm>
            <a:off x="346861" y="1995898"/>
            <a:ext cx="4128158" cy="2421753"/>
          </a:xfrm>
          <a:prstGeom prst="rect">
            <a:avLst/>
          </a:prstGeom>
        </p:spPr>
      </p:pic>
      <p:pic>
        <p:nvPicPr>
          <p:cNvPr id="7" name="Picture 6">
            <a:extLst>
              <a:ext uri="{FF2B5EF4-FFF2-40B4-BE49-F238E27FC236}">
                <a16:creationId xmlns:a16="http://schemas.microsoft.com/office/drawing/2014/main" id="{3A5B372B-EB18-8CC6-142D-3146C4E11240}"/>
              </a:ext>
            </a:extLst>
          </p:cNvPr>
          <p:cNvPicPr>
            <a:picLocks noChangeAspect="1"/>
          </p:cNvPicPr>
          <p:nvPr/>
        </p:nvPicPr>
        <p:blipFill>
          <a:blip r:embed="rId3"/>
          <a:stretch>
            <a:fillRect/>
          </a:stretch>
        </p:blipFill>
        <p:spPr>
          <a:xfrm>
            <a:off x="4689765" y="2094127"/>
            <a:ext cx="4203860" cy="1578345"/>
          </a:xfrm>
          <a:prstGeom prst="rect">
            <a:avLst/>
          </a:prstGeom>
        </p:spPr>
      </p:pic>
    </p:spTree>
    <p:extLst>
      <p:ext uri="{BB962C8B-B14F-4D97-AF65-F5344CB8AC3E}">
        <p14:creationId xmlns:p14="http://schemas.microsoft.com/office/powerpoint/2010/main" val="4290640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74">
            <a:extLst>
              <a:ext uri="{FF2B5EF4-FFF2-40B4-BE49-F238E27FC236}">
                <a16:creationId xmlns:a16="http://schemas.microsoft.com/office/drawing/2014/main" id="{6351AA32-EB4B-50D4-AC85-7491AC2E2D05}"/>
              </a:ext>
            </a:extLst>
          </p:cNvPr>
          <p:cNvSpPr/>
          <p:nvPr/>
        </p:nvSpPr>
        <p:spPr>
          <a:xfrm>
            <a:off x="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6" name="Straight Connector 5">
            <a:extLst>
              <a:ext uri="{FF2B5EF4-FFF2-40B4-BE49-F238E27FC236}">
                <a16:creationId xmlns:a16="http://schemas.microsoft.com/office/drawing/2014/main" id="{5FA587C8-25A7-99F7-7F87-346671AB5468}"/>
              </a:ext>
            </a:extLst>
          </p:cNvPr>
          <p:cNvSpPr/>
          <p:nvPr/>
        </p:nvSpPr>
        <p:spPr>
          <a:xfrm>
            <a:off x="1371600" y="1062720"/>
            <a:ext cx="360" cy="3200400"/>
          </a:xfrm>
          <a:prstGeom prst="line">
            <a:avLst/>
          </a:prstGeom>
          <a:ln w="29160">
            <a:solidFill>
              <a:srgbClr val="000000"/>
            </a:solidFill>
            <a:round/>
          </a:ln>
        </p:spPr>
        <p:style>
          <a:lnRef idx="0">
            <a:scrgbClr r="0" g="0" b="0"/>
          </a:lnRef>
          <a:fillRef idx="0">
            <a:scrgbClr r="0" g="0" b="0"/>
          </a:fillRef>
          <a:effectRef idx="0">
            <a:scrgbClr r="0" g="0" b="0"/>
          </a:effectRef>
          <a:fontRef idx="minor"/>
        </p:style>
      </p:sp>
      <p:sp>
        <p:nvSpPr>
          <p:cNvPr id="7" name="Straight Connector 6">
            <a:extLst>
              <a:ext uri="{FF2B5EF4-FFF2-40B4-BE49-F238E27FC236}">
                <a16:creationId xmlns:a16="http://schemas.microsoft.com/office/drawing/2014/main" id="{9B01DF02-21A5-8452-F2AD-3662215F0353}"/>
              </a:ext>
            </a:extLst>
          </p:cNvPr>
          <p:cNvSpPr/>
          <p:nvPr/>
        </p:nvSpPr>
        <p:spPr>
          <a:xfrm flipH="1">
            <a:off x="1143000" y="1227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8" name="Straight Connector 7">
            <a:extLst>
              <a:ext uri="{FF2B5EF4-FFF2-40B4-BE49-F238E27FC236}">
                <a16:creationId xmlns:a16="http://schemas.microsoft.com/office/drawing/2014/main" id="{51D41C77-0C02-3174-9A59-7A35FB76ACAC}"/>
              </a:ext>
            </a:extLst>
          </p:cNvPr>
          <p:cNvSpPr/>
          <p:nvPr/>
        </p:nvSpPr>
        <p:spPr>
          <a:xfrm flipH="1">
            <a:off x="1143000" y="180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9" name="Straight Connector 8">
            <a:extLst>
              <a:ext uri="{FF2B5EF4-FFF2-40B4-BE49-F238E27FC236}">
                <a16:creationId xmlns:a16="http://schemas.microsoft.com/office/drawing/2014/main" id="{FCB2735F-F6B6-40BC-6399-09257F27D466}"/>
              </a:ext>
            </a:extLst>
          </p:cNvPr>
          <p:cNvSpPr/>
          <p:nvPr/>
        </p:nvSpPr>
        <p:spPr>
          <a:xfrm flipH="1">
            <a:off x="1143000" y="234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0" name="Straight Connector 9">
            <a:extLst>
              <a:ext uri="{FF2B5EF4-FFF2-40B4-BE49-F238E27FC236}">
                <a16:creationId xmlns:a16="http://schemas.microsoft.com/office/drawing/2014/main" id="{4946C05E-EABF-625C-A3E4-5E586BCC7BD6}"/>
              </a:ext>
            </a:extLst>
          </p:cNvPr>
          <p:cNvSpPr/>
          <p:nvPr/>
        </p:nvSpPr>
        <p:spPr>
          <a:xfrm flipH="1">
            <a:off x="1143000" y="295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1" name="Straight Connector 10">
            <a:extLst>
              <a:ext uri="{FF2B5EF4-FFF2-40B4-BE49-F238E27FC236}">
                <a16:creationId xmlns:a16="http://schemas.microsoft.com/office/drawing/2014/main" id="{5CA4A576-0E94-2606-B201-C21E70EC6E5A}"/>
              </a:ext>
            </a:extLst>
          </p:cNvPr>
          <p:cNvSpPr/>
          <p:nvPr/>
        </p:nvSpPr>
        <p:spPr>
          <a:xfrm flipH="1">
            <a:off x="1143000" y="3495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2" name="Straight Connector 11">
            <a:extLst>
              <a:ext uri="{FF2B5EF4-FFF2-40B4-BE49-F238E27FC236}">
                <a16:creationId xmlns:a16="http://schemas.microsoft.com/office/drawing/2014/main" id="{D5098909-1BE2-EAFD-49EC-E52B9810CB0C}"/>
              </a:ext>
            </a:extLst>
          </p:cNvPr>
          <p:cNvSpPr/>
          <p:nvPr/>
        </p:nvSpPr>
        <p:spPr>
          <a:xfrm flipH="1">
            <a:off x="1143000" y="3963600"/>
            <a:ext cx="457200" cy="360"/>
          </a:xfrm>
          <a:prstGeom prst="line">
            <a:avLst/>
          </a:prstGeom>
          <a:ln w="0">
            <a:solidFill>
              <a:srgbClr val="3465A4"/>
            </a:solidFill>
          </a:ln>
        </p:spPr>
        <p:style>
          <a:lnRef idx="0">
            <a:scrgbClr r="0" g="0" b="0"/>
          </a:lnRef>
          <a:fillRef idx="0">
            <a:scrgbClr r="0" g="0" b="0"/>
          </a:fillRef>
          <a:effectRef idx="0">
            <a:scrgbClr r="0" g="0" b="0"/>
          </a:effectRef>
          <a:fontRef idx="minor"/>
        </p:style>
      </p:sp>
      <p:sp>
        <p:nvSpPr>
          <p:cNvPr id="13" name="Content Placeholder 75">
            <a:extLst>
              <a:ext uri="{FF2B5EF4-FFF2-40B4-BE49-F238E27FC236}">
                <a16:creationId xmlns:a16="http://schemas.microsoft.com/office/drawing/2014/main" id="{1B1569DE-311D-2CEF-7210-9F09E39D1D01}"/>
              </a:ext>
            </a:extLst>
          </p:cNvPr>
          <p:cNvSpPr/>
          <p:nvPr/>
        </p:nvSpPr>
        <p:spPr>
          <a:xfrm>
            <a:off x="0" y="160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1960</a:t>
            </a:r>
            <a:endParaRPr lang="en-US" sz="1500" b="0" strike="noStrike" spc="-1">
              <a:latin typeface="Arial"/>
            </a:endParaRPr>
          </a:p>
        </p:txBody>
      </p:sp>
      <p:sp>
        <p:nvSpPr>
          <p:cNvPr id="14" name="Content Placeholder 76">
            <a:extLst>
              <a:ext uri="{FF2B5EF4-FFF2-40B4-BE49-F238E27FC236}">
                <a16:creationId xmlns:a16="http://schemas.microsoft.com/office/drawing/2014/main" id="{92D0FDC5-353E-8203-C3EF-AF7981E9AE15}"/>
              </a:ext>
            </a:extLst>
          </p:cNvPr>
          <p:cNvSpPr/>
          <p:nvPr/>
        </p:nvSpPr>
        <p:spPr>
          <a:xfrm>
            <a:off x="360" y="106272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1950</a:t>
            </a:r>
            <a:endParaRPr lang="en-US" sz="1500" b="0" strike="noStrike" spc="-1">
              <a:latin typeface="Arial"/>
            </a:endParaRPr>
          </a:p>
        </p:txBody>
      </p:sp>
      <p:sp>
        <p:nvSpPr>
          <p:cNvPr id="15" name="Content Placeholder 77">
            <a:extLst>
              <a:ext uri="{FF2B5EF4-FFF2-40B4-BE49-F238E27FC236}">
                <a16:creationId xmlns:a16="http://schemas.microsoft.com/office/drawing/2014/main" id="{80A03661-5402-10FA-5505-D1CCE7B3BD48}"/>
              </a:ext>
            </a:extLst>
          </p:cNvPr>
          <p:cNvSpPr/>
          <p:nvPr/>
        </p:nvSpPr>
        <p:spPr>
          <a:xfrm>
            <a:off x="360" y="2140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1970</a:t>
            </a:r>
            <a:endParaRPr lang="en-US" sz="1500" b="0" strike="noStrike" spc="-1">
              <a:latin typeface="Arial"/>
            </a:endParaRPr>
          </a:p>
        </p:txBody>
      </p:sp>
      <p:sp>
        <p:nvSpPr>
          <p:cNvPr id="16" name="Content Placeholder 78">
            <a:extLst>
              <a:ext uri="{FF2B5EF4-FFF2-40B4-BE49-F238E27FC236}">
                <a16:creationId xmlns:a16="http://schemas.microsoft.com/office/drawing/2014/main" id="{1936E653-F6BF-FC8E-5436-ADCDFACB6A2C}"/>
              </a:ext>
            </a:extLst>
          </p:cNvPr>
          <p:cNvSpPr/>
          <p:nvPr/>
        </p:nvSpPr>
        <p:spPr>
          <a:xfrm>
            <a:off x="360" y="278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1980</a:t>
            </a:r>
            <a:endParaRPr lang="en-US" sz="1500" b="0" strike="noStrike" spc="-1">
              <a:latin typeface="Arial"/>
            </a:endParaRPr>
          </a:p>
        </p:txBody>
      </p:sp>
      <p:sp>
        <p:nvSpPr>
          <p:cNvPr id="17" name="Content Placeholder 79">
            <a:extLst>
              <a:ext uri="{FF2B5EF4-FFF2-40B4-BE49-F238E27FC236}">
                <a16:creationId xmlns:a16="http://schemas.microsoft.com/office/drawing/2014/main" id="{846D04C6-67EA-99C8-EEAA-C8FF16B0765E}"/>
              </a:ext>
            </a:extLst>
          </p:cNvPr>
          <p:cNvSpPr/>
          <p:nvPr/>
        </p:nvSpPr>
        <p:spPr>
          <a:xfrm>
            <a:off x="360" y="3328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1990</a:t>
            </a:r>
            <a:endParaRPr lang="en-US" sz="1500" b="0" strike="noStrike" spc="-1">
              <a:latin typeface="Arial"/>
            </a:endParaRPr>
          </a:p>
        </p:txBody>
      </p:sp>
      <p:sp>
        <p:nvSpPr>
          <p:cNvPr id="18" name="Content Placeholder 80">
            <a:extLst>
              <a:ext uri="{FF2B5EF4-FFF2-40B4-BE49-F238E27FC236}">
                <a16:creationId xmlns:a16="http://schemas.microsoft.com/office/drawing/2014/main" id="{854D4A0E-6D3C-341B-24F8-7AD8FA163A66}"/>
              </a:ext>
            </a:extLst>
          </p:cNvPr>
          <p:cNvSpPr/>
          <p:nvPr/>
        </p:nvSpPr>
        <p:spPr>
          <a:xfrm>
            <a:off x="360" y="3796200"/>
            <a:ext cx="1141560" cy="3074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500" b="0" strike="noStrike" spc="-1">
                <a:solidFill>
                  <a:srgbClr val="000000"/>
                </a:solidFill>
                <a:latin typeface="Calibri"/>
                <a:ea typeface="DejaVu Sans"/>
              </a:rPr>
              <a:t>2000</a:t>
            </a:r>
            <a:endParaRPr lang="en-US" sz="1500" b="0" strike="noStrike" spc="-1">
              <a:latin typeface="Arial"/>
            </a:endParaRPr>
          </a:p>
        </p:txBody>
      </p:sp>
      <p:sp>
        <p:nvSpPr>
          <p:cNvPr id="19" name="Content Placeholder 81">
            <a:extLst>
              <a:ext uri="{FF2B5EF4-FFF2-40B4-BE49-F238E27FC236}">
                <a16:creationId xmlns:a16="http://schemas.microsoft.com/office/drawing/2014/main" id="{0FE4D04C-3242-181A-2F65-93FF0CC1467C}"/>
              </a:ext>
            </a:extLst>
          </p:cNvPr>
          <p:cNvSpPr/>
          <p:nvPr/>
        </p:nvSpPr>
        <p:spPr>
          <a:xfrm>
            <a:off x="1024200" y="1371600"/>
            <a:ext cx="7313760" cy="53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600" b="1" strike="noStrike" spc="-1">
                <a:solidFill>
                  <a:srgbClr val="000000"/>
                </a:solidFill>
                <a:latin typeface="Calibri"/>
                <a:ea typeface="DejaVu Sans"/>
              </a:rPr>
              <a:t>(late 1950s) – Edman (Pehr Edman) Protein Sequencing – ~60 AA segments </a:t>
            </a:r>
            <a:endParaRPr lang="en-US" sz="1600" b="0" strike="noStrike" spc="-1">
              <a:latin typeface="Arial"/>
            </a:endParaRPr>
          </a:p>
          <a:p>
            <a:pPr>
              <a:lnSpc>
                <a:spcPct val="100000"/>
              </a:lnSpc>
              <a:spcBef>
                <a:spcPts val="1417"/>
              </a:spcBef>
              <a:buNone/>
            </a:pPr>
            <a:endParaRPr lang="en-US" sz="1500" b="0" strike="noStrike" spc="-1">
              <a:latin typeface="Arial"/>
            </a:endParaRPr>
          </a:p>
        </p:txBody>
      </p:sp>
      <p:sp>
        <p:nvSpPr>
          <p:cNvPr id="23" name="Title 1">
            <a:extLst>
              <a:ext uri="{FF2B5EF4-FFF2-40B4-BE49-F238E27FC236}">
                <a16:creationId xmlns:a16="http://schemas.microsoft.com/office/drawing/2014/main" id="{CD66B9FB-7C41-D6A8-0C3C-5F77A4BDD845}"/>
              </a:ext>
            </a:extLst>
          </p:cNvPr>
          <p:cNvSpPr>
            <a:spLocks noGrp="1"/>
          </p:cNvSpPr>
          <p:nvPr>
            <p:ph type="title"/>
          </p:nvPr>
        </p:nvSpPr>
        <p:spPr>
          <a:xfrm>
            <a:off x="457200" y="205979"/>
            <a:ext cx="8229600" cy="857250"/>
          </a:xfrm>
        </p:spPr>
        <p:txBody>
          <a:bodyPr/>
          <a:lstStyle/>
          <a:p>
            <a:r>
              <a:rPr lang="en-US" dirty="0"/>
              <a:t>History of Bioinformatics</a:t>
            </a:r>
          </a:p>
        </p:txBody>
      </p:sp>
    </p:spTree>
    <p:extLst>
      <p:ext uri="{BB962C8B-B14F-4D97-AF65-F5344CB8AC3E}">
        <p14:creationId xmlns:p14="http://schemas.microsoft.com/office/powerpoint/2010/main" val="16291011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03F74-E0F5-F223-1873-7DCE42B65FBA}"/>
              </a:ext>
            </a:extLst>
          </p:cNvPr>
          <p:cNvSpPr>
            <a:spLocks noGrp="1"/>
          </p:cNvSpPr>
          <p:nvPr>
            <p:ph type="title"/>
          </p:nvPr>
        </p:nvSpPr>
        <p:spPr/>
        <p:txBody>
          <a:bodyPr/>
          <a:lstStyle/>
          <a:p>
            <a:r>
              <a:rPr lang="en-US" dirty="0"/>
              <a:t>Sequence Alignment Maps - FLAGS</a:t>
            </a:r>
          </a:p>
        </p:txBody>
      </p:sp>
      <p:sp>
        <p:nvSpPr>
          <p:cNvPr id="3" name="Content Placeholder 2">
            <a:extLst>
              <a:ext uri="{FF2B5EF4-FFF2-40B4-BE49-F238E27FC236}">
                <a16:creationId xmlns:a16="http://schemas.microsoft.com/office/drawing/2014/main" id="{3AB96140-9747-59D5-C0B4-D47FD1A53D71}"/>
              </a:ext>
            </a:extLst>
          </p:cNvPr>
          <p:cNvSpPr>
            <a:spLocks noGrp="1"/>
          </p:cNvSpPr>
          <p:nvPr>
            <p:ph idx="1"/>
          </p:nvPr>
        </p:nvSpPr>
        <p:spPr/>
        <p:txBody>
          <a:bodyPr/>
          <a:lstStyle/>
          <a:p>
            <a:r>
              <a:rPr lang="en-US" dirty="0"/>
              <a:t>Suppose 2145 is provided as the flag on a line. </a:t>
            </a:r>
          </a:p>
          <a:p>
            <a:r>
              <a:rPr lang="en-US" dirty="0"/>
              <a:t>Convert 2145 from Base 10 to Base 2 (Binary)</a:t>
            </a:r>
          </a:p>
        </p:txBody>
      </p:sp>
    </p:spTree>
    <p:extLst>
      <p:ext uri="{BB962C8B-B14F-4D97-AF65-F5344CB8AC3E}">
        <p14:creationId xmlns:p14="http://schemas.microsoft.com/office/powerpoint/2010/main" val="30802581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D2782-EFEA-4E7A-61B4-AA33C84D76D2}"/>
              </a:ext>
            </a:extLst>
          </p:cNvPr>
          <p:cNvSpPr>
            <a:spLocks noGrp="1"/>
          </p:cNvSpPr>
          <p:nvPr>
            <p:ph type="title"/>
          </p:nvPr>
        </p:nvSpPr>
        <p:spPr/>
        <p:txBody>
          <a:bodyPr/>
          <a:lstStyle/>
          <a:p>
            <a:r>
              <a:rPr lang="en-US" dirty="0"/>
              <a:t>Sequence Alignment Maps - FLAGS</a:t>
            </a:r>
          </a:p>
        </p:txBody>
      </p:sp>
      <p:sp>
        <p:nvSpPr>
          <p:cNvPr id="3" name="Content Placeholder 2">
            <a:extLst>
              <a:ext uri="{FF2B5EF4-FFF2-40B4-BE49-F238E27FC236}">
                <a16:creationId xmlns:a16="http://schemas.microsoft.com/office/drawing/2014/main" id="{DA4B84A7-ECC6-9BA0-CBC5-04DFA55FC327}"/>
              </a:ext>
            </a:extLst>
          </p:cNvPr>
          <p:cNvSpPr>
            <a:spLocks noGrp="1"/>
          </p:cNvSpPr>
          <p:nvPr>
            <p:ph idx="1"/>
          </p:nvPr>
        </p:nvSpPr>
        <p:spPr>
          <a:xfrm>
            <a:off x="419349" y="1200151"/>
            <a:ext cx="8229600" cy="3366299"/>
          </a:xfrm>
        </p:spPr>
        <p:txBody>
          <a:bodyPr/>
          <a:lstStyle/>
          <a:p>
            <a:r>
              <a:rPr lang="en-US" dirty="0"/>
              <a:t>Recall: Conversion of base 10 to base 2 requires repeated division by 2. </a:t>
            </a:r>
          </a:p>
        </p:txBody>
      </p:sp>
    </p:spTree>
    <p:extLst>
      <p:ext uri="{BB962C8B-B14F-4D97-AF65-F5344CB8AC3E}">
        <p14:creationId xmlns:p14="http://schemas.microsoft.com/office/powerpoint/2010/main" val="36940237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E3561-02ED-26C2-B63D-F0AF040ED50B}"/>
              </a:ext>
            </a:extLst>
          </p:cNvPr>
          <p:cNvSpPr>
            <a:spLocks noGrp="1"/>
          </p:cNvSpPr>
          <p:nvPr>
            <p:ph type="title"/>
          </p:nvPr>
        </p:nvSpPr>
        <p:spPr/>
        <p:txBody>
          <a:bodyPr/>
          <a:lstStyle/>
          <a:p>
            <a:r>
              <a:rPr lang="en-US" dirty="0"/>
              <a:t>Sequence Alignment Maps - FLAGS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258C0B-D9BE-2CA4-96AC-30E49A8D050C}"/>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2145</m:t>
                              </m:r>
                            </m:e>
                          </m:d>
                        </m:e>
                        <m:sub>
                          <m:r>
                            <a:rPr lang="en-US" b="0" i="1" smtClean="0">
                              <a:latin typeface="Cambria Math" panose="02040503050406030204" pitchFamily="18" charset="0"/>
                            </a:rPr>
                            <m:t>10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m:t>
                              </m:r>
                            </m:e>
                          </m:d>
                        </m:e>
                        <m:sub>
                          <m:r>
                            <a:rPr lang="en-US" b="0" i="1" smtClean="0">
                              <a:latin typeface="Cambria Math" panose="02040503050406030204" pitchFamily="18" charset="0"/>
                            </a:rPr>
                            <m:t>2</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2145÷2 =1072 </m:t>
                      </m:r>
                      <m:r>
                        <a:rPr lang="en-US" sz="1400" b="0" i="1" smtClean="0">
                          <a:latin typeface="Cambria Math" panose="02040503050406030204" pitchFamily="18" charset="0"/>
                        </a:rPr>
                        <m:t>𝑅</m:t>
                      </m:r>
                      <m:r>
                        <a:rPr lang="en-US" sz="1400" b="0" i="1" smtClean="0">
                          <a:latin typeface="Cambria Math" panose="02040503050406030204" pitchFamily="18" charset="0"/>
                        </a:rPr>
                        <m:t> 1</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1072÷2=536 </m:t>
                      </m:r>
                      <m:r>
                        <a:rPr lang="en-US" sz="1400" b="0" i="1" smtClean="0">
                          <a:latin typeface="Cambria Math" panose="02040503050406030204" pitchFamily="18" charset="0"/>
                        </a:rPr>
                        <m:t>𝑅</m:t>
                      </m:r>
                      <m:r>
                        <a:rPr lang="en-US" sz="1400" b="0" i="1" smtClean="0">
                          <a:latin typeface="Cambria Math" panose="02040503050406030204" pitchFamily="18" charset="0"/>
                        </a:rPr>
                        <m:t> 0</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536÷2=268 </m:t>
                      </m:r>
                      <m:r>
                        <a:rPr lang="en-US" sz="1400" b="0" i="1" smtClean="0">
                          <a:latin typeface="Cambria Math" panose="02040503050406030204" pitchFamily="18" charset="0"/>
                        </a:rPr>
                        <m:t>𝑅</m:t>
                      </m:r>
                      <m:r>
                        <a:rPr lang="en-US" sz="1400" b="0" i="1" smtClean="0">
                          <a:latin typeface="Cambria Math" panose="02040503050406030204" pitchFamily="18" charset="0"/>
                        </a:rPr>
                        <m:t> 0</m:t>
                      </m:r>
                    </m:oMath>
                  </m:oMathPara>
                </a14:m>
                <a:endParaRPr lang="en-US" sz="140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268÷2=134 </m:t>
                      </m:r>
                      <m:r>
                        <a:rPr lang="en-US" sz="1400" b="0" i="1" smtClean="0">
                          <a:latin typeface="Cambria Math" panose="02040503050406030204" pitchFamily="18" charset="0"/>
                        </a:rPr>
                        <m:t>𝑅</m:t>
                      </m:r>
                      <m:r>
                        <a:rPr lang="en-US" sz="1400" b="0" i="1" smtClean="0">
                          <a:latin typeface="Cambria Math" panose="02040503050406030204" pitchFamily="18" charset="0"/>
                        </a:rPr>
                        <m:t> 0</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134÷2=67 </m:t>
                      </m:r>
                      <m:r>
                        <a:rPr lang="en-US" sz="1400" b="0" i="1" smtClean="0">
                          <a:latin typeface="Cambria Math" panose="02040503050406030204" pitchFamily="18" charset="0"/>
                        </a:rPr>
                        <m:t>𝑅</m:t>
                      </m:r>
                      <m:r>
                        <a:rPr lang="en-US" sz="1400" b="0" i="1" smtClean="0">
                          <a:latin typeface="Cambria Math" panose="02040503050406030204" pitchFamily="18" charset="0"/>
                        </a:rPr>
                        <m:t> 0</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67÷2=33 </m:t>
                      </m:r>
                      <m:r>
                        <a:rPr lang="en-US" sz="1400" b="0" i="1" smtClean="0">
                          <a:latin typeface="Cambria Math" panose="02040503050406030204" pitchFamily="18" charset="0"/>
                        </a:rPr>
                        <m:t>𝑅</m:t>
                      </m:r>
                      <m:r>
                        <a:rPr lang="en-US" sz="1400" b="0" i="1" smtClean="0">
                          <a:latin typeface="Cambria Math" panose="02040503050406030204" pitchFamily="18" charset="0"/>
                        </a:rPr>
                        <m:t> 1</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33÷2=16 </m:t>
                      </m:r>
                      <m:r>
                        <a:rPr lang="en-US" sz="1400" b="0" i="1" smtClean="0">
                          <a:latin typeface="Cambria Math" panose="02040503050406030204" pitchFamily="18" charset="0"/>
                        </a:rPr>
                        <m:t>𝑅</m:t>
                      </m:r>
                      <m:r>
                        <a:rPr lang="en-US" sz="1400" b="0" i="1" smtClean="0">
                          <a:latin typeface="Cambria Math" panose="02040503050406030204" pitchFamily="18" charset="0"/>
                        </a:rPr>
                        <m:t> 1</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16÷2=8 </m:t>
                      </m:r>
                      <m:r>
                        <a:rPr lang="en-US" sz="1400" b="0" i="1" smtClean="0">
                          <a:latin typeface="Cambria Math" panose="02040503050406030204" pitchFamily="18" charset="0"/>
                        </a:rPr>
                        <m:t>𝑅</m:t>
                      </m:r>
                      <m:r>
                        <a:rPr lang="en-US" sz="1400" b="0" i="1" smtClean="0">
                          <a:latin typeface="Cambria Math" panose="02040503050406030204" pitchFamily="18" charset="0"/>
                        </a:rPr>
                        <m:t> 0</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8÷2=4 </m:t>
                      </m:r>
                      <m:r>
                        <a:rPr lang="en-US" sz="1400" b="0" i="1" smtClean="0">
                          <a:latin typeface="Cambria Math" panose="02040503050406030204" pitchFamily="18" charset="0"/>
                        </a:rPr>
                        <m:t>𝑅</m:t>
                      </m:r>
                      <m:r>
                        <a:rPr lang="en-US" sz="1400" b="0" i="1" smtClean="0">
                          <a:latin typeface="Cambria Math" panose="02040503050406030204" pitchFamily="18" charset="0"/>
                        </a:rPr>
                        <m:t> 0</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4÷2=2 </m:t>
                      </m:r>
                      <m:r>
                        <a:rPr lang="en-US" sz="1400" b="0" i="1" smtClean="0">
                          <a:latin typeface="Cambria Math" panose="02040503050406030204" pitchFamily="18" charset="0"/>
                        </a:rPr>
                        <m:t>𝑅</m:t>
                      </m:r>
                      <m:r>
                        <a:rPr lang="en-US" sz="1400" b="0" i="1" smtClean="0">
                          <a:latin typeface="Cambria Math" panose="02040503050406030204" pitchFamily="18" charset="0"/>
                        </a:rPr>
                        <m:t> 0</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2÷2=1 </m:t>
                      </m:r>
                      <m:r>
                        <a:rPr lang="en-US" sz="1400" b="0" i="1" smtClean="0">
                          <a:latin typeface="Cambria Math" panose="02040503050406030204" pitchFamily="18" charset="0"/>
                        </a:rPr>
                        <m:t>𝑅</m:t>
                      </m:r>
                      <m:r>
                        <a:rPr lang="en-US" sz="1400" b="0" i="1" smtClean="0">
                          <a:latin typeface="Cambria Math" panose="02040503050406030204" pitchFamily="18" charset="0"/>
                        </a:rPr>
                        <m:t> 0</m:t>
                      </m:r>
                    </m:oMath>
                  </m:oMathPara>
                </a14:m>
                <a:endParaRPr lang="en-US" sz="1400" b="0" dirty="0"/>
              </a:p>
              <a:p>
                <a:pPr marL="0" indent="0">
                  <a:buNone/>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1÷2=0 </m:t>
                      </m:r>
                      <m:r>
                        <a:rPr lang="en-US" sz="1400" b="0" i="1" smtClean="0">
                          <a:latin typeface="Cambria Math" panose="02040503050406030204" pitchFamily="18" charset="0"/>
                        </a:rPr>
                        <m:t>𝑅</m:t>
                      </m:r>
                      <m:r>
                        <a:rPr lang="en-US" sz="1400" b="0" i="1" smtClean="0">
                          <a:latin typeface="Cambria Math" panose="02040503050406030204" pitchFamily="18" charset="0"/>
                        </a:rPr>
                        <m:t> 1</m:t>
                      </m:r>
                    </m:oMath>
                  </m:oMathPara>
                </a14:m>
                <a:endParaRPr lang="en-US" sz="1400" b="0" dirty="0"/>
              </a:p>
              <a:p>
                <a:pPr marL="0" indent="0">
                  <a:buNone/>
                </a:pPr>
                <a:endParaRPr lang="en-US" b="0" dirty="0"/>
              </a:p>
            </p:txBody>
          </p:sp>
        </mc:Choice>
        <mc:Fallback xmlns="">
          <p:sp>
            <p:nvSpPr>
              <p:cNvPr id="3" name="Content Placeholder 2">
                <a:extLst>
                  <a:ext uri="{FF2B5EF4-FFF2-40B4-BE49-F238E27FC236}">
                    <a16:creationId xmlns:a16="http://schemas.microsoft.com/office/drawing/2014/main" id="{1E258C0B-D9BE-2CA4-96AC-30E49A8D050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4454EB45-64CE-DE30-A1CF-3D0412B80BB0}"/>
              </a:ext>
            </a:extLst>
          </p:cNvPr>
          <p:cNvCxnSpPr/>
          <p:nvPr/>
        </p:nvCxnSpPr>
        <p:spPr>
          <a:xfrm flipV="1">
            <a:off x="5174673" y="1849582"/>
            <a:ext cx="311727" cy="241069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354490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70E37-B590-C30D-2E3A-A20845D192DC}"/>
              </a:ext>
            </a:extLst>
          </p:cNvPr>
          <p:cNvSpPr>
            <a:spLocks noGrp="1"/>
          </p:cNvSpPr>
          <p:nvPr>
            <p:ph type="title"/>
          </p:nvPr>
        </p:nvSpPr>
        <p:spPr/>
        <p:txBody>
          <a:bodyPr/>
          <a:lstStyle/>
          <a:p>
            <a:r>
              <a:rPr lang="en-US" dirty="0"/>
              <a:t>Sequence Alignment Maps - FLAGS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B12BD0D-7A1B-3178-FB50-CE087178F055}"/>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2145</m:t>
                              </m:r>
                            </m:e>
                          </m:d>
                        </m:e>
                        <m:sub>
                          <m:r>
                            <a:rPr lang="en-US" b="0" i="1" smtClean="0">
                              <a:latin typeface="Cambria Math" panose="02040503050406030204" pitchFamily="18" charset="0"/>
                            </a:rPr>
                            <m:t>10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100001100001</m:t>
                              </m:r>
                            </m:e>
                          </m:d>
                        </m:e>
                        <m:sub>
                          <m:r>
                            <a:rPr lang="en-US" b="0" i="1" smtClean="0">
                              <a:latin typeface="Cambria Math" panose="02040503050406030204" pitchFamily="18" charset="0"/>
                            </a:rPr>
                            <m:t>2</m:t>
                          </m:r>
                        </m:sub>
                      </m:sSub>
                    </m:oMath>
                  </m:oMathPara>
                </a14:m>
                <a:endParaRPr lang="en-US" dirty="0"/>
              </a:p>
            </p:txBody>
          </p:sp>
        </mc:Choice>
        <mc:Fallback xmlns="">
          <p:sp>
            <p:nvSpPr>
              <p:cNvPr id="3" name="Content Placeholder 2">
                <a:extLst>
                  <a:ext uri="{FF2B5EF4-FFF2-40B4-BE49-F238E27FC236}">
                    <a16:creationId xmlns:a16="http://schemas.microsoft.com/office/drawing/2014/main" id="{5B12BD0D-7A1B-3178-FB50-CE087178F05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FBA2C5B-E0B8-706B-0139-1B3AD4D579D2}"/>
              </a:ext>
            </a:extLst>
          </p:cNvPr>
          <p:cNvPicPr>
            <a:picLocks noChangeAspect="1"/>
          </p:cNvPicPr>
          <p:nvPr/>
        </p:nvPicPr>
        <p:blipFill>
          <a:blip r:embed="rId3"/>
          <a:stretch>
            <a:fillRect/>
          </a:stretch>
        </p:blipFill>
        <p:spPr>
          <a:xfrm>
            <a:off x="250375" y="2331734"/>
            <a:ext cx="4128158" cy="2421753"/>
          </a:xfrm>
          <a:prstGeom prst="rect">
            <a:avLst/>
          </a:prstGeom>
        </p:spPr>
      </p:pic>
      <p:pic>
        <p:nvPicPr>
          <p:cNvPr id="7" name="Picture 6">
            <a:extLst>
              <a:ext uri="{FF2B5EF4-FFF2-40B4-BE49-F238E27FC236}">
                <a16:creationId xmlns:a16="http://schemas.microsoft.com/office/drawing/2014/main" id="{A3F38974-84FD-D7DC-E49D-40233B00D3E2}"/>
              </a:ext>
            </a:extLst>
          </p:cNvPr>
          <p:cNvPicPr>
            <a:picLocks noChangeAspect="1"/>
          </p:cNvPicPr>
          <p:nvPr/>
        </p:nvPicPr>
        <p:blipFill>
          <a:blip r:embed="rId4"/>
          <a:stretch>
            <a:fillRect/>
          </a:stretch>
        </p:blipFill>
        <p:spPr>
          <a:xfrm>
            <a:off x="4689765" y="2242926"/>
            <a:ext cx="4203860" cy="1578345"/>
          </a:xfrm>
          <a:prstGeom prst="rect">
            <a:avLst/>
          </a:prstGeom>
        </p:spPr>
      </p:pic>
    </p:spTree>
    <p:extLst>
      <p:ext uri="{BB962C8B-B14F-4D97-AF65-F5344CB8AC3E}">
        <p14:creationId xmlns:p14="http://schemas.microsoft.com/office/powerpoint/2010/main" val="22643976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8A4B2-5402-851E-242C-23DE20A402E5}"/>
              </a:ext>
            </a:extLst>
          </p:cNvPr>
          <p:cNvSpPr>
            <a:spLocks noGrp="1"/>
          </p:cNvSpPr>
          <p:nvPr>
            <p:ph type="title"/>
          </p:nvPr>
        </p:nvSpPr>
        <p:spPr/>
        <p:txBody>
          <a:bodyPr/>
          <a:lstStyle/>
          <a:p>
            <a:r>
              <a:rPr lang="en-US" dirty="0"/>
              <a:t>Sequence Alignment Map - FLAGS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1A11DE-1789-353C-EE22-AC4A6AF1984A}"/>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2145</m:t>
                              </m:r>
                            </m:e>
                          </m:d>
                        </m:e>
                        <m:sub>
                          <m:r>
                            <a:rPr lang="en-US" b="0" i="1" smtClean="0">
                              <a:latin typeface="Cambria Math" panose="02040503050406030204" pitchFamily="18" charset="0"/>
                            </a:rPr>
                            <m:t>10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r>
                                <a:rPr lang="en-US" b="0" i="1" smtClean="0">
                                  <a:latin typeface="Cambria Math" panose="02040503050406030204" pitchFamily="18" charset="0"/>
                                </a:rPr>
                                <m:t>100001100001</m:t>
                              </m:r>
                            </m:e>
                          </m:d>
                        </m:e>
                        <m:sub>
                          <m:r>
                            <a:rPr lang="en-US" b="0" i="1" smtClean="0">
                              <a:latin typeface="Cambria Math" panose="02040503050406030204" pitchFamily="18" charset="0"/>
                            </a:rPr>
                            <m:t>2</m:t>
                          </m:r>
                        </m:sub>
                      </m:sSub>
                    </m:oMath>
                  </m:oMathPara>
                </a14:m>
                <a:endParaRPr lang="en-US" dirty="0"/>
              </a:p>
            </p:txBody>
          </p:sp>
        </mc:Choice>
        <mc:Fallback xmlns="">
          <p:sp>
            <p:nvSpPr>
              <p:cNvPr id="3" name="Content Placeholder 2">
                <a:extLst>
                  <a:ext uri="{FF2B5EF4-FFF2-40B4-BE49-F238E27FC236}">
                    <a16:creationId xmlns:a16="http://schemas.microsoft.com/office/drawing/2014/main" id="{241A11DE-1789-353C-EE22-AC4A6AF1984A}"/>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E72B41C-C8E0-150F-60CF-49F1DE016E18}"/>
              </a:ext>
            </a:extLst>
          </p:cNvPr>
          <p:cNvPicPr>
            <a:picLocks noChangeAspect="1"/>
          </p:cNvPicPr>
          <p:nvPr/>
        </p:nvPicPr>
        <p:blipFill>
          <a:blip r:embed="rId3"/>
          <a:stretch>
            <a:fillRect/>
          </a:stretch>
        </p:blipFill>
        <p:spPr>
          <a:xfrm>
            <a:off x="3032638" y="2316204"/>
            <a:ext cx="2981741" cy="1467055"/>
          </a:xfrm>
          <a:prstGeom prst="rect">
            <a:avLst/>
          </a:prstGeom>
        </p:spPr>
      </p:pic>
    </p:spTree>
    <p:extLst>
      <p:ext uri="{BB962C8B-B14F-4D97-AF65-F5344CB8AC3E}">
        <p14:creationId xmlns:p14="http://schemas.microsoft.com/office/powerpoint/2010/main" val="16591685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726F-C9EA-C1AE-9370-902218DBCCF5}"/>
              </a:ext>
            </a:extLst>
          </p:cNvPr>
          <p:cNvSpPr>
            <a:spLocks noGrp="1"/>
          </p:cNvSpPr>
          <p:nvPr>
            <p:ph type="title"/>
          </p:nvPr>
        </p:nvSpPr>
        <p:spPr/>
        <p:txBody>
          <a:bodyPr/>
          <a:lstStyle/>
          <a:p>
            <a:r>
              <a:rPr lang="en-US" dirty="0"/>
              <a:t>FLAGS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B5A06D3-68DC-C176-7BD3-816E8F0376FB}"/>
                  </a:ext>
                </a:extLst>
              </p:cNvPr>
              <p:cNvSpPr>
                <a:spLocks noGrp="1"/>
              </p:cNvSpPr>
              <p:nvPr>
                <p:ph idx="1"/>
              </p:nvPr>
            </p:nvSpPr>
            <p:spPr/>
            <p:txBody>
              <a:bodyPr/>
              <a:lstStyle/>
              <a:p>
                <a:r>
                  <a:rPr lang="en-US" dirty="0"/>
                  <a:t>Please describe a read that has FLAG </a:t>
                </a:r>
                <a14:m>
                  <m:oMath xmlns:m="http://schemas.openxmlformats.org/officeDocument/2006/math">
                    <m:sSub>
                      <m:sSubPr>
                        <m:ctrlPr>
                          <a:rPr lang="en-US" b="0" i="1" dirty="0" smtClean="0">
                            <a:latin typeface="Cambria Math" panose="02040503050406030204" pitchFamily="18" charset="0"/>
                          </a:rPr>
                        </m:ctrlPr>
                      </m:sSubPr>
                      <m:e>
                        <m:d>
                          <m:dPr>
                            <m:ctrlPr>
                              <a:rPr lang="en-US" i="1" dirty="0" smtClean="0">
                                <a:latin typeface="Cambria Math" panose="02040503050406030204" pitchFamily="18" charset="0"/>
                              </a:rPr>
                            </m:ctrlPr>
                          </m:dPr>
                          <m:e>
                            <m:r>
                              <a:rPr lang="en-US" i="1" dirty="0" smtClean="0">
                                <a:latin typeface="Cambria Math" panose="02040503050406030204" pitchFamily="18" charset="0"/>
                              </a:rPr>
                              <m:t>1683</m:t>
                            </m:r>
                          </m:e>
                        </m:d>
                      </m:e>
                      <m:sub>
                        <m:r>
                          <a:rPr lang="en-US" b="0" i="1" dirty="0" smtClean="0">
                            <a:latin typeface="Cambria Math" panose="02040503050406030204" pitchFamily="18" charset="0"/>
                          </a:rPr>
                          <m:t>10</m:t>
                        </m:r>
                      </m:sub>
                    </m:sSub>
                  </m:oMath>
                </a14:m>
                <a:endParaRPr lang="en-US" dirty="0"/>
              </a:p>
            </p:txBody>
          </p:sp>
        </mc:Choice>
        <mc:Fallback xmlns="">
          <p:sp>
            <p:nvSpPr>
              <p:cNvPr id="3" name="Content Placeholder 2">
                <a:extLst>
                  <a:ext uri="{FF2B5EF4-FFF2-40B4-BE49-F238E27FC236}">
                    <a16:creationId xmlns:a16="http://schemas.microsoft.com/office/drawing/2014/main" id="{3B5A06D3-68DC-C176-7BD3-816E8F0376FB}"/>
                  </a:ext>
                </a:extLst>
              </p:cNvPr>
              <p:cNvSpPr>
                <a:spLocks noGrp="1" noRot="1" noChangeAspect="1" noMove="1" noResize="1" noEditPoints="1" noAdjustHandles="1" noChangeArrowheads="1" noChangeShapeType="1" noTextEdit="1"/>
              </p:cNvSpPr>
              <p:nvPr>
                <p:ph idx="1"/>
              </p:nvPr>
            </p:nvSpPr>
            <p:spPr>
              <a:blipFill>
                <a:blip r:embed="rId2"/>
                <a:stretch>
                  <a:fillRect l="-1704" t="-235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2456464-6C7B-5CE3-2E92-C6DA290722C7}"/>
              </a:ext>
            </a:extLst>
          </p:cNvPr>
          <p:cNvPicPr>
            <a:picLocks noChangeAspect="1"/>
          </p:cNvPicPr>
          <p:nvPr/>
        </p:nvPicPr>
        <p:blipFill>
          <a:blip r:embed="rId3"/>
          <a:stretch>
            <a:fillRect/>
          </a:stretch>
        </p:blipFill>
        <p:spPr>
          <a:xfrm>
            <a:off x="326078" y="2331734"/>
            <a:ext cx="4128158" cy="2421753"/>
          </a:xfrm>
          <a:prstGeom prst="rect">
            <a:avLst/>
          </a:prstGeom>
        </p:spPr>
      </p:pic>
      <p:pic>
        <p:nvPicPr>
          <p:cNvPr id="5" name="Picture 4">
            <a:extLst>
              <a:ext uri="{FF2B5EF4-FFF2-40B4-BE49-F238E27FC236}">
                <a16:creationId xmlns:a16="http://schemas.microsoft.com/office/drawing/2014/main" id="{B41C83DA-74A2-3883-CF1E-F1B33512D30C}"/>
              </a:ext>
            </a:extLst>
          </p:cNvPr>
          <p:cNvPicPr>
            <a:picLocks noChangeAspect="1"/>
          </p:cNvPicPr>
          <p:nvPr/>
        </p:nvPicPr>
        <p:blipFill>
          <a:blip r:embed="rId4"/>
          <a:stretch>
            <a:fillRect/>
          </a:stretch>
        </p:blipFill>
        <p:spPr>
          <a:xfrm>
            <a:off x="4689765" y="2242926"/>
            <a:ext cx="4203860" cy="1578345"/>
          </a:xfrm>
          <a:prstGeom prst="rect">
            <a:avLst/>
          </a:prstGeom>
        </p:spPr>
      </p:pic>
    </p:spTree>
    <p:extLst>
      <p:ext uri="{BB962C8B-B14F-4D97-AF65-F5344CB8AC3E}">
        <p14:creationId xmlns:p14="http://schemas.microsoft.com/office/powerpoint/2010/main" val="38653119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B998-694B-0B53-7548-C213ED855A52}"/>
              </a:ext>
            </a:extLst>
          </p:cNvPr>
          <p:cNvSpPr>
            <a:spLocks noGrp="1"/>
          </p:cNvSpPr>
          <p:nvPr>
            <p:ph type="title"/>
          </p:nvPr>
        </p:nvSpPr>
        <p:spPr/>
        <p:txBody>
          <a:bodyPr/>
          <a:lstStyle/>
          <a:p>
            <a:r>
              <a:rPr lang="en-US" dirty="0"/>
              <a:t>FLAGS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1BB86D-833A-B397-907B-9D94A02E0D7B}"/>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d>
                            <m:dPr>
                              <m:ctrlPr>
                                <a:rPr lang="en-US" i="1" dirty="0" smtClean="0">
                                  <a:latin typeface="Cambria Math" panose="02040503050406030204" pitchFamily="18" charset="0"/>
                                </a:rPr>
                              </m:ctrlPr>
                            </m:dPr>
                            <m:e>
                              <m:r>
                                <a:rPr lang="en-US" i="1" dirty="0" smtClean="0">
                                  <a:latin typeface="Cambria Math" panose="02040503050406030204" pitchFamily="18" charset="0"/>
                                </a:rPr>
                                <m:t>1683</m:t>
                              </m:r>
                            </m:e>
                          </m:d>
                        </m:e>
                        <m:sub>
                          <m:r>
                            <a:rPr lang="en-US" b="0" i="1" dirty="0" smtClean="0">
                              <a:latin typeface="Cambria Math" panose="02040503050406030204" pitchFamily="18" charset="0"/>
                            </a:rPr>
                            <m:t>10</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011010010011</m:t>
                              </m:r>
                            </m:e>
                          </m:d>
                        </m:e>
                        <m:sub>
                          <m:r>
                            <a:rPr lang="en-US" b="0" i="1" dirty="0" smtClean="0">
                              <a:latin typeface="Cambria Math" panose="02040503050406030204" pitchFamily="18" charset="0"/>
                            </a:rPr>
                            <m:t>2</m:t>
                          </m:r>
                        </m:sub>
                      </m:sSub>
                    </m:oMath>
                  </m:oMathPara>
                </a14:m>
                <a:endParaRPr lang="en-US" dirty="0"/>
              </a:p>
            </p:txBody>
          </p:sp>
        </mc:Choice>
        <mc:Fallback xmlns="">
          <p:sp>
            <p:nvSpPr>
              <p:cNvPr id="3" name="Content Placeholder 2">
                <a:extLst>
                  <a:ext uri="{FF2B5EF4-FFF2-40B4-BE49-F238E27FC236}">
                    <a16:creationId xmlns:a16="http://schemas.microsoft.com/office/drawing/2014/main" id="{BD1BB86D-833A-B397-907B-9D94A02E0D7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9536FDD2-51AE-8D4F-348B-59918F1E6E55}"/>
              </a:ext>
            </a:extLst>
          </p:cNvPr>
          <p:cNvPicPr>
            <a:picLocks noChangeAspect="1"/>
          </p:cNvPicPr>
          <p:nvPr/>
        </p:nvPicPr>
        <p:blipFill>
          <a:blip r:embed="rId3"/>
          <a:stretch>
            <a:fillRect/>
          </a:stretch>
        </p:blipFill>
        <p:spPr>
          <a:xfrm>
            <a:off x="326078" y="2331734"/>
            <a:ext cx="4128158" cy="2421753"/>
          </a:xfrm>
          <a:prstGeom prst="rect">
            <a:avLst/>
          </a:prstGeom>
        </p:spPr>
      </p:pic>
      <p:pic>
        <p:nvPicPr>
          <p:cNvPr id="5" name="Picture 4">
            <a:extLst>
              <a:ext uri="{FF2B5EF4-FFF2-40B4-BE49-F238E27FC236}">
                <a16:creationId xmlns:a16="http://schemas.microsoft.com/office/drawing/2014/main" id="{AE4233CC-1A6A-5019-DDDB-8B746B809B06}"/>
              </a:ext>
            </a:extLst>
          </p:cNvPr>
          <p:cNvPicPr>
            <a:picLocks noChangeAspect="1"/>
          </p:cNvPicPr>
          <p:nvPr/>
        </p:nvPicPr>
        <p:blipFill>
          <a:blip r:embed="rId4"/>
          <a:stretch>
            <a:fillRect/>
          </a:stretch>
        </p:blipFill>
        <p:spPr>
          <a:xfrm>
            <a:off x="4689765" y="2242926"/>
            <a:ext cx="4203860" cy="1578345"/>
          </a:xfrm>
          <a:prstGeom prst="rect">
            <a:avLst/>
          </a:prstGeom>
        </p:spPr>
      </p:pic>
      <p:sp>
        <p:nvSpPr>
          <p:cNvPr id="6" name="Rectangle 5">
            <a:extLst>
              <a:ext uri="{FF2B5EF4-FFF2-40B4-BE49-F238E27FC236}">
                <a16:creationId xmlns:a16="http://schemas.microsoft.com/office/drawing/2014/main" id="{8D9EA078-39C0-1589-21A9-86C4E6759432}"/>
              </a:ext>
            </a:extLst>
          </p:cNvPr>
          <p:cNvSpPr/>
          <p:nvPr/>
        </p:nvSpPr>
        <p:spPr>
          <a:xfrm>
            <a:off x="277091" y="2571750"/>
            <a:ext cx="4203860" cy="36541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5D5BF93-1B4A-265A-FF87-13BEBE833695}"/>
              </a:ext>
            </a:extLst>
          </p:cNvPr>
          <p:cNvSpPr/>
          <p:nvPr/>
        </p:nvSpPr>
        <p:spPr>
          <a:xfrm>
            <a:off x="277091" y="2937164"/>
            <a:ext cx="4203860" cy="36541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A785CBB-316D-8F12-5E12-C96472F40AC5}"/>
              </a:ext>
            </a:extLst>
          </p:cNvPr>
          <p:cNvSpPr/>
          <p:nvPr/>
        </p:nvSpPr>
        <p:spPr>
          <a:xfrm>
            <a:off x="277091" y="3943349"/>
            <a:ext cx="4203860" cy="36541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2E85693-188A-2BEA-5207-5C69E31AAC76}"/>
              </a:ext>
            </a:extLst>
          </p:cNvPr>
          <p:cNvSpPr/>
          <p:nvPr/>
        </p:nvSpPr>
        <p:spPr>
          <a:xfrm>
            <a:off x="4717971" y="2517886"/>
            <a:ext cx="4203860" cy="18375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3E1758-EFBF-0758-5361-6DF77EBEB985}"/>
              </a:ext>
            </a:extLst>
          </p:cNvPr>
          <p:cNvSpPr/>
          <p:nvPr/>
        </p:nvSpPr>
        <p:spPr>
          <a:xfrm>
            <a:off x="4723905" y="2937164"/>
            <a:ext cx="4203860" cy="2424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8F1BC08-8640-F08E-A789-9B28D09FC527}"/>
              </a:ext>
            </a:extLst>
          </p:cNvPr>
          <p:cNvSpPr/>
          <p:nvPr/>
        </p:nvSpPr>
        <p:spPr>
          <a:xfrm>
            <a:off x="4723905" y="3172691"/>
            <a:ext cx="4203860" cy="242454"/>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0241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01F7A-E0F8-7689-BCD5-9379458299E1}"/>
              </a:ext>
            </a:extLst>
          </p:cNvPr>
          <p:cNvSpPr>
            <a:spLocks noGrp="1"/>
          </p:cNvSpPr>
          <p:nvPr>
            <p:ph type="title"/>
          </p:nvPr>
        </p:nvSpPr>
        <p:spPr/>
        <p:txBody>
          <a:bodyPr/>
          <a:lstStyle/>
          <a:p>
            <a:r>
              <a:rPr lang="en-US" dirty="0"/>
              <a:t>Sequence Alignment Maps - MAPQ</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20E4B1-AF9B-F281-E30B-2971200FF142}"/>
                  </a:ext>
                </a:extLst>
              </p:cNvPr>
              <p:cNvSpPr>
                <a:spLocks noGrp="1"/>
              </p:cNvSpPr>
              <p:nvPr>
                <p:ph idx="1"/>
              </p:nvPr>
            </p:nvSpPr>
            <p:spPr>
              <a:xfrm>
                <a:off x="457200" y="1200151"/>
                <a:ext cx="4114800" cy="3366299"/>
              </a:xfrm>
            </p:spPr>
            <p:txBody>
              <a:bodyPr/>
              <a:lstStyle/>
              <a:p>
                <a:r>
                  <a:rPr lang="en-US" dirty="0"/>
                  <a:t>Map Quality is very similar to base call quality, </a:t>
                </a:r>
              </a:p>
              <a:p>
                <a14:m>
                  <m:oMath xmlns:m="http://schemas.openxmlformats.org/officeDocument/2006/math">
                    <m:r>
                      <a:rPr lang="en-US" b="0" i="1" smtClean="0">
                        <a:latin typeface="Cambria Math" panose="02040503050406030204" pitchFamily="18" charset="0"/>
                      </a:rPr>
                      <m:t>𝑀</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r>
                      <a:rPr lang="en-US" b="0" i="1" smtClean="0">
                        <a:latin typeface="Cambria Math" panose="02040503050406030204" pitchFamily="18" charset="0"/>
                      </a:rPr>
                      <m:t>=−10</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10</m:t>
                            </m:r>
                          </m:sub>
                        </m:sSub>
                      </m:fName>
                      <m:e>
                        <m:r>
                          <a:rPr lang="en-US" b="0" i="1" smtClean="0">
                            <a:latin typeface="Cambria Math" panose="02040503050406030204" pitchFamily="18" charset="0"/>
                          </a:rPr>
                          <m:t>𝑝</m:t>
                        </m:r>
                      </m:e>
                    </m:func>
                  </m:oMath>
                </a14:m>
                <a:endParaRPr lang="en-US" b="0" dirty="0"/>
              </a:p>
              <a:p>
                <a14:m>
                  <m:oMath xmlns:m="http://schemas.openxmlformats.org/officeDocument/2006/math">
                    <m:r>
                      <a:rPr lang="en-US" b="0" i="1" smtClean="0">
                        <a:latin typeface="Cambria Math" panose="02040503050406030204" pitchFamily="18" charset="0"/>
                      </a:rPr>
                      <m:t>𝑝</m:t>
                    </m:r>
                  </m:oMath>
                </a14:m>
                <a:r>
                  <a:rPr lang="en-US" dirty="0"/>
                  <a:t> = </a:t>
                </a:r>
                <a:r>
                  <a:rPr lang="en-US" dirty="0" err="1"/>
                  <a:t>Pr</a:t>
                </a:r>
                <a:r>
                  <a:rPr lang="en-US" dirty="0"/>
                  <a:t>(Mapped position is wrong)</a:t>
                </a:r>
              </a:p>
            </p:txBody>
          </p:sp>
        </mc:Choice>
        <mc:Fallback xmlns="">
          <p:sp>
            <p:nvSpPr>
              <p:cNvPr id="3" name="Content Placeholder 2">
                <a:extLst>
                  <a:ext uri="{FF2B5EF4-FFF2-40B4-BE49-F238E27FC236}">
                    <a16:creationId xmlns:a16="http://schemas.microsoft.com/office/drawing/2014/main" id="{6720E4B1-AF9B-F281-E30B-2971200FF142}"/>
                  </a:ext>
                </a:extLst>
              </p:cNvPr>
              <p:cNvSpPr>
                <a:spLocks noGrp="1" noRot="1" noChangeAspect="1" noMove="1" noResize="1" noEditPoints="1" noAdjustHandles="1" noChangeArrowheads="1" noChangeShapeType="1" noTextEdit="1"/>
              </p:cNvSpPr>
              <p:nvPr>
                <p:ph idx="1"/>
              </p:nvPr>
            </p:nvSpPr>
            <p:spPr>
              <a:xfrm>
                <a:off x="457200" y="1200151"/>
                <a:ext cx="4114800" cy="3366299"/>
              </a:xfrm>
              <a:blipFill>
                <a:blip r:embed="rId2"/>
                <a:stretch>
                  <a:fillRect l="-3407" t="-2355" r="-3111" b="-144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7B83BE3-ABC9-2A35-BC83-1C45E2ADDA67}"/>
              </a:ext>
            </a:extLst>
          </p:cNvPr>
          <p:cNvPicPr>
            <a:picLocks noChangeAspect="1"/>
          </p:cNvPicPr>
          <p:nvPr/>
        </p:nvPicPr>
        <p:blipFill>
          <a:blip r:embed="rId3"/>
          <a:stretch>
            <a:fillRect/>
          </a:stretch>
        </p:blipFill>
        <p:spPr>
          <a:xfrm>
            <a:off x="4918086" y="808955"/>
            <a:ext cx="3962953" cy="3400900"/>
          </a:xfrm>
          <a:prstGeom prst="rect">
            <a:avLst/>
          </a:prstGeom>
        </p:spPr>
      </p:pic>
    </p:spTree>
    <p:extLst>
      <p:ext uri="{BB962C8B-B14F-4D97-AF65-F5344CB8AC3E}">
        <p14:creationId xmlns:p14="http://schemas.microsoft.com/office/powerpoint/2010/main" val="34739508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9178-148D-C33B-D300-2EB86E757D2C}"/>
              </a:ext>
            </a:extLst>
          </p:cNvPr>
          <p:cNvSpPr>
            <a:spLocks noGrp="1"/>
          </p:cNvSpPr>
          <p:nvPr>
            <p:ph type="title"/>
          </p:nvPr>
        </p:nvSpPr>
        <p:spPr/>
        <p:txBody>
          <a:bodyPr/>
          <a:lstStyle/>
          <a:p>
            <a:r>
              <a:rPr lang="en-US" dirty="0"/>
              <a:t>Sequence Alignment Maps - CIGAR</a:t>
            </a:r>
          </a:p>
        </p:txBody>
      </p:sp>
      <p:sp>
        <p:nvSpPr>
          <p:cNvPr id="3" name="Content Placeholder 2">
            <a:extLst>
              <a:ext uri="{FF2B5EF4-FFF2-40B4-BE49-F238E27FC236}">
                <a16:creationId xmlns:a16="http://schemas.microsoft.com/office/drawing/2014/main" id="{265C192A-AEAC-55D9-BA78-3FCC151A1330}"/>
              </a:ext>
            </a:extLst>
          </p:cNvPr>
          <p:cNvSpPr>
            <a:spLocks noGrp="1"/>
          </p:cNvSpPr>
          <p:nvPr>
            <p:ph idx="1"/>
          </p:nvPr>
        </p:nvSpPr>
        <p:spPr>
          <a:xfrm>
            <a:off x="457200" y="1200151"/>
            <a:ext cx="3394364" cy="3366299"/>
          </a:xfrm>
        </p:spPr>
        <p:txBody>
          <a:bodyPr/>
          <a:lstStyle/>
          <a:p>
            <a:r>
              <a:rPr lang="en-US" dirty="0"/>
              <a:t>CIGAR Describes how the sequence maps to the given location</a:t>
            </a:r>
          </a:p>
        </p:txBody>
      </p:sp>
      <p:pic>
        <p:nvPicPr>
          <p:cNvPr id="4" name="Picture 3">
            <a:extLst>
              <a:ext uri="{FF2B5EF4-FFF2-40B4-BE49-F238E27FC236}">
                <a16:creationId xmlns:a16="http://schemas.microsoft.com/office/drawing/2014/main" id="{358F14B4-383D-4A04-FBD3-CD5CD75B5041}"/>
              </a:ext>
            </a:extLst>
          </p:cNvPr>
          <p:cNvPicPr>
            <a:picLocks noChangeAspect="1"/>
          </p:cNvPicPr>
          <p:nvPr/>
        </p:nvPicPr>
        <p:blipFill>
          <a:blip r:embed="rId2"/>
          <a:stretch>
            <a:fillRect/>
          </a:stretch>
        </p:blipFill>
        <p:spPr>
          <a:xfrm>
            <a:off x="4918086" y="808955"/>
            <a:ext cx="3962953" cy="3400900"/>
          </a:xfrm>
          <a:prstGeom prst="rect">
            <a:avLst/>
          </a:prstGeom>
        </p:spPr>
      </p:pic>
      <p:sp>
        <p:nvSpPr>
          <p:cNvPr id="6" name="TextBox 5">
            <a:extLst>
              <a:ext uri="{FF2B5EF4-FFF2-40B4-BE49-F238E27FC236}">
                <a16:creationId xmlns:a16="http://schemas.microsoft.com/office/drawing/2014/main" id="{893F9BDC-8ADA-4D42-61D4-4D97FD34C866}"/>
              </a:ext>
            </a:extLst>
          </p:cNvPr>
          <p:cNvSpPr txBox="1"/>
          <p:nvPr/>
        </p:nvSpPr>
        <p:spPr>
          <a:xfrm>
            <a:off x="332369" y="4334040"/>
            <a:ext cx="4890795" cy="369332"/>
          </a:xfrm>
          <a:prstGeom prst="rect">
            <a:avLst/>
          </a:prstGeom>
          <a:noFill/>
        </p:spPr>
        <p:txBody>
          <a:bodyPr wrap="square">
            <a:spAutoFit/>
          </a:bodyPr>
          <a:lstStyle/>
          <a:p>
            <a:r>
              <a:rPr lang="en-US" b="1" dirty="0"/>
              <a:t>Concise Idiosyncratic Gapped Alignment Report</a:t>
            </a:r>
            <a:endParaRPr lang="en-US" dirty="0"/>
          </a:p>
        </p:txBody>
      </p:sp>
    </p:spTree>
    <p:extLst>
      <p:ext uri="{BB962C8B-B14F-4D97-AF65-F5344CB8AC3E}">
        <p14:creationId xmlns:p14="http://schemas.microsoft.com/office/powerpoint/2010/main" val="649218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E7D01-7118-24BE-2873-F215873902EF}"/>
              </a:ext>
            </a:extLst>
          </p:cNvPr>
          <p:cNvSpPr>
            <a:spLocks noGrp="1"/>
          </p:cNvSpPr>
          <p:nvPr>
            <p:ph type="title"/>
          </p:nvPr>
        </p:nvSpPr>
        <p:spPr>
          <a:xfrm>
            <a:off x="457200" y="221674"/>
            <a:ext cx="8229600" cy="857250"/>
          </a:xfrm>
        </p:spPr>
        <p:txBody>
          <a:bodyPr/>
          <a:lstStyle/>
          <a:p>
            <a:r>
              <a:rPr lang="en-US" dirty="0"/>
              <a:t>Sequence Alignment Maps - CIGAR</a:t>
            </a:r>
          </a:p>
        </p:txBody>
      </p:sp>
      <p:sp>
        <p:nvSpPr>
          <p:cNvPr id="3" name="Content Placeholder 2">
            <a:extLst>
              <a:ext uri="{FF2B5EF4-FFF2-40B4-BE49-F238E27FC236}">
                <a16:creationId xmlns:a16="http://schemas.microsoft.com/office/drawing/2014/main" id="{0622DF14-6F43-ACBA-CA2B-8F082ED35431}"/>
              </a:ext>
            </a:extLst>
          </p:cNvPr>
          <p:cNvSpPr>
            <a:spLocks noGrp="1"/>
          </p:cNvSpPr>
          <p:nvPr>
            <p:ph idx="1"/>
          </p:nvPr>
        </p:nvSpPr>
        <p:spPr>
          <a:xfrm>
            <a:off x="457200" y="3221182"/>
            <a:ext cx="5257800" cy="1345268"/>
          </a:xfrm>
        </p:spPr>
        <p:txBody>
          <a:bodyPr/>
          <a:lstStyle/>
          <a:p>
            <a:r>
              <a:rPr lang="en-US" sz="2000" dirty="0"/>
              <a:t>Soft clipping retains unaligned portion of read from SAM</a:t>
            </a:r>
          </a:p>
          <a:p>
            <a:r>
              <a:rPr lang="en-US" sz="2000" dirty="0"/>
              <a:t>Hard clipping removes unaligned portion of read from SAM</a:t>
            </a:r>
          </a:p>
        </p:txBody>
      </p:sp>
      <p:pic>
        <p:nvPicPr>
          <p:cNvPr id="5" name="Picture 4">
            <a:extLst>
              <a:ext uri="{FF2B5EF4-FFF2-40B4-BE49-F238E27FC236}">
                <a16:creationId xmlns:a16="http://schemas.microsoft.com/office/drawing/2014/main" id="{0F8C59C3-3973-ABBC-F06C-E07DC8E1C4AD}"/>
              </a:ext>
            </a:extLst>
          </p:cNvPr>
          <p:cNvPicPr>
            <a:picLocks noChangeAspect="1"/>
          </p:cNvPicPr>
          <p:nvPr/>
        </p:nvPicPr>
        <p:blipFill>
          <a:blip r:embed="rId2"/>
          <a:stretch>
            <a:fillRect/>
          </a:stretch>
        </p:blipFill>
        <p:spPr>
          <a:xfrm>
            <a:off x="6754091" y="924932"/>
            <a:ext cx="2321294" cy="3293635"/>
          </a:xfrm>
          <a:prstGeom prst="rect">
            <a:avLst/>
          </a:prstGeom>
        </p:spPr>
      </p:pic>
      <p:pic>
        <p:nvPicPr>
          <p:cNvPr id="7" name="Picture 6">
            <a:extLst>
              <a:ext uri="{FF2B5EF4-FFF2-40B4-BE49-F238E27FC236}">
                <a16:creationId xmlns:a16="http://schemas.microsoft.com/office/drawing/2014/main" id="{B4AA979E-5CBE-72E4-86BE-031439D5441E}"/>
              </a:ext>
            </a:extLst>
          </p:cNvPr>
          <p:cNvPicPr>
            <a:picLocks noChangeAspect="1"/>
          </p:cNvPicPr>
          <p:nvPr/>
        </p:nvPicPr>
        <p:blipFill>
          <a:blip r:embed="rId3"/>
          <a:stretch>
            <a:fillRect/>
          </a:stretch>
        </p:blipFill>
        <p:spPr>
          <a:xfrm>
            <a:off x="484251" y="924932"/>
            <a:ext cx="4858428" cy="2105319"/>
          </a:xfrm>
          <a:prstGeom prst="rect">
            <a:avLst/>
          </a:prstGeom>
        </p:spPr>
      </p:pic>
    </p:spTree>
    <p:extLst>
      <p:ext uri="{BB962C8B-B14F-4D97-AF65-F5344CB8AC3E}">
        <p14:creationId xmlns:p14="http://schemas.microsoft.com/office/powerpoint/2010/main" val="1918203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545C9A-3C72-53CB-8E6E-EE98EBD4229A}"/>
              </a:ext>
            </a:extLst>
          </p:cNvPr>
          <p:cNvPicPr/>
          <p:nvPr/>
        </p:nvPicPr>
        <p:blipFill>
          <a:blip r:embed="rId2"/>
          <a:stretch/>
        </p:blipFill>
        <p:spPr>
          <a:xfrm>
            <a:off x="432720" y="914400"/>
            <a:ext cx="2766240" cy="3790440"/>
          </a:xfrm>
          <a:prstGeom prst="rect">
            <a:avLst/>
          </a:prstGeom>
          <a:ln w="0">
            <a:noFill/>
          </a:ln>
        </p:spPr>
      </p:pic>
      <p:pic>
        <p:nvPicPr>
          <p:cNvPr id="5" name="Picture 4">
            <a:extLst>
              <a:ext uri="{FF2B5EF4-FFF2-40B4-BE49-F238E27FC236}">
                <a16:creationId xmlns:a16="http://schemas.microsoft.com/office/drawing/2014/main" id="{9E185DDF-A5A8-981E-5B49-E325CC87A032}"/>
              </a:ext>
            </a:extLst>
          </p:cNvPr>
          <p:cNvPicPr/>
          <p:nvPr/>
        </p:nvPicPr>
        <p:blipFill>
          <a:blip r:embed="rId3"/>
          <a:stretch/>
        </p:blipFill>
        <p:spPr>
          <a:xfrm>
            <a:off x="4572000" y="1680480"/>
            <a:ext cx="3861000" cy="2123280"/>
          </a:xfrm>
          <a:prstGeom prst="rect">
            <a:avLst/>
          </a:prstGeom>
          <a:ln w="0">
            <a:noFill/>
          </a:ln>
        </p:spPr>
      </p:pic>
      <p:sp>
        <p:nvSpPr>
          <p:cNvPr id="6" name="Content Placeholder 5">
            <a:extLst>
              <a:ext uri="{FF2B5EF4-FFF2-40B4-BE49-F238E27FC236}">
                <a16:creationId xmlns:a16="http://schemas.microsoft.com/office/drawing/2014/main" id="{CF7C52FA-7413-83F5-97AB-896240DBFE01}"/>
              </a:ext>
            </a:extLst>
          </p:cNvPr>
          <p:cNvSpPr/>
          <p:nvPr/>
        </p:nvSpPr>
        <p:spPr>
          <a:xfrm>
            <a:off x="3429000" y="1143000"/>
            <a:ext cx="2055960" cy="53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600" b="1" strike="noStrike" spc="-1">
                <a:solidFill>
                  <a:srgbClr val="000000"/>
                </a:solidFill>
                <a:latin typeface="Calibri"/>
                <a:ea typeface="DejaVu Sans"/>
              </a:rPr>
              <a:t>Phenyl Isothiocyanate </a:t>
            </a:r>
            <a:endParaRPr lang="en-US" sz="1600" b="0" strike="noStrike" spc="-1">
              <a:latin typeface="Arial"/>
            </a:endParaRPr>
          </a:p>
          <a:p>
            <a:pPr>
              <a:lnSpc>
                <a:spcPct val="100000"/>
              </a:lnSpc>
              <a:spcBef>
                <a:spcPts val="1417"/>
              </a:spcBef>
              <a:buNone/>
            </a:pPr>
            <a:endParaRPr lang="en-US" sz="1500" b="0" strike="noStrike" spc="-1">
              <a:latin typeface="Arial"/>
            </a:endParaRPr>
          </a:p>
        </p:txBody>
      </p:sp>
      <p:sp>
        <p:nvSpPr>
          <p:cNvPr id="7" name="Content Placeholder 6">
            <a:extLst>
              <a:ext uri="{FF2B5EF4-FFF2-40B4-BE49-F238E27FC236}">
                <a16:creationId xmlns:a16="http://schemas.microsoft.com/office/drawing/2014/main" id="{8455785B-8983-C6D3-EE12-23320BD16455}"/>
              </a:ext>
            </a:extLst>
          </p:cNvPr>
          <p:cNvSpPr/>
          <p:nvPr/>
        </p:nvSpPr>
        <p:spPr>
          <a:xfrm>
            <a:off x="5029200" y="1143000"/>
            <a:ext cx="2055960" cy="53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600" b="1" strike="noStrike" spc="-1">
                <a:solidFill>
                  <a:srgbClr val="000000"/>
                </a:solidFill>
                <a:latin typeface="Calibri"/>
                <a:ea typeface="DejaVu Sans"/>
              </a:rPr>
              <a:t>N-Terminus Peptide </a:t>
            </a:r>
            <a:endParaRPr lang="en-US" sz="1600" b="0" strike="noStrike" spc="-1">
              <a:latin typeface="Arial"/>
            </a:endParaRPr>
          </a:p>
          <a:p>
            <a:pPr>
              <a:lnSpc>
                <a:spcPct val="100000"/>
              </a:lnSpc>
              <a:spcBef>
                <a:spcPts val="1417"/>
              </a:spcBef>
              <a:buNone/>
            </a:pPr>
            <a:endParaRPr lang="en-US" sz="1500" b="0" strike="noStrike" spc="-1">
              <a:latin typeface="Arial"/>
            </a:endParaRPr>
          </a:p>
        </p:txBody>
      </p:sp>
      <p:sp>
        <p:nvSpPr>
          <p:cNvPr id="8" name="Content Placeholder 7">
            <a:extLst>
              <a:ext uri="{FF2B5EF4-FFF2-40B4-BE49-F238E27FC236}">
                <a16:creationId xmlns:a16="http://schemas.microsoft.com/office/drawing/2014/main" id="{50EE0A4C-139E-DCD7-EE76-F2465B6FCB07}"/>
              </a:ext>
            </a:extLst>
          </p:cNvPr>
          <p:cNvSpPr/>
          <p:nvPr/>
        </p:nvSpPr>
        <p:spPr>
          <a:xfrm>
            <a:off x="4572000" y="1223280"/>
            <a:ext cx="2055960" cy="5360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432000" indent="-324000">
              <a:lnSpc>
                <a:spcPct val="100000"/>
              </a:lnSpc>
              <a:spcBef>
                <a:spcPts val="1417"/>
              </a:spcBef>
              <a:buClr>
                <a:srgbClr val="000000"/>
              </a:buClr>
              <a:buSzPct val="45000"/>
              <a:buFont typeface="Wingdings" charset="2"/>
              <a:buChar char=""/>
            </a:pPr>
            <a:r>
              <a:rPr lang="en-US" sz="1600" b="1" strike="noStrike" spc="-1">
                <a:solidFill>
                  <a:srgbClr val="000000"/>
                </a:solidFill>
                <a:latin typeface="Calibri"/>
                <a:ea typeface="DejaVu Sans"/>
              </a:rPr>
              <a:t>+ </a:t>
            </a:r>
            <a:endParaRPr lang="en-US" sz="1600" b="0" strike="noStrike" spc="-1">
              <a:latin typeface="Arial"/>
            </a:endParaRPr>
          </a:p>
          <a:p>
            <a:pPr>
              <a:lnSpc>
                <a:spcPct val="100000"/>
              </a:lnSpc>
              <a:spcBef>
                <a:spcPts val="1417"/>
              </a:spcBef>
              <a:buNone/>
            </a:pPr>
            <a:endParaRPr lang="en-US" sz="1500" b="0" strike="noStrike" spc="-1">
              <a:latin typeface="Arial"/>
            </a:endParaRPr>
          </a:p>
        </p:txBody>
      </p:sp>
      <p:sp>
        <p:nvSpPr>
          <p:cNvPr id="12" name="Title 1">
            <a:extLst>
              <a:ext uri="{FF2B5EF4-FFF2-40B4-BE49-F238E27FC236}">
                <a16:creationId xmlns:a16="http://schemas.microsoft.com/office/drawing/2014/main" id="{5895AED0-3F48-8B41-718F-EBB7EED7FC70}"/>
              </a:ext>
            </a:extLst>
          </p:cNvPr>
          <p:cNvSpPr txBox="1">
            <a:spLocks/>
          </p:cNvSpPr>
          <p:nvPr/>
        </p:nvSpPr>
        <p:spPr>
          <a:xfrm>
            <a:off x="432720" y="143633"/>
            <a:ext cx="8229600" cy="857250"/>
          </a:xfrm>
          <a:prstGeom prst="rect">
            <a:avLst/>
          </a:prstGeom>
        </p:spPr>
        <p:txBody>
          <a:bodyPr>
            <a:normAutofit/>
          </a:bodyPr>
          <a:lstStyle>
            <a:lvl1pPr algn="l" defTabSz="457200" rtl="0" eaLnBrk="1" latinLnBrk="0" hangingPunct="1">
              <a:spcBef>
                <a:spcPct val="0"/>
              </a:spcBef>
              <a:buNone/>
              <a:defRPr sz="3600" b="1" kern="1200">
                <a:solidFill>
                  <a:srgbClr val="800000"/>
                </a:solidFill>
                <a:latin typeface="Arial" charset="0"/>
                <a:ea typeface="Arial" charset="0"/>
                <a:cs typeface="Arial" charset="0"/>
              </a:defRPr>
            </a:lvl1pPr>
          </a:lstStyle>
          <a:p>
            <a:r>
              <a:rPr lang="en-US" dirty="0"/>
              <a:t>History of Bioinformatics</a:t>
            </a:r>
          </a:p>
        </p:txBody>
      </p:sp>
    </p:spTree>
    <p:extLst>
      <p:ext uri="{BB962C8B-B14F-4D97-AF65-F5344CB8AC3E}">
        <p14:creationId xmlns:p14="http://schemas.microsoft.com/office/powerpoint/2010/main" val="29043301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3234-F52A-527C-4BF1-549C223D399A}"/>
              </a:ext>
            </a:extLst>
          </p:cNvPr>
          <p:cNvSpPr>
            <a:spLocks noGrp="1"/>
          </p:cNvSpPr>
          <p:nvPr>
            <p:ph type="title"/>
          </p:nvPr>
        </p:nvSpPr>
        <p:spPr/>
        <p:txBody>
          <a:bodyPr/>
          <a:lstStyle/>
          <a:p>
            <a:r>
              <a:rPr lang="en-US" dirty="0"/>
              <a:t>CIGAR </a:t>
            </a:r>
          </a:p>
        </p:txBody>
      </p:sp>
      <p:sp>
        <p:nvSpPr>
          <p:cNvPr id="3" name="Content Placeholder 2">
            <a:extLst>
              <a:ext uri="{FF2B5EF4-FFF2-40B4-BE49-F238E27FC236}">
                <a16:creationId xmlns:a16="http://schemas.microsoft.com/office/drawing/2014/main" id="{81D7C28D-0168-CB0C-0512-E95C5EC5DBA8}"/>
              </a:ext>
            </a:extLst>
          </p:cNvPr>
          <p:cNvSpPr>
            <a:spLocks noGrp="1"/>
          </p:cNvSpPr>
          <p:nvPr>
            <p:ph idx="1"/>
          </p:nvPr>
        </p:nvSpPr>
        <p:spPr/>
        <p:txBody>
          <a:bodyPr/>
          <a:lstStyle/>
          <a:p>
            <a:r>
              <a:rPr lang="en-US" dirty="0"/>
              <a:t>Suppose we have the following rather poor alignment, please write down the CIGAR string you would find in the SAM file.</a:t>
            </a:r>
          </a:p>
          <a:p>
            <a:pPr marL="0" indent="0">
              <a:buNone/>
            </a:pPr>
            <a:endParaRPr lang="en-US" dirty="0"/>
          </a:p>
        </p:txBody>
      </p:sp>
      <p:sp>
        <p:nvSpPr>
          <p:cNvPr id="4" name="TextBox 3">
            <a:extLst>
              <a:ext uri="{FF2B5EF4-FFF2-40B4-BE49-F238E27FC236}">
                <a16:creationId xmlns:a16="http://schemas.microsoft.com/office/drawing/2014/main" id="{1BAA65A2-1B66-6AA0-9D06-B85D773E1FF4}"/>
              </a:ext>
            </a:extLst>
          </p:cNvPr>
          <p:cNvSpPr txBox="1"/>
          <p:nvPr/>
        </p:nvSpPr>
        <p:spPr>
          <a:xfrm>
            <a:off x="1787236" y="2883300"/>
            <a:ext cx="5731056" cy="646331"/>
          </a:xfrm>
          <a:prstGeom prst="rect">
            <a:avLst/>
          </a:prstGeom>
          <a:noFill/>
        </p:spPr>
        <p:txBody>
          <a:bodyPr wrap="none" rtlCol="0">
            <a:spAutoFit/>
          </a:bodyPr>
          <a:lstStyle/>
          <a:p>
            <a:r>
              <a:rPr lang="en-US" sz="3600" dirty="0">
                <a:latin typeface="Courier New" panose="02070309020205020404" pitchFamily="49" charset="0"/>
                <a:cs typeface="Courier New" panose="02070309020205020404" pitchFamily="49" charset="0"/>
              </a:rPr>
              <a:t>REF: AGCATTACGATACTA</a:t>
            </a:r>
          </a:p>
        </p:txBody>
      </p:sp>
      <p:sp>
        <p:nvSpPr>
          <p:cNvPr id="5" name="TextBox 4">
            <a:extLst>
              <a:ext uri="{FF2B5EF4-FFF2-40B4-BE49-F238E27FC236}">
                <a16:creationId xmlns:a16="http://schemas.microsoft.com/office/drawing/2014/main" id="{7F0E81BA-4AF1-6548-6ADF-5AC42245662D}"/>
              </a:ext>
            </a:extLst>
          </p:cNvPr>
          <p:cNvSpPr txBox="1"/>
          <p:nvPr/>
        </p:nvSpPr>
        <p:spPr>
          <a:xfrm>
            <a:off x="1509916" y="3390367"/>
            <a:ext cx="6008376" cy="646331"/>
          </a:xfrm>
          <a:prstGeom prst="rect">
            <a:avLst/>
          </a:prstGeom>
          <a:noFill/>
        </p:spPr>
        <p:txBody>
          <a:bodyPr wrap="none" rtlCol="0">
            <a:spAutoFit/>
          </a:bodyPr>
          <a:lstStyle/>
          <a:p>
            <a:r>
              <a:rPr lang="en-US" sz="3600" dirty="0">
                <a:latin typeface="Courier New" panose="02070309020205020404" pitchFamily="49" charset="0"/>
                <a:cs typeface="Courier New" panose="02070309020205020404" pitchFamily="49" charset="0"/>
              </a:rPr>
              <a:t>READ: </a:t>
            </a:r>
            <a:r>
              <a:rPr lang="en-US" sz="3600" dirty="0" err="1">
                <a:latin typeface="Courier New" panose="02070309020205020404" pitchFamily="49" charset="0"/>
                <a:cs typeface="Courier New" panose="02070309020205020404" pitchFamily="49" charset="0"/>
              </a:rPr>
              <a:t>gggATTA</a:t>
            </a:r>
            <a:r>
              <a:rPr lang="en-US" sz="3600" dirty="0">
                <a:latin typeface="Courier New" panose="02070309020205020404" pitchFamily="49" charset="0"/>
                <a:cs typeface="Courier New" panose="02070309020205020404" pitchFamily="49" charset="0"/>
              </a:rPr>
              <a:t>---</a:t>
            </a:r>
            <a:r>
              <a:rPr lang="en-US" sz="3600" dirty="0" err="1">
                <a:latin typeface="Courier New" panose="02070309020205020404" pitchFamily="49" charset="0"/>
                <a:cs typeface="Courier New" panose="02070309020205020404" pitchFamily="49" charset="0"/>
              </a:rPr>
              <a:t>TAggg</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183081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2DDFD-516C-F047-5B82-2C318417D291}"/>
              </a:ext>
            </a:extLst>
          </p:cNvPr>
          <p:cNvSpPr>
            <a:spLocks noGrp="1"/>
          </p:cNvSpPr>
          <p:nvPr>
            <p:ph type="title"/>
          </p:nvPr>
        </p:nvSpPr>
        <p:spPr/>
        <p:txBody>
          <a:bodyPr/>
          <a:lstStyle/>
          <a:p>
            <a:r>
              <a:rPr lang="en-US" dirty="0"/>
              <a:t>CIGAR</a:t>
            </a:r>
          </a:p>
        </p:txBody>
      </p:sp>
      <p:sp>
        <p:nvSpPr>
          <p:cNvPr id="4" name="TextBox 3">
            <a:extLst>
              <a:ext uri="{FF2B5EF4-FFF2-40B4-BE49-F238E27FC236}">
                <a16:creationId xmlns:a16="http://schemas.microsoft.com/office/drawing/2014/main" id="{4078E6C6-9144-D1F5-E5F1-411FED01A68F}"/>
              </a:ext>
            </a:extLst>
          </p:cNvPr>
          <p:cNvSpPr txBox="1"/>
          <p:nvPr/>
        </p:nvSpPr>
        <p:spPr>
          <a:xfrm>
            <a:off x="1655618" y="1012937"/>
            <a:ext cx="5731056" cy="646331"/>
          </a:xfrm>
          <a:prstGeom prst="rect">
            <a:avLst/>
          </a:prstGeom>
          <a:noFill/>
        </p:spPr>
        <p:txBody>
          <a:bodyPr wrap="none" rtlCol="0">
            <a:spAutoFit/>
          </a:bodyPr>
          <a:lstStyle/>
          <a:p>
            <a:r>
              <a:rPr lang="en-US" sz="3600" dirty="0">
                <a:latin typeface="Courier New" panose="02070309020205020404" pitchFamily="49" charset="0"/>
                <a:cs typeface="Courier New" panose="02070309020205020404" pitchFamily="49" charset="0"/>
              </a:rPr>
              <a:t>REF: AGCATTACGATACTA</a:t>
            </a:r>
          </a:p>
        </p:txBody>
      </p:sp>
      <p:sp>
        <p:nvSpPr>
          <p:cNvPr id="5" name="TextBox 4">
            <a:extLst>
              <a:ext uri="{FF2B5EF4-FFF2-40B4-BE49-F238E27FC236}">
                <a16:creationId xmlns:a16="http://schemas.microsoft.com/office/drawing/2014/main" id="{5DA48CEB-7E0E-1481-3953-EA64A761A5B4}"/>
              </a:ext>
            </a:extLst>
          </p:cNvPr>
          <p:cNvSpPr txBox="1"/>
          <p:nvPr/>
        </p:nvSpPr>
        <p:spPr>
          <a:xfrm>
            <a:off x="1378298" y="1520004"/>
            <a:ext cx="6008376" cy="646331"/>
          </a:xfrm>
          <a:prstGeom prst="rect">
            <a:avLst/>
          </a:prstGeom>
          <a:noFill/>
        </p:spPr>
        <p:txBody>
          <a:bodyPr wrap="none" rtlCol="0">
            <a:spAutoFit/>
          </a:bodyPr>
          <a:lstStyle/>
          <a:p>
            <a:r>
              <a:rPr lang="en-US" sz="3600" dirty="0">
                <a:latin typeface="Courier New" panose="02070309020205020404" pitchFamily="49" charset="0"/>
                <a:cs typeface="Courier New" panose="02070309020205020404" pitchFamily="49" charset="0"/>
              </a:rPr>
              <a:t>READ: </a:t>
            </a:r>
            <a:r>
              <a:rPr lang="en-US" sz="3600" dirty="0" err="1">
                <a:latin typeface="Courier New" panose="02070309020205020404" pitchFamily="49" charset="0"/>
                <a:cs typeface="Courier New" panose="02070309020205020404" pitchFamily="49" charset="0"/>
              </a:rPr>
              <a:t>gggATTA</a:t>
            </a:r>
            <a:r>
              <a:rPr lang="en-US" sz="3600" dirty="0">
                <a:latin typeface="Courier New" panose="02070309020205020404" pitchFamily="49" charset="0"/>
                <a:cs typeface="Courier New" panose="02070309020205020404" pitchFamily="49" charset="0"/>
              </a:rPr>
              <a:t>---</a:t>
            </a:r>
            <a:r>
              <a:rPr lang="en-US" sz="3600" dirty="0" err="1">
                <a:latin typeface="Courier New" panose="02070309020205020404" pitchFamily="49" charset="0"/>
                <a:cs typeface="Courier New" panose="02070309020205020404" pitchFamily="49" charset="0"/>
              </a:rPr>
              <a:t>TAggg</a:t>
            </a:r>
            <a:endParaRPr lang="en-US" sz="3600" dirty="0">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62B4FF16-688B-95CA-B527-1BA4CD51E895}"/>
              </a:ext>
            </a:extLst>
          </p:cNvPr>
          <p:cNvSpPr txBox="1"/>
          <p:nvPr/>
        </p:nvSpPr>
        <p:spPr>
          <a:xfrm>
            <a:off x="1122218" y="2452186"/>
            <a:ext cx="679785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3S4M3D2M3S</a:t>
            </a:r>
          </a:p>
          <a:p>
            <a:pPr marL="742950" lvl="1" indent="-285750">
              <a:buFont typeface="Arial" panose="020B0604020202020204" pitchFamily="34" charset="0"/>
              <a:buChar char="•"/>
            </a:pPr>
            <a:r>
              <a:rPr lang="en-US" dirty="0"/>
              <a:t>3S – three bases </a:t>
            </a:r>
            <a:r>
              <a:rPr lang="en-US" dirty="0" err="1"/>
              <a:t>softclipped</a:t>
            </a:r>
            <a:r>
              <a:rPr lang="en-US" dirty="0"/>
              <a:t> at beginning of read</a:t>
            </a:r>
          </a:p>
          <a:p>
            <a:pPr marL="742950" lvl="1" indent="-285750">
              <a:buFont typeface="Arial" panose="020B0604020202020204" pitchFamily="34" charset="0"/>
              <a:buChar char="•"/>
            </a:pPr>
            <a:r>
              <a:rPr lang="en-US" dirty="0"/>
              <a:t>4M – four matches </a:t>
            </a:r>
          </a:p>
          <a:p>
            <a:pPr marL="742950" lvl="1" indent="-285750">
              <a:buFont typeface="Arial" panose="020B0604020202020204" pitchFamily="34" charset="0"/>
              <a:buChar char="•"/>
            </a:pPr>
            <a:r>
              <a:rPr lang="en-US" dirty="0"/>
              <a:t>3D – 3 Deletions </a:t>
            </a:r>
          </a:p>
          <a:p>
            <a:pPr marL="742950" lvl="1" indent="-285750">
              <a:buFont typeface="Arial" panose="020B0604020202020204" pitchFamily="34" charset="0"/>
              <a:buChar char="•"/>
            </a:pPr>
            <a:r>
              <a:rPr lang="en-US" dirty="0"/>
              <a:t>2M – two matches</a:t>
            </a:r>
          </a:p>
          <a:p>
            <a:pPr marL="742950" lvl="1" indent="-285750">
              <a:buFont typeface="Arial" panose="020B0604020202020204" pitchFamily="34" charset="0"/>
              <a:buChar char="•"/>
            </a:pPr>
            <a:r>
              <a:rPr lang="en-US" dirty="0"/>
              <a:t>3S – three bases </a:t>
            </a:r>
            <a:r>
              <a:rPr lang="en-US" dirty="0" err="1"/>
              <a:t>softclipped</a:t>
            </a:r>
            <a:r>
              <a:rPr lang="en-US" dirty="0"/>
              <a:t> at end of read</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1353074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A3F3-8964-2984-2D7D-CC0379EB7CA7}"/>
              </a:ext>
            </a:extLst>
          </p:cNvPr>
          <p:cNvSpPr>
            <a:spLocks noGrp="1"/>
          </p:cNvSpPr>
          <p:nvPr>
            <p:ph type="title"/>
          </p:nvPr>
        </p:nvSpPr>
        <p:spPr/>
        <p:txBody>
          <a:bodyPr/>
          <a:lstStyle/>
          <a:p>
            <a:r>
              <a:rPr lang="en-US" dirty="0"/>
              <a:t>Sequence Alignment Maps - BAM</a:t>
            </a:r>
          </a:p>
        </p:txBody>
      </p:sp>
      <p:sp>
        <p:nvSpPr>
          <p:cNvPr id="3" name="Content Placeholder 2">
            <a:extLst>
              <a:ext uri="{FF2B5EF4-FFF2-40B4-BE49-F238E27FC236}">
                <a16:creationId xmlns:a16="http://schemas.microsoft.com/office/drawing/2014/main" id="{C0BAA917-0F86-B48C-CE6B-C012EBE2838D}"/>
              </a:ext>
            </a:extLst>
          </p:cNvPr>
          <p:cNvSpPr>
            <a:spLocks noGrp="1"/>
          </p:cNvSpPr>
          <p:nvPr>
            <p:ph idx="1"/>
          </p:nvPr>
        </p:nvSpPr>
        <p:spPr/>
        <p:txBody>
          <a:bodyPr/>
          <a:lstStyle/>
          <a:p>
            <a:r>
              <a:rPr lang="en-US" dirty="0"/>
              <a:t>The sequence alignment map can be binarized to save room (that is converted into a completely binary file). </a:t>
            </a:r>
          </a:p>
          <a:p>
            <a:pPr marL="0" indent="0">
              <a:buNone/>
            </a:pPr>
            <a:endParaRPr lang="en-US" dirty="0"/>
          </a:p>
        </p:txBody>
      </p:sp>
    </p:spTree>
    <p:extLst>
      <p:ext uri="{BB962C8B-B14F-4D97-AF65-F5344CB8AC3E}">
        <p14:creationId xmlns:p14="http://schemas.microsoft.com/office/powerpoint/2010/main" val="23136193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26B45-3666-79E4-4472-6425D3405FBF}"/>
              </a:ext>
            </a:extLst>
          </p:cNvPr>
          <p:cNvSpPr>
            <a:spLocks noGrp="1"/>
          </p:cNvSpPr>
          <p:nvPr>
            <p:ph type="title"/>
          </p:nvPr>
        </p:nvSpPr>
        <p:spPr>
          <a:xfrm>
            <a:off x="6359235" y="205979"/>
            <a:ext cx="2784765" cy="857250"/>
          </a:xfrm>
        </p:spPr>
        <p:txBody>
          <a:bodyPr>
            <a:normAutofit fontScale="90000"/>
          </a:bodyPr>
          <a:lstStyle/>
          <a:p>
            <a:r>
              <a:rPr lang="en-US" dirty="0"/>
              <a:t>BAM Specification</a:t>
            </a:r>
          </a:p>
        </p:txBody>
      </p:sp>
      <p:pic>
        <p:nvPicPr>
          <p:cNvPr id="4" name="Picture 3">
            <a:extLst>
              <a:ext uri="{FF2B5EF4-FFF2-40B4-BE49-F238E27FC236}">
                <a16:creationId xmlns:a16="http://schemas.microsoft.com/office/drawing/2014/main" id="{5564FBF5-72FA-E032-8D0D-DC80DC70A1CE}"/>
              </a:ext>
            </a:extLst>
          </p:cNvPr>
          <p:cNvPicPr>
            <a:picLocks noChangeAspect="1"/>
          </p:cNvPicPr>
          <p:nvPr/>
        </p:nvPicPr>
        <p:blipFill>
          <a:blip r:embed="rId2"/>
          <a:stretch>
            <a:fillRect/>
          </a:stretch>
        </p:blipFill>
        <p:spPr>
          <a:xfrm>
            <a:off x="0" y="91787"/>
            <a:ext cx="6434401" cy="5051713"/>
          </a:xfrm>
          <a:prstGeom prst="rect">
            <a:avLst/>
          </a:prstGeom>
        </p:spPr>
      </p:pic>
    </p:spTree>
    <p:extLst>
      <p:ext uri="{BB962C8B-B14F-4D97-AF65-F5344CB8AC3E}">
        <p14:creationId xmlns:p14="http://schemas.microsoft.com/office/powerpoint/2010/main" val="35222234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87AB8-74EB-AA30-0921-A1A9E53E4CE1}"/>
              </a:ext>
            </a:extLst>
          </p:cNvPr>
          <p:cNvSpPr>
            <a:spLocks noGrp="1"/>
          </p:cNvSpPr>
          <p:nvPr>
            <p:ph type="title"/>
          </p:nvPr>
        </p:nvSpPr>
        <p:spPr/>
        <p:txBody>
          <a:bodyPr/>
          <a:lstStyle/>
          <a:p>
            <a:r>
              <a:rPr lang="en-US" dirty="0" err="1"/>
              <a:t>BAMFile</a:t>
            </a:r>
            <a:r>
              <a:rPr lang="en-US" dirty="0"/>
              <a:t> Index </a:t>
            </a:r>
          </a:p>
        </p:txBody>
      </p:sp>
      <p:pic>
        <p:nvPicPr>
          <p:cNvPr id="5" name="Picture 4">
            <a:extLst>
              <a:ext uri="{FF2B5EF4-FFF2-40B4-BE49-F238E27FC236}">
                <a16:creationId xmlns:a16="http://schemas.microsoft.com/office/drawing/2014/main" id="{582B4610-EE76-7604-60CA-B4557644BC88}"/>
              </a:ext>
            </a:extLst>
          </p:cNvPr>
          <p:cNvPicPr>
            <a:picLocks noChangeAspect="1"/>
          </p:cNvPicPr>
          <p:nvPr/>
        </p:nvPicPr>
        <p:blipFill>
          <a:blip r:embed="rId2"/>
          <a:stretch>
            <a:fillRect/>
          </a:stretch>
        </p:blipFill>
        <p:spPr>
          <a:xfrm>
            <a:off x="756705" y="1066590"/>
            <a:ext cx="7630590" cy="1505160"/>
          </a:xfrm>
          <a:prstGeom prst="rect">
            <a:avLst/>
          </a:prstGeom>
        </p:spPr>
      </p:pic>
      <p:sp>
        <p:nvSpPr>
          <p:cNvPr id="6" name="TextBox 5">
            <a:extLst>
              <a:ext uri="{FF2B5EF4-FFF2-40B4-BE49-F238E27FC236}">
                <a16:creationId xmlns:a16="http://schemas.microsoft.com/office/drawing/2014/main" id="{AB70666D-F48B-3AAF-2134-5D52009991EA}"/>
              </a:ext>
            </a:extLst>
          </p:cNvPr>
          <p:cNvSpPr txBox="1"/>
          <p:nvPr/>
        </p:nvSpPr>
        <p:spPr>
          <a:xfrm>
            <a:off x="955964" y="2923309"/>
            <a:ext cx="6542689" cy="1200329"/>
          </a:xfrm>
          <a:prstGeom prst="rect">
            <a:avLst/>
          </a:prstGeom>
          <a:noFill/>
        </p:spPr>
        <p:txBody>
          <a:bodyPr wrap="none" rtlCol="0">
            <a:spAutoFit/>
          </a:bodyPr>
          <a:lstStyle/>
          <a:p>
            <a:r>
              <a:rPr lang="en-US" dirty="0"/>
              <a:t>Questions: </a:t>
            </a:r>
          </a:p>
          <a:p>
            <a:r>
              <a:rPr lang="en-US" dirty="0"/>
              <a:t>	1) What is the bin number for an alignment spanning [90k,99k]</a:t>
            </a:r>
          </a:p>
          <a:p>
            <a:r>
              <a:rPr lang="en-US" dirty="0"/>
              <a:t>	2) [30k,39k]?</a:t>
            </a:r>
          </a:p>
          <a:p>
            <a:r>
              <a:rPr lang="en-US" dirty="0"/>
              <a:t>	3) [0,9k]?</a:t>
            </a:r>
          </a:p>
        </p:txBody>
      </p:sp>
    </p:spTree>
    <p:extLst>
      <p:ext uri="{BB962C8B-B14F-4D97-AF65-F5344CB8AC3E}">
        <p14:creationId xmlns:p14="http://schemas.microsoft.com/office/powerpoint/2010/main" val="28247733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737F2-A108-61AD-D8B0-6507EFF237EC}"/>
              </a:ext>
            </a:extLst>
          </p:cNvPr>
          <p:cNvSpPr>
            <a:spLocks noGrp="1"/>
          </p:cNvSpPr>
          <p:nvPr>
            <p:ph type="title"/>
          </p:nvPr>
        </p:nvSpPr>
        <p:spPr/>
        <p:txBody>
          <a:bodyPr/>
          <a:lstStyle/>
          <a:p>
            <a:r>
              <a:rPr lang="en-US" dirty="0"/>
              <a:t>Sequence Alignment Maps - BAI</a:t>
            </a:r>
          </a:p>
        </p:txBody>
      </p:sp>
      <p:pic>
        <p:nvPicPr>
          <p:cNvPr id="5" name="Picture 4">
            <a:extLst>
              <a:ext uri="{FF2B5EF4-FFF2-40B4-BE49-F238E27FC236}">
                <a16:creationId xmlns:a16="http://schemas.microsoft.com/office/drawing/2014/main" id="{2C297A10-3822-2960-1E2B-F1CC359794CE}"/>
              </a:ext>
            </a:extLst>
          </p:cNvPr>
          <p:cNvPicPr>
            <a:picLocks noChangeAspect="1"/>
          </p:cNvPicPr>
          <p:nvPr/>
        </p:nvPicPr>
        <p:blipFill>
          <a:blip r:embed="rId2"/>
          <a:stretch>
            <a:fillRect/>
          </a:stretch>
        </p:blipFill>
        <p:spPr>
          <a:xfrm>
            <a:off x="794810" y="928458"/>
            <a:ext cx="7554379" cy="3286584"/>
          </a:xfrm>
          <a:prstGeom prst="rect">
            <a:avLst/>
          </a:prstGeom>
        </p:spPr>
      </p:pic>
      <p:sp>
        <p:nvSpPr>
          <p:cNvPr id="6" name="TextBox 5">
            <a:extLst>
              <a:ext uri="{FF2B5EF4-FFF2-40B4-BE49-F238E27FC236}">
                <a16:creationId xmlns:a16="http://schemas.microsoft.com/office/drawing/2014/main" id="{527F3AC1-3D0D-9FF2-C0B4-BCF6E4CB56FF}"/>
              </a:ext>
            </a:extLst>
          </p:cNvPr>
          <p:cNvSpPr txBox="1"/>
          <p:nvPr/>
        </p:nvSpPr>
        <p:spPr>
          <a:xfrm>
            <a:off x="671945" y="4215042"/>
            <a:ext cx="5188528" cy="646331"/>
          </a:xfrm>
          <a:prstGeom prst="rect">
            <a:avLst/>
          </a:prstGeom>
          <a:noFill/>
        </p:spPr>
        <p:txBody>
          <a:bodyPr wrap="square" rtlCol="0">
            <a:spAutoFit/>
          </a:bodyPr>
          <a:lstStyle/>
          <a:p>
            <a:r>
              <a:rPr lang="en-US" dirty="0"/>
              <a:t>From SAM Format Specification: </a:t>
            </a:r>
          </a:p>
          <a:p>
            <a:r>
              <a:rPr lang="en-US" dirty="0">
                <a:hlinkClick r:id="rId3"/>
              </a:rPr>
              <a:t>https://samtools.github.io/hts-specs/SAMv1.pdf</a:t>
            </a:r>
            <a:r>
              <a:rPr lang="en-US" dirty="0"/>
              <a:t> </a:t>
            </a:r>
          </a:p>
        </p:txBody>
      </p:sp>
    </p:spTree>
    <p:extLst>
      <p:ext uri="{BB962C8B-B14F-4D97-AF65-F5344CB8AC3E}">
        <p14:creationId xmlns:p14="http://schemas.microsoft.com/office/powerpoint/2010/main" val="39114744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36FB483-8A01-854E-9BBE-55E0C355A79B}"/>
              </a:ext>
            </a:extLst>
          </p:cNvPr>
          <p:cNvSpPr txBox="1">
            <a:spLocks noGrp="1"/>
          </p:cNvSpPr>
          <p:nvPr>
            <p:ph type="title"/>
          </p:nvPr>
        </p:nvSpPr>
        <p:spPr>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u="sng" dirty="0">
                <a:latin typeface="Times New Roman" panose="02020603050405020304" pitchFamily="18" charset="0"/>
                <a:cs typeface="Times New Roman" panose="02020603050405020304" pitchFamily="18" charset="0"/>
              </a:rPr>
              <a:t>The Broad Institute Integrative Genomics Viewer</a:t>
            </a:r>
          </a:p>
        </p:txBody>
      </p:sp>
      <p:sp>
        <p:nvSpPr>
          <p:cNvPr id="13" name="TextBox 3">
            <a:extLst>
              <a:ext uri="{FF2B5EF4-FFF2-40B4-BE49-F238E27FC236}">
                <a16:creationId xmlns:a16="http://schemas.microsoft.com/office/drawing/2014/main" id="{9D3CC41E-4D6D-540E-8EBA-0874A72AA9E3}"/>
              </a:ext>
            </a:extLst>
          </p:cNvPr>
          <p:cNvSpPr txBox="1"/>
          <p:nvPr/>
        </p:nvSpPr>
        <p:spPr>
          <a:xfrm>
            <a:off x="50584" y="634604"/>
            <a:ext cx="6357144" cy="483209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Developed and Maintained by the </a:t>
            </a:r>
            <a:r>
              <a:rPr lang="en-US" sz="1200" b="1" i="1" dirty="0">
                <a:latin typeface="Times New Roman" panose="02020603050405020304" pitchFamily="18" charset="0"/>
                <a:cs typeface="Times New Roman" panose="02020603050405020304" pitchFamily="18" charset="0"/>
              </a:rPr>
              <a:t>Broad Institute</a:t>
            </a:r>
            <a:r>
              <a:rPr lang="en-US" sz="1200" i="1"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A </a:t>
            </a:r>
            <a:r>
              <a:rPr lang="en-US" sz="1200" b="1" i="1" dirty="0">
                <a:latin typeface="Times New Roman" panose="02020603050405020304" pitchFamily="18" charset="0"/>
                <a:cs typeface="Times New Roman" panose="02020603050405020304" pitchFamily="18" charset="0"/>
              </a:rPr>
              <a:t>Joint Institute of Harvard and MIT</a:t>
            </a:r>
            <a:r>
              <a:rPr lang="en-US" sz="1200" i="1"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Founded in </a:t>
            </a:r>
            <a:r>
              <a:rPr lang="en-US" sz="1200" b="1" i="1" dirty="0">
                <a:latin typeface="Times New Roman" panose="02020603050405020304" pitchFamily="18" charset="0"/>
                <a:cs typeface="Times New Roman" panose="02020603050405020304" pitchFamily="18" charset="0"/>
              </a:rPr>
              <a:t>2004</a:t>
            </a:r>
            <a:r>
              <a:rPr lang="en-US" sz="1200" i="1" dirty="0">
                <a:latin typeface="Times New Roman" panose="02020603050405020304" pitchFamily="18" charset="0"/>
                <a:cs typeface="Times New Roman" panose="02020603050405020304" pitchFamily="18" charset="0"/>
              </a:rPr>
              <a:t> (from organizational remnants of the Human Genome Project) for the purposes of [from </a:t>
            </a:r>
            <a:r>
              <a:rPr lang="en-US" sz="1200" i="1" dirty="0">
                <a:latin typeface="Times New Roman" panose="02020603050405020304" pitchFamily="18" charset="0"/>
                <a:cs typeface="Times New Roman" panose="02020603050405020304" pitchFamily="18" charset="0"/>
                <a:hlinkClick r:id="rId2"/>
              </a:rPr>
              <a:t>https://www.broadinstitute.org/about-us</a:t>
            </a:r>
            <a:r>
              <a:rPr lang="en-US" sz="1200" i="1" dirty="0">
                <a:latin typeface="Times New Roman" panose="02020603050405020304" pitchFamily="18" charset="0"/>
                <a:cs typeface="Times New Roman" panose="02020603050405020304" pitchFamily="18" charset="0"/>
              </a:rPr>
              <a:t> ]: </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“Illuminating Human Disease”</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“Reading and Editing Genomes” </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“Sharing Data and Tools” </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“Building Communities” </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“Developing Diagnostics and Treatments” </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“Collaborating, Innovating, and Empowering” </a:t>
            </a:r>
          </a:p>
          <a:p>
            <a:pPr lvl="2"/>
            <a:endParaRPr lang="en-US" sz="12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1200" b="1" i="1" dirty="0">
                <a:latin typeface="Times New Roman" panose="02020603050405020304" pitchFamily="18" charset="0"/>
                <a:cs typeface="Times New Roman" panose="02020603050405020304" pitchFamily="18" charset="0"/>
              </a:rPr>
              <a:t>Integrative Genomics Viewer (IGV) </a:t>
            </a:r>
            <a:r>
              <a:rPr lang="en-US" sz="1200" i="1" dirty="0">
                <a:latin typeface="Times New Roman" panose="02020603050405020304" pitchFamily="18" charset="0"/>
                <a:cs typeface="Times New Roman" panose="02020603050405020304" pitchFamily="18" charset="0"/>
              </a:rPr>
              <a:t>is a software environment for analyzing NGS data</a:t>
            </a:r>
          </a:p>
          <a:p>
            <a:pPr marL="742950" lvl="1"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Provided and maintained by The Broad Institute, with IGV team based at UC San Diego, and MIT/Harvard Broad Institute.</a:t>
            </a:r>
          </a:p>
          <a:p>
            <a:pPr marL="742950" lvl="1"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Supported by funding from:</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The National Cancer Institute (NCI) </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The National Institutes of Health (NIH)</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Informatics Technology for Cancer Research (ITCR) </a:t>
            </a:r>
          </a:p>
          <a:p>
            <a:pPr marL="1200150" lvl="2" indent="-285750">
              <a:buFont typeface="Arial" panose="020B0604020202020204" pitchFamily="34" charset="0"/>
              <a:buChar char="•"/>
            </a:pPr>
            <a:r>
              <a:rPr lang="en-US" sz="1200" i="1" dirty="0">
                <a:latin typeface="Times New Roman" panose="02020603050405020304" pitchFamily="18" charset="0"/>
                <a:cs typeface="Times New Roman" panose="02020603050405020304" pitchFamily="18" charset="0"/>
              </a:rPr>
              <a:t>Starr Cancer Consortium </a:t>
            </a:r>
          </a:p>
          <a:p>
            <a:pPr marL="742950" lvl="1" indent="-285750">
              <a:buFont typeface="Arial" panose="020B0604020202020204" pitchFamily="34" charset="0"/>
              <a:buChar char="•"/>
            </a:pPr>
            <a:r>
              <a:rPr lang="en-US" sz="1400" i="1" dirty="0">
                <a:latin typeface="Times New Roman" panose="02020603050405020304" pitchFamily="18" charset="0"/>
                <a:cs typeface="Times New Roman" panose="02020603050405020304" pitchFamily="18" charset="0"/>
              </a:rPr>
              <a:t>Written in Java, hence allowing use of platform independent </a:t>
            </a:r>
            <a:r>
              <a:rPr lang="en-US" sz="1400" i="1" dirty="0" err="1">
                <a:latin typeface="Times New Roman" panose="02020603050405020304" pitchFamily="18" charset="0"/>
                <a:cs typeface="Times New Roman" panose="02020603050405020304" pitchFamily="18" charset="0"/>
              </a:rPr>
              <a:t>jvm</a:t>
            </a:r>
            <a:r>
              <a:rPr lang="en-US" sz="1400" i="1" dirty="0">
                <a:latin typeface="Times New Roman" panose="02020603050405020304" pitchFamily="18" charset="0"/>
                <a:cs typeface="Times New Roman" panose="02020603050405020304" pitchFamily="18" charset="0"/>
              </a:rPr>
              <a:t>.</a:t>
            </a:r>
          </a:p>
          <a:p>
            <a:pPr marL="742950" lvl="1" indent="-285750">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endParaRPr lang="en-US" sz="1400" i="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2BE0A724-440D-2E87-E729-1188E1428E27}"/>
              </a:ext>
            </a:extLst>
          </p:cNvPr>
          <p:cNvPicPr>
            <a:picLocks noChangeAspect="1"/>
          </p:cNvPicPr>
          <p:nvPr/>
        </p:nvPicPr>
        <p:blipFill>
          <a:blip r:embed="rId3"/>
          <a:stretch>
            <a:fillRect/>
          </a:stretch>
        </p:blipFill>
        <p:spPr>
          <a:xfrm>
            <a:off x="6324271" y="205979"/>
            <a:ext cx="2736272" cy="1039185"/>
          </a:xfrm>
          <a:prstGeom prst="rect">
            <a:avLst/>
          </a:prstGeom>
        </p:spPr>
      </p:pic>
      <p:pic>
        <p:nvPicPr>
          <p:cNvPr id="15" name="Picture 14">
            <a:extLst>
              <a:ext uri="{FF2B5EF4-FFF2-40B4-BE49-F238E27FC236}">
                <a16:creationId xmlns:a16="http://schemas.microsoft.com/office/drawing/2014/main" id="{3C40DC52-C6F7-2F4F-F7B5-73B596FF2469}"/>
              </a:ext>
            </a:extLst>
          </p:cNvPr>
          <p:cNvPicPr>
            <a:picLocks noChangeAspect="1"/>
          </p:cNvPicPr>
          <p:nvPr/>
        </p:nvPicPr>
        <p:blipFill>
          <a:blip r:embed="rId4"/>
          <a:stretch>
            <a:fillRect/>
          </a:stretch>
        </p:blipFill>
        <p:spPr>
          <a:xfrm>
            <a:off x="6649378" y="1342460"/>
            <a:ext cx="1449593" cy="448529"/>
          </a:xfrm>
          <a:prstGeom prst="rect">
            <a:avLst/>
          </a:prstGeom>
        </p:spPr>
      </p:pic>
      <p:pic>
        <p:nvPicPr>
          <p:cNvPr id="16" name="Picture 15">
            <a:extLst>
              <a:ext uri="{FF2B5EF4-FFF2-40B4-BE49-F238E27FC236}">
                <a16:creationId xmlns:a16="http://schemas.microsoft.com/office/drawing/2014/main" id="{17902F5A-B702-0ED1-2FE9-26FB1DA07AE8}"/>
              </a:ext>
            </a:extLst>
          </p:cNvPr>
          <p:cNvPicPr>
            <a:picLocks noChangeAspect="1"/>
          </p:cNvPicPr>
          <p:nvPr/>
        </p:nvPicPr>
        <p:blipFill>
          <a:blip r:embed="rId5"/>
          <a:stretch>
            <a:fillRect/>
          </a:stretch>
        </p:blipFill>
        <p:spPr>
          <a:xfrm>
            <a:off x="6324271" y="1946327"/>
            <a:ext cx="2762057" cy="1696358"/>
          </a:xfrm>
          <a:prstGeom prst="rect">
            <a:avLst/>
          </a:prstGeom>
        </p:spPr>
      </p:pic>
      <p:sp>
        <p:nvSpPr>
          <p:cNvPr id="17" name="Rectangle 16">
            <a:extLst>
              <a:ext uri="{FF2B5EF4-FFF2-40B4-BE49-F238E27FC236}">
                <a16:creationId xmlns:a16="http://schemas.microsoft.com/office/drawing/2014/main" id="{C2ED9487-B654-E2B0-AF83-993819605E83}"/>
              </a:ext>
            </a:extLst>
          </p:cNvPr>
          <p:cNvSpPr/>
          <p:nvPr/>
        </p:nvSpPr>
        <p:spPr>
          <a:xfrm>
            <a:off x="6324271" y="3642685"/>
            <a:ext cx="2660402" cy="5078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a:t>From Robinson, J., </a:t>
            </a:r>
            <a:r>
              <a:rPr lang="en-US" sz="900" dirty="0" err="1"/>
              <a:t>Thorvaldsdóttir</a:t>
            </a:r>
            <a:r>
              <a:rPr lang="en-US" sz="900" dirty="0"/>
              <a:t>, H., </a:t>
            </a:r>
            <a:r>
              <a:rPr lang="en-US" sz="900" dirty="0" err="1"/>
              <a:t>Winckler</a:t>
            </a:r>
            <a:r>
              <a:rPr lang="en-US" sz="900" dirty="0"/>
              <a:t>, W. </a:t>
            </a:r>
            <a:r>
              <a:rPr lang="en-US" sz="900" i="1" dirty="0"/>
              <a:t>et al.</a:t>
            </a:r>
            <a:r>
              <a:rPr lang="en-US" sz="900" dirty="0"/>
              <a:t> Integrative genomics viewer. </a:t>
            </a:r>
            <a:r>
              <a:rPr lang="en-US" sz="900" i="1" dirty="0"/>
              <a:t>Nat </a:t>
            </a:r>
            <a:r>
              <a:rPr lang="en-US" sz="900" i="1" dirty="0" err="1"/>
              <a:t>Biotechnol</a:t>
            </a:r>
            <a:r>
              <a:rPr lang="en-US" sz="900" dirty="0"/>
              <a:t> </a:t>
            </a:r>
            <a:r>
              <a:rPr lang="en-US" sz="900" b="1" dirty="0"/>
              <a:t>29, </a:t>
            </a:r>
            <a:r>
              <a:rPr lang="en-US" sz="900" dirty="0"/>
              <a:t>24–26 (2011). https://doi.org/10.1038/nbt.1754</a:t>
            </a:r>
          </a:p>
        </p:txBody>
      </p:sp>
    </p:spTree>
    <p:extLst>
      <p:ext uri="{BB962C8B-B14F-4D97-AF65-F5344CB8AC3E}">
        <p14:creationId xmlns:p14="http://schemas.microsoft.com/office/powerpoint/2010/main" val="9136196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218B924-7BED-550C-C1F6-DCD19D110B5D}"/>
              </a:ext>
            </a:extLst>
          </p:cNvPr>
          <p:cNvPicPr>
            <a:picLocks noChangeAspect="1"/>
          </p:cNvPicPr>
          <p:nvPr/>
        </p:nvPicPr>
        <p:blipFill>
          <a:blip r:embed="rId2"/>
          <a:stretch>
            <a:fillRect/>
          </a:stretch>
        </p:blipFill>
        <p:spPr>
          <a:xfrm>
            <a:off x="0" y="13108"/>
            <a:ext cx="9144000" cy="5117284"/>
          </a:xfrm>
          <a:prstGeom prst="rect">
            <a:avLst/>
          </a:prstGeom>
        </p:spPr>
      </p:pic>
      <p:grpSp>
        <p:nvGrpSpPr>
          <p:cNvPr id="26" name="Group 25">
            <a:extLst>
              <a:ext uri="{FF2B5EF4-FFF2-40B4-BE49-F238E27FC236}">
                <a16:creationId xmlns:a16="http://schemas.microsoft.com/office/drawing/2014/main" id="{5E8BB101-5AF2-B04D-14D9-346685506854}"/>
              </a:ext>
            </a:extLst>
          </p:cNvPr>
          <p:cNvGrpSpPr/>
          <p:nvPr/>
        </p:nvGrpSpPr>
        <p:grpSpPr>
          <a:xfrm>
            <a:off x="6300624" y="4335437"/>
            <a:ext cx="2843376" cy="762107"/>
            <a:chOff x="6300624" y="4335437"/>
            <a:chExt cx="2843376" cy="762107"/>
          </a:xfrm>
        </p:grpSpPr>
        <p:pic>
          <p:nvPicPr>
            <p:cNvPr id="19" name="Picture 18">
              <a:extLst>
                <a:ext uri="{FF2B5EF4-FFF2-40B4-BE49-F238E27FC236}">
                  <a16:creationId xmlns:a16="http://schemas.microsoft.com/office/drawing/2014/main" id="{79B61B2B-FB45-49AF-0954-9C5648717377}"/>
                </a:ext>
              </a:extLst>
            </p:cNvPr>
            <p:cNvPicPr>
              <a:picLocks noChangeAspect="1"/>
            </p:cNvPicPr>
            <p:nvPr/>
          </p:nvPicPr>
          <p:blipFill>
            <a:blip r:embed="rId3"/>
            <a:stretch>
              <a:fillRect/>
            </a:stretch>
          </p:blipFill>
          <p:spPr>
            <a:xfrm>
              <a:off x="6300624" y="4335437"/>
              <a:ext cx="2563976" cy="427063"/>
            </a:xfrm>
            <a:prstGeom prst="rect">
              <a:avLst/>
            </a:prstGeom>
          </p:spPr>
        </p:pic>
        <p:pic>
          <p:nvPicPr>
            <p:cNvPr id="21" name="Picture 20">
              <a:extLst>
                <a:ext uri="{FF2B5EF4-FFF2-40B4-BE49-F238E27FC236}">
                  <a16:creationId xmlns:a16="http://schemas.microsoft.com/office/drawing/2014/main" id="{44E9F9B8-8D9B-033F-C726-E36EC1C52432}"/>
                </a:ext>
              </a:extLst>
            </p:cNvPr>
            <p:cNvPicPr>
              <a:picLocks noChangeAspect="1"/>
            </p:cNvPicPr>
            <p:nvPr/>
          </p:nvPicPr>
          <p:blipFill>
            <a:blip r:embed="rId3"/>
            <a:stretch>
              <a:fillRect/>
            </a:stretch>
          </p:blipFill>
          <p:spPr>
            <a:xfrm>
              <a:off x="7251700" y="4612213"/>
              <a:ext cx="1612900" cy="333422"/>
            </a:xfrm>
            <a:prstGeom prst="rect">
              <a:avLst/>
            </a:prstGeom>
          </p:spPr>
        </p:pic>
        <p:pic>
          <p:nvPicPr>
            <p:cNvPr id="17" name="Picture 16">
              <a:extLst>
                <a:ext uri="{FF2B5EF4-FFF2-40B4-BE49-F238E27FC236}">
                  <a16:creationId xmlns:a16="http://schemas.microsoft.com/office/drawing/2014/main" id="{90F3193B-E4C1-DDF3-B074-1F9D971E86A2}"/>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9746336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E3FB-C4A3-E0F9-0492-F3B4651FB20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16EFDC7-8317-B995-C1D9-9D19460CD7EA}"/>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A78D596-A677-F065-F26E-A7553EC9072F}"/>
              </a:ext>
            </a:extLst>
          </p:cNvPr>
          <p:cNvPicPr>
            <a:picLocks noChangeAspect="1"/>
          </p:cNvPicPr>
          <p:nvPr/>
        </p:nvPicPr>
        <p:blipFill>
          <a:blip r:embed="rId2"/>
          <a:stretch>
            <a:fillRect/>
          </a:stretch>
        </p:blipFill>
        <p:spPr>
          <a:xfrm>
            <a:off x="0" y="12690"/>
            <a:ext cx="9144000" cy="5118120"/>
          </a:xfrm>
          <a:prstGeom prst="rect">
            <a:avLst/>
          </a:prstGeom>
        </p:spPr>
      </p:pic>
      <p:grpSp>
        <p:nvGrpSpPr>
          <p:cNvPr id="6" name="Group 5">
            <a:extLst>
              <a:ext uri="{FF2B5EF4-FFF2-40B4-BE49-F238E27FC236}">
                <a16:creationId xmlns:a16="http://schemas.microsoft.com/office/drawing/2014/main" id="{F05DC9FC-7A28-FEE6-639B-32D0FDCD1B70}"/>
              </a:ext>
            </a:extLst>
          </p:cNvPr>
          <p:cNvGrpSpPr/>
          <p:nvPr/>
        </p:nvGrpSpPr>
        <p:grpSpPr>
          <a:xfrm>
            <a:off x="6300624" y="4335437"/>
            <a:ext cx="2843376" cy="762107"/>
            <a:chOff x="6300624" y="4335437"/>
            <a:chExt cx="2843376" cy="762107"/>
          </a:xfrm>
        </p:grpSpPr>
        <p:pic>
          <p:nvPicPr>
            <p:cNvPr id="7" name="Picture 6">
              <a:extLst>
                <a:ext uri="{FF2B5EF4-FFF2-40B4-BE49-F238E27FC236}">
                  <a16:creationId xmlns:a16="http://schemas.microsoft.com/office/drawing/2014/main" id="{03EAA55D-095B-3DCF-0731-B7ED3AE712F0}"/>
                </a:ext>
              </a:extLst>
            </p:cNvPr>
            <p:cNvPicPr>
              <a:picLocks noChangeAspect="1"/>
            </p:cNvPicPr>
            <p:nvPr/>
          </p:nvPicPr>
          <p:blipFill>
            <a:blip r:embed="rId3"/>
            <a:stretch>
              <a:fillRect/>
            </a:stretch>
          </p:blipFill>
          <p:spPr>
            <a:xfrm>
              <a:off x="6300624" y="4335437"/>
              <a:ext cx="2563976" cy="427063"/>
            </a:xfrm>
            <a:prstGeom prst="rect">
              <a:avLst/>
            </a:prstGeom>
          </p:spPr>
        </p:pic>
        <p:pic>
          <p:nvPicPr>
            <p:cNvPr id="8" name="Picture 7">
              <a:extLst>
                <a:ext uri="{FF2B5EF4-FFF2-40B4-BE49-F238E27FC236}">
                  <a16:creationId xmlns:a16="http://schemas.microsoft.com/office/drawing/2014/main" id="{3111480F-E450-C58B-59D1-62C4265045AF}"/>
                </a:ext>
              </a:extLst>
            </p:cNvPr>
            <p:cNvPicPr>
              <a:picLocks noChangeAspect="1"/>
            </p:cNvPicPr>
            <p:nvPr/>
          </p:nvPicPr>
          <p:blipFill>
            <a:blip r:embed="rId3"/>
            <a:stretch>
              <a:fillRect/>
            </a:stretch>
          </p:blipFill>
          <p:spPr>
            <a:xfrm>
              <a:off x="7251700" y="4612213"/>
              <a:ext cx="1612900" cy="333422"/>
            </a:xfrm>
            <a:prstGeom prst="rect">
              <a:avLst/>
            </a:prstGeom>
          </p:spPr>
        </p:pic>
        <p:pic>
          <p:nvPicPr>
            <p:cNvPr id="9" name="Picture 8">
              <a:extLst>
                <a:ext uri="{FF2B5EF4-FFF2-40B4-BE49-F238E27FC236}">
                  <a16:creationId xmlns:a16="http://schemas.microsoft.com/office/drawing/2014/main" id="{6C434466-CB2F-4E93-FB6E-F2546AA08677}"/>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2556783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C3001-7672-097F-45AA-ED5AACFA941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2A4241-8CE4-EB9B-20DD-45856AAAF0F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C8059B0-4F1D-4F4F-88E2-7A939E4FBF5C}"/>
              </a:ext>
            </a:extLst>
          </p:cNvPr>
          <p:cNvPicPr>
            <a:picLocks noChangeAspect="1"/>
          </p:cNvPicPr>
          <p:nvPr/>
        </p:nvPicPr>
        <p:blipFill>
          <a:blip r:embed="rId2"/>
          <a:stretch>
            <a:fillRect/>
          </a:stretch>
        </p:blipFill>
        <p:spPr>
          <a:xfrm>
            <a:off x="0" y="24743"/>
            <a:ext cx="9144000" cy="5094014"/>
          </a:xfrm>
          <a:prstGeom prst="rect">
            <a:avLst/>
          </a:prstGeom>
        </p:spPr>
      </p:pic>
      <p:grpSp>
        <p:nvGrpSpPr>
          <p:cNvPr id="6" name="Group 5">
            <a:extLst>
              <a:ext uri="{FF2B5EF4-FFF2-40B4-BE49-F238E27FC236}">
                <a16:creationId xmlns:a16="http://schemas.microsoft.com/office/drawing/2014/main" id="{C8A7DC71-43B4-B38A-D3AA-2209A76C8525}"/>
              </a:ext>
            </a:extLst>
          </p:cNvPr>
          <p:cNvGrpSpPr/>
          <p:nvPr/>
        </p:nvGrpSpPr>
        <p:grpSpPr>
          <a:xfrm>
            <a:off x="6438900" y="4335437"/>
            <a:ext cx="2705100" cy="762107"/>
            <a:chOff x="6300624" y="4335437"/>
            <a:chExt cx="2843376" cy="762107"/>
          </a:xfrm>
        </p:grpSpPr>
        <p:pic>
          <p:nvPicPr>
            <p:cNvPr id="7" name="Picture 6">
              <a:extLst>
                <a:ext uri="{FF2B5EF4-FFF2-40B4-BE49-F238E27FC236}">
                  <a16:creationId xmlns:a16="http://schemas.microsoft.com/office/drawing/2014/main" id="{9FA76FED-600C-09F5-4E75-2023231FAA4C}"/>
                </a:ext>
              </a:extLst>
            </p:cNvPr>
            <p:cNvPicPr>
              <a:picLocks noChangeAspect="1"/>
            </p:cNvPicPr>
            <p:nvPr/>
          </p:nvPicPr>
          <p:blipFill>
            <a:blip r:embed="rId3"/>
            <a:stretch>
              <a:fillRect/>
            </a:stretch>
          </p:blipFill>
          <p:spPr>
            <a:xfrm>
              <a:off x="6300624" y="4335437"/>
              <a:ext cx="2563976" cy="427063"/>
            </a:xfrm>
            <a:prstGeom prst="rect">
              <a:avLst/>
            </a:prstGeom>
          </p:spPr>
        </p:pic>
        <p:pic>
          <p:nvPicPr>
            <p:cNvPr id="8" name="Picture 7">
              <a:extLst>
                <a:ext uri="{FF2B5EF4-FFF2-40B4-BE49-F238E27FC236}">
                  <a16:creationId xmlns:a16="http://schemas.microsoft.com/office/drawing/2014/main" id="{223DEA27-0EEF-F5E6-D677-537604C2C113}"/>
                </a:ext>
              </a:extLst>
            </p:cNvPr>
            <p:cNvPicPr>
              <a:picLocks noChangeAspect="1"/>
            </p:cNvPicPr>
            <p:nvPr/>
          </p:nvPicPr>
          <p:blipFill>
            <a:blip r:embed="rId3"/>
            <a:stretch>
              <a:fillRect/>
            </a:stretch>
          </p:blipFill>
          <p:spPr>
            <a:xfrm>
              <a:off x="7034829" y="4612213"/>
              <a:ext cx="1829770" cy="333422"/>
            </a:xfrm>
            <a:prstGeom prst="rect">
              <a:avLst/>
            </a:prstGeom>
          </p:spPr>
        </p:pic>
        <p:pic>
          <p:nvPicPr>
            <p:cNvPr id="9" name="Picture 8">
              <a:extLst>
                <a:ext uri="{FF2B5EF4-FFF2-40B4-BE49-F238E27FC236}">
                  <a16:creationId xmlns:a16="http://schemas.microsoft.com/office/drawing/2014/main" id="{84F2C8CC-2505-8280-8CF5-2193DBC3AC4D}"/>
                </a:ext>
              </a:extLst>
            </p:cNvPr>
            <p:cNvPicPr>
              <a:picLocks noChangeAspect="1"/>
            </p:cNvPicPr>
            <p:nvPr/>
          </p:nvPicPr>
          <p:blipFill>
            <a:blip r:embed="rId4"/>
            <a:stretch>
              <a:fillRect/>
            </a:stretch>
          </p:blipFill>
          <p:spPr>
            <a:xfrm>
              <a:off x="7724577" y="4335438"/>
              <a:ext cx="1419423" cy="762106"/>
            </a:xfrm>
            <a:prstGeom prst="rect">
              <a:avLst/>
            </a:prstGeom>
          </p:spPr>
        </p:pic>
      </p:grpSp>
    </p:spTree>
    <p:extLst>
      <p:ext uri="{BB962C8B-B14F-4D97-AF65-F5344CB8AC3E}">
        <p14:creationId xmlns:p14="http://schemas.microsoft.com/office/powerpoint/2010/main" val="41282168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10147</TotalTime>
  <Words>15714</Words>
  <Application>Microsoft Office PowerPoint</Application>
  <PresentationFormat>On-screen Show (16:9)</PresentationFormat>
  <Paragraphs>2087</Paragraphs>
  <Slides>349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349</vt:i4>
      </vt:variant>
    </vt:vector>
  </HeadingPairs>
  <TitlesOfParts>
    <vt:vector size="358" baseType="lpstr">
      <vt:lpstr>Arial</vt:lpstr>
      <vt:lpstr>Arial Unicode MS</vt:lpstr>
      <vt:lpstr>Calibri</vt:lpstr>
      <vt:lpstr>Cambria Math</vt:lpstr>
      <vt:lpstr>Courier New</vt:lpstr>
      <vt:lpstr>Symbol</vt:lpstr>
      <vt:lpstr>Times New Roman</vt:lpstr>
      <vt:lpstr>Wingdings</vt:lpstr>
      <vt:lpstr>Office Theme</vt:lpstr>
      <vt:lpstr>Project ACCESS Bioinformatics Workshop Summer 2024 – July 29, 30; 2024 Micah Andrew Thornton ©</vt:lpstr>
      <vt:lpstr>Who am I?</vt:lpstr>
      <vt:lpstr>What is this Workshop?</vt:lpstr>
      <vt:lpstr>Day 1 (July 29, 2024)</vt:lpstr>
      <vt:lpstr>Day 2 (July 30, 2024)</vt:lpstr>
      <vt:lpstr>Day 1</vt:lpstr>
      <vt:lpstr>Introduction to Bioinformatics</vt:lpstr>
      <vt:lpstr>History of Bioinformatics</vt:lpstr>
      <vt:lpstr>PowerPoint Presentation</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History of Bioinformatics</vt:lpstr>
      <vt:lpstr>Sequencing Technologies – MicroArrays</vt:lpstr>
      <vt:lpstr>Sequencing Technologies – NGS Short Reads</vt:lpstr>
      <vt:lpstr>Paired end vs Single Reads</vt:lpstr>
      <vt:lpstr>Assembly</vt:lpstr>
      <vt:lpstr>De Novo Assembly – Naïve Approach</vt:lpstr>
      <vt:lpstr>De Novo Assembly – Naïve Approach</vt:lpstr>
      <vt:lpstr>De Novo Assembly – Assumptions</vt:lpstr>
      <vt:lpstr>De Novo Assembly – Naïve Approach</vt:lpstr>
      <vt:lpstr>De Novo Assembly – Greedy Approach</vt:lpstr>
      <vt:lpstr>De Novo Assembly – OLC Approach</vt:lpstr>
      <vt:lpstr>De Novo Assembly – De Brujin Approach</vt:lpstr>
      <vt:lpstr>De Brujin Graphs</vt:lpstr>
      <vt:lpstr>De Brujin Graph Assembly</vt:lpstr>
      <vt:lpstr>De Brujin Graph Assembly</vt:lpstr>
      <vt:lpstr>De Brujin Graph Assembly</vt:lpstr>
      <vt:lpstr>De Brujin Graph Assembly</vt:lpstr>
      <vt:lpstr>De Brujin Graph Assembly</vt:lpstr>
      <vt:lpstr>De Brujin Graph Assembly</vt:lpstr>
      <vt:lpstr>De Brujin Graph Assembly</vt:lpstr>
      <vt:lpstr>De Brujin Graph Assembly</vt:lpstr>
      <vt:lpstr>De Brujin Graph Assembly</vt:lpstr>
      <vt:lpstr>De Brujin Graph Assembly</vt:lpstr>
      <vt:lpstr>De Brujin Graph Assembly</vt:lpstr>
      <vt:lpstr>Building Reference Genome</vt:lpstr>
      <vt:lpstr>Abyss tutorial</vt:lpstr>
      <vt:lpstr>Abyss tutorial</vt:lpstr>
      <vt:lpstr>Abyss Tutorial</vt:lpstr>
      <vt:lpstr>Abyss tutorial</vt:lpstr>
      <vt:lpstr>Abyss tutorial</vt:lpstr>
      <vt:lpstr>Abyss tutorial</vt:lpstr>
      <vt:lpstr>Abyss tutorial</vt:lpstr>
      <vt:lpstr>Abyss tutorial </vt:lpstr>
      <vt:lpstr>Abyss Tutorial</vt:lpstr>
      <vt:lpstr>Abyss Tutorial</vt:lpstr>
      <vt:lpstr>Abyss Tutorial</vt:lpstr>
      <vt:lpstr>Abyss Tutorial</vt:lpstr>
      <vt:lpstr>Human Reference Genome</vt:lpstr>
      <vt:lpstr>Standard FASTA Format</vt:lpstr>
      <vt:lpstr>FASTA Format</vt:lpstr>
      <vt:lpstr>FASTA Format - Genes</vt:lpstr>
      <vt:lpstr>FASTA Format – Proteins </vt:lpstr>
      <vt:lpstr>FASTQ Format - Quality</vt:lpstr>
      <vt:lpstr>FASTQ quality (Phred Scores)</vt:lpstr>
      <vt:lpstr>Break-out Session 1 – Quality Scores</vt:lpstr>
      <vt:lpstr>Quality Scores</vt:lpstr>
      <vt:lpstr>Quality Scores</vt:lpstr>
      <vt:lpstr>Quality Scores</vt:lpstr>
      <vt:lpstr>Quality Scores</vt:lpstr>
      <vt:lpstr>Quality Scores</vt:lpstr>
      <vt:lpstr>Quality Scores</vt:lpstr>
      <vt:lpstr>Quality Scores</vt:lpstr>
      <vt:lpstr>Quality Scores</vt:lpstr>
      <vt:lpstr>PowerPoint Presentation</vt:lpstr>
      <vt:lpstr>Sequence Alignment Maps</vt:lpstr>
      <vt:lpstr>Sequence Alignment Maps</vt:lpstr>
      <vt:lpstr>Sequence Alignment Maps - Flags</vt:lpstr>
      <vt:lpstr>Sequence Alignment Maps - FLAGS</vt:lpstr>
      <vt:lpstr>Sequence Alignment Maps - FLAGS</vt:lpstr>
      <vt:lpstr>Sequence Alignment Maps - FLAGS</vt:lpstr>
      <vt:lpstr>Sequence Alignment Maps - FLAGS</vt:lpstr>
      <vt:lpstr>Sequence Alignment Map - FLAGS</vt:lpstr>
      <vt:lpstr>FLAGS </vt:lpstr>
      <vt:lpstr>FLAGS </vt:lpstr>
      <vt:lpstr>Sequence Alignment Maps - MAPQ</vt:lpstr>
      <vt:lpstr>Sequence Alignment Maps - CIGAR</vt:lpstr>
      <vt:lpstr>Sequence Alignment Maps - CIGAR</vt:lpstr>
      <vt:lpstr>CIGAR </vt:lpstr>
      <vt:lpstr>CIGAR</vt:lpstr>
      <vt:lpstr>Sequence Alignment Maps - BAM</vt:lpstr>
      <vt:lpstr>BAM Specification</vt:lpstr>
      <vt:lpstr>BAMFile Index </vt:lpstr>
      <vt:lpstr>Sequence Alignment Maps - BAI</vt:lpstr>
      <vt:lpstr>The Broad Institute Integrative Genomics Viewer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IGV Tutorial</vt:lpstr>
      <vt:lpstr>IGV Tutorial</vt:lpstr>
      <vt:lpstr>IGV Tutorial</vt:lpstr>
      <vt:lpstr>IGV Tutorial</vt:lpstr>
      <vt:lpstr>IGV Tutorial</vt:lpstr>
      <vt:lpstr>IGV Tutorial</vt:lpstr>
      <vt:lpstr>IGV Tutorial</vt:lpstr>
      <vt:lpstr>IGV Tutorial</vt:lpstr>
      <vt:lpstr>IGV Tutorial</vt:lpstr>
      <vt:lpstr>IGV Tutorial</vt:lpstr>
      <vt:lpstr>IGV Tutorial</vt:lpstr>
      <vt:lpstr>IGV Tutorial</vt:lpstr>
      <vt:lpstr>IGV Tutorial</vt:lpstr>
      <vt:lpstr>IGV Tutorial</vt:lpstr>
      <vt:lpstr>IGV Tutorial</vt:lpstr>
      <vt:lpstr>IGV Tutorial</vt:lpstr>
      <vt:lpstr>Minor Allele Frequency</vt:lpstr>
      <vt:lpstr>Minor Allele Frequency</vt:lpstr>
      <vt:lpstr>Minor Allele Frequency</vt:lpstr>
      <vt:lpstr>Minor Allele Frequency</vt:lpstr>
      <vt:lpstr>Minor Allele Frequency</vt:lpstr>
      <vt:lpstr>Minor Allele Frequency</vt:lpstr>
      <vt:lpstr>Minor Allele Frequency </vt:lpstr>
      <vt:lpstr>Minor Allele Frequency</vt:lpstr>
      <vt:lpstr>Minor Allele Frequency</vt:lpstr>
      <vt:lpstr>Minor Allele Frequency</vt:lpstr>
      <vt:lpstr>Minor Allele Frequency</vt:lpstr>
      <vt:lpstr>Minor Allele Frequency</vt:lpstr>
      <vt:lpstr>Minor Allele Frequency</vt:lpstr>
      <vt:lpstr>Minor Allele Frequency</vt:lpstr>
      <vt:lpstr>Minor Allele Frequency</vt:lpstr>
      <vt:lpstr>Minor Allele Frequency</vt:lpstr>
      <vt:lpstr>Minor Allele Frequency</vt:lpstr>
      <vt:lpstr>Minor Allele Frequency</vt:lpstr>
      <vt:lpstr>Maximum Allele Frequency</vt:lpstr>
      <vt:lpstr>Allelic Frequencies</vt:lpstr>
      <vt:lpstr>Fitting distributions</vt:lpstr>
      <vt:lpstr>Back to IGV</vt:lpstr>
      <vt:lpstr>PowerPoint Presentation</vt:lpstr>
      <vt:lpstr>PowerPoint Presentation</vt:lpstr>
      <vt:lpstr>PowerPoint Presentation</vt:lpstr>
      <vt:lpstr>PowerPoint Presentation</vt:lpstr>
      <vt:lpstr>PowerPoint Presentation</vt:lpstr>
      <vt:lpstr>BLAST Tutorial </vt:lpstr>
      <vt:lpstr>BLAST</vt:lpstr>
      <vt:lpstr>BLAST</vt:lpstr>
      <vt:lpstr>BLAST</vt:lpstr>
      <vt:lpstr>BLAST</vt:lpstr>
      <vt:lpstr>BLAST </vt:lpstr>
      <vt:lpstr>BLAST</vt:lpstr>
      <vt:lpstr>BLAST</vt:lpstr>
      <vt:lpstr>BLAST</vt:lpstr>
      <vt:lpstr>BLAST </vt:lpstr>
      <vt:lpstr>BLAST</vt:lpstr>
      <vt:lpstr>BLAST</vt:lpstr>
      <vt:lpstr>Thanks for your attention!  Questions/Comments/Suggestions?</vt:lpstr>
      <vt:lpstr>Backup Slides</vt:lpstr>
      <vt:lpstr>Markov Boundary</vt:lpstr>
      <vt:lpstr>Markov Boundary</vt:lpstr>
      <vt:lpstr>Markov Boundary</vt:lpstr>
      <vt:lpstr>Markov Boundary Probability Theory Derivation</vt:lpstr>
      <vt:lpstr>Markov Boundary Probability Theory Derivation</vt:lpstr>
      <vt:lpstr>Markov Boundary Probability Theory Derivation</vt:lpstr>
      <vt:lpstr>Markov Boundary Probability</vt:lpstr>
      <vt:lpstr>Markov Boundary</vt:lpstr>
      <vt:lpstr>Markov Boundary</vt:lpstr>
      <vt:lpstr>Chernoff Bound</vt:lpstr>
      <vt:lpstr>Chernoff Bound</vt:lpstr>
      <vt:lpstr>Chernoff Bound</vt:lpstr>
      <vt:lpstr>Chernoff Bound</vt:lpstr>
      <vt:lpstr>Chernoff Bound</vt:lpstr>
      <vt:lpstr>Chernoff Bound</vt:lpstr>
      <vt:lpstr>Chernoff Bound</vt:lpstr>
      <vt:lpstr>Chernoff Bound</vt:lpstr>
      <vt:lpstr>Aside – Moment Generating Functions</vt:lpstr>
      <vt:lpstr>Moment Generating Functions</vt:lpstr>
      <vt:lpstr>Moment Generating Functions</vt:lpstr>
      <vt:lpstr>Chernoff Bound</vt:lpstr>
      <vt:lpstr>Chernoff Bound</vt:lpstr>
      <vt:lpstr>Chernoff Bound</vt:lpstr>
      <vt:lpstr>Chernoff Bound for Binomial</vt:lpstr>
      <vt:lpstr>Chernoff Bound for Binomial</vt:lpstr>
      <vt:lpstr>Chernoff Bound for Binomial</vt:lpstr>
      <vt:lpstr>Chernoff Bound for Binomial</vt:lpstr>
      <vt:lpstr>Chernoff Bound for Binomial</vt:lpstr>
      <vt:lpstr>Chernoff Bound for Binomial</vt:lpstr>
      <vt:lpstr>Chernoff Bound for Binomial</vt:lpstr>
      <vt:lpstr>Chernoff Bound for Binomial</vt:lpstr>
      <vt:lpstr>Chernoff Bound for Binomial</vt:lpstr>
      <vt:lpstr>Chernoff Bound for Binomial</vt:lpstr>
      <vt:lpstr>Chernoff and Markov Bounds</vt:lpstr>
      <vt:lpstr>Project ACCESS Bioinformatics Workshop Summer 2024 – July 29, 30; 2024 Micah Andrew Thornton ©</vt:lpstr>
      <vt:lpstr>Who am I?</vt:lpstr>
      <vt:lpstr>What is this Workshop?</vt:lpstr>
      <vt:lpstr>Day 1 (July 29, 2024)</vt:lpstr>
      <vt:lpstr>Day 2 (July 30, 2024)</vt:lpstr>
      <vt:lpstr>Day 2</vt:lpstr>
      <vt:lpstr>Unix File Systems</vt:lpstr>
      <vt:lpstr>Unix File System Hierarchy</vt:lpstr>
      <vt:lpstr>Unix File System Commands</vt:lpstr>
      <vt:lpstr>Accessing windows files from WSL</vt:lpstr>
      <vt:lpstr>Opens Mounted C Drive</vt:lpstr>
      <vt:lpstr>Creating a new directory</vt:lpstr>
      <vt:lpstr>Man gives info on command</vt:lpstr>
      <vt:lpstr>PowerPoint Presentation</vt:lpstr>
      <vt:lpstr>Press q to quit, ls -lah</vt:lpstr>
      <vt:lpstr>PowerPoint Presentation</vt:lpstr>
      <vt:lpstr>Creating a file with touch</vt:lpstr>
      <vt:lpstr>Editing Files with vim</vt:lpstr>
      <vt:lpstr>Enter information</vt:lpstr>
      <vt:lpstr>Exit insert mode</vt:lpstr>
      <vt:lpstr>Print contents of file</vt:lpstr>
      <vt:lpstr>Print contents of file - head</vt:lpstr>
      <vt:lpstr>Print contents of file - tail</vt:lpstr>
      <vt:lpstr>Case sensitivity</vt:lpstr>
      <vt:lpstr>Case sensitivity</vt:lpstr>
      <vt:lpstr>UNIX File System Commands</vt:lpstr>
      <vt:lpstr>Useful shorthand directories</vt:lpstr>
      <vt:lpstr>Unix Shells</vt:lpstr>
      <vt:lpstr>Unix Variables</vt:lpstr>
      <vt:lpstr>Unix Default Variables </vt:lpstr>
      <vt:lpstr>Unix Default Variables</vt:lpstr>
      <vt:lpstr>Alias command</vt:lpstr>
      <vt:lpstr>Alias Command</vt:lpstr>
      <vt:lpstr>My .profile file</vt:lpstr>
      <vt:lpstr>Sort command</vt:lpstr>
      <vt:lpstr>Input/Output redirection</vt:lpstr>
      <vt:lpstr>Input/Output redirection</vt:lpstr>
      <vt:lpstr>Input/Output redirection</vt:lpstr>
      <vt:lpstr>Input/Output redirection</vt:lpstr>
      <vt:lpstr>Connecting Programs via Pipes</vt:lpstr>
      <vt:lpstr>Connecting Programs via Pipes</vt:lpstr>
      <vt:lpstr>Connecting Programs via Pipes</vt:lpstr>
      <vt:lpstr>Connecting Programs via Pipes</vt:lpstr>
      <vt:lpstr>Viewing running processes</vt:lpstr>
      <vt:lpstr>Ps command </vt:lpstr>
      <vt:lpstr>Kill PID </vt:lpstr>
      <vt:lpstr>Use “&amp;” at end of line to run in the background</vt:lpstr>
      <vt:lpstr>History shows previous commands</vt:lpstr>
      <vt:lpstr>Several text editors available</vt:lpstr>
      <vt:lpstr>HISAT2 Alignment</vt:lpstr>
      <vt:lpstr>HISAT2 Alignment </vt:lpstr>
      <vt:lpstr>SRA Toolkit</vt:lpstr>
      <vt:lpstr>SRA Toolkit</vt:lpstr>
      <vt:lpstr>SRA Toolkit</vt:lpstr>
      <vt:lpstr>SRA Toolkit</vt:lpstr>
      <vt:lpstr>SRA Toolkit</vt:lpstr>
      <vt:lpstr>Finding Study Data</vt:lpstr>
      <vt:lpstr>Finding Study Data</vt:lpstr>
      <vt:lpstr>Finding Study Data</vt:lpstr>
      <vt:lpstr>Finding Study Data</vt:lpstr>
      <vt:lpstr>Finding Study Data</vt:lpstr>
      <vt:lpstr>Finding study data.</vt:lpstr>
      <vt:lpstr>Finding study data</vt:lpstr>
      <vt:lpstr>Downloading HISAT2 GRCh38 index</vt:lpstr>
      <vt:lpstr>Downloading HISAT2 GRCh38 index</vt:lpstr>
      <vt:lpstr>HISAT2 Index</vt:lpstr>
      <vt:lpstr>Burrows-Wheeler Transform</vt:lpstr>
      <vt:lpstr>Burrows-Wheeler Transform</vt:lpstr>
      <vt:lpstr>Burrows-Wheeler Transform</vt:lpstr>
      <vt:lpstr>Burrows-Wheeler Transform</vt:lpstr>
      <vt:lpstr>Burrows-Wheeler Transform</vt:lpstr>
      <vt:lpstr>PowerPoint Presentation</vt:lpstr>
      <vt:lpstr>HISAT2 Index</vt:lpstr>
      <vt:lpstr>HISAT2 index</vt:lpstr>
      <vt:lpstr>Read Quality Control</vt:lpstr>
      <vt:lpstr>FASTQC </vt:lpstr>
      <vt:lpstr>FASTQC</vt:lpstr>
      <vt:lpstr>FASTQC</vt:lpstr>
      <vt:lpstr>FASTQC</vt:lpstr>
      <vt:lpstr>HISAT2 Alignment</vt:lpstr>
      <vt:lpstr>HISAT2 Alignment</vt:lpstr>
      <vt:lpstr>featureCounts </vt:lpstr>
      <vt:lpstr>featureCounts</vt:lpstr>
      <vt:lpstr>featureCounts</vt:lpstr>
      <vt:lpstr>featureCounts</vt:lpstr>
      <vt:lpstr>featureCounts</vt:lpstr>
      <vt:lpstr>DESeq2</vt:lpstr>
      <vt:lpstr>DESeq2</vt:lpstr>
      <vt:lpstr>DESeq2</vt:lpstr>
      <vt:lpstr>DESeq2</vt:lpstr>
      <vt:lpstr>DESeq2</vt:lpstr>
      <vt:lpstr>DESeq2</vt:lpstr>
      <vt:lpstr>DESeq2</vt:lpstr>
      <vt:lpstr>DESeq2</vt:lpstr>
      <vt:lpstr>DESeq2</vt:lpstr>
      <vt:lpstr>DESeq2</vt:lpstr>
      <vt:lpstr>DESeq2</vt:lpstr>
      <vt:lpstr>BCFTools and Variant Calling</vt:lpstr>
      <vt:lpstr>BCFTools and Variant Calling</vt:lpstr>
      <vt:lpstr>BCFTools and Variant Calling</vt:lpstr>
      <vt:lpstr>BCFTools and Variant Calling</vt:lpstr>
      <vt:lpstr>TrimGalore </vt:lpstr>
      <vt:lpstr>BCFTools and Variant Calling</vt:lpstr>
      <vt:lpstr>BCFTools and Variant Calling</vt:lpstr>
      <vt:lpstr>BCFTools and Variant Calling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Recommended 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Micah Thornton</cp:lastModifiedBy>
  <cp:revision>154</cp:revision>
  <dcterms:created xsi:type="dcterms:W3CDTF">2010-04-12T23:12:02Z</dcterms:created>
  <dcterms:modified xsi:type="dcterms:W3CDTF">2024-07-23T21:05:39Z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